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9" r:id="rId2"/>
    <p:sldId id="321" r:id="rId3"/>
    <p:sldId id="346" r:id="rId4"/>
    <p:sldId id="322" r:id="rId5"/>
    <p:sldId id="323" r:id="rId6"/>
    <p:sldId id="325" r:id="rId7"/>
    <p:sldId id="347" r:id="rId8"/>
    <p:sldId id="324" r:id="rId9"/>
    <p:sldId id="348" r:id="rId10"/>
    <p:sldId id="326" r:id="rId11"/>
    <p:sldId id="328" r:id="rId12"/>
    <p:sldId id="331" r:id="rId13"/>
    <p:sldId id="330" r:id="rId14"/>
    <p:sldId id="332" r:id="rId15"/>
    <p:sldId id="333" r:id="rId16"/>
    <p:sldId id="337" r:id="rId17"/>
    <p:sldId id="339" r:id="rId18"/>
    <p:sldId id="340" r:id="rId19"/>
    <p:sldId id="34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60"/>
  </p:normalViewPr>
  <p:slideViewPr>
    <p:cSldViewPr>
      <p:cViewPr varScale="1">
        <p:scale>
          <a:sx n="54" d="100"/>
          <a:sy n="54" d="100"/>
        </p:scale>
        <p:origin x="1075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46F8B-7BA2-42CB-8AE5-4640D3181312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474F4-3FBF-47F8-963C-9E44822CC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41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3833549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286908" cy="70009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28596" y="428604"/>
            <a:ext cx="8286808" cy="6000792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85720" y="642939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0_8ba08_21619a76_L.png"/>
          <p:cNvPicPr>
            <a:picLocks noChangeAspect="1"/>
          </p:cNvPicPr>
          <p:nvPr userDrawn="1"/>
        </p:nvPicPr>
        <p:blipFill>
          <a:blip r:embed="rId1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596" y="428604"/>
            <a:ext cx="6643734" cy="6137663"/>
          </a:xfrm>
          <a:prstGeom prst="rect">
            <a:avLst/>
          </a:prstGeom>
        </p:spPr>
      </p:pic>
      <p:pic>
        <p:nvPicPr>
          <p:cNvPr id="15" name="Рисунок 14" descr="0_6abc7_e78ef371_L.png"/>
          <p:cNvPicPr>
            <a:picLocks noChangeAspect="1"/>
          </p:cNvPicPr>
          <p:nvPr userDrawn="1"/>
        </p:nvPicPr>
        <p:blipFill>
          <a:blip r:embed="rId15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72264" y="4286256"/>
            <a:ext cx="2000264" cy="1928255"/>
          </a:xfrm>
          <a:prstGeom prst="rect">
            <a:avLst/>
          </a:prstGeom>
        </p:spPr>
      </p:pic>
      <p:pic>
        <p:nvPicPr>
          <p:cNvPr id="16" name="Рисунок 15" descr="0_6abc7_e78ef371_L.png"/>
          <p:cNvPicPr>
            <a:picLocks noChangeAspect="1"/>
          </p:cNvPicPr>
          <p:nvPr userDrawn="1"/>
        </p:nvPicPr>
        <p:blipFill>
          <a:blip r:embed="rId16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29520" y="500042"/>
            <a:ext cx="1285884" cy="1239592"/>
          </a:xfrm>
          <a:prstGeom prst="rect">
            <a:avLst/>
          </a:prstGeom>
        </p:spPr>
      </p:pic>
      <p:pic>
        <p:nvPicPr>
          <p:cNvPr id="17" name="Рисунок 16" descr="0_6abc7_e78ef371_L.png"/>
          <p:cNvPicPr>
            <a:picLocks noChangeAspect="1"/>
          </p:cNvPicPr>
          <p:nvPr userDrawn="1"/>
        </p:nvPicPr>
        <p:blipFill>
          <a:blip r:embed="rId17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2132" y="2285992"/>
            <a:ext cx="1357322" cy="1308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5"/>
            <a:ext cx="9144000" cy="68494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D6C133-5144-43D3-A020-0A6B98605DDB}"/>
              </a:ext>
            </a:extLst>
          </p:cNvPr>
          <p:cNvSpPr txBox="1"/>
          <p:nvPr/>
        </p:nvSpPr>
        <p:spPr>
          <a:xfrm>
            <a:off x="1042988" y="692696"/>
            <a:ext cx="705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Сказкотерапия</a:t>
            </a:r>
            <a:r>
              <a:rPr lang="ru-RU" sz="2800" b="1" i="0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 решает следующие задачи:</a:t>
            </a:r>
            <a:endParaRPr lang="ru-RU" sz="2800" b="1" dirty="0">
              <a:solidFill>
                <a:srgbClr val="0070C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964279-4ABB-4017-A0C8-723879D8A0D7}"/>
              </a:ext>
            </a:extLst>
          </p:cNvPr>
          <p:cNvSpPr txBox="1"/>
          <p:nvPr/>
        </p:nvSpPr>
        <p:spPr>
          <a:xfrm>
            <a:off x="467544" y="1204134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Коррекционно-образовательные: </a:t>
            </a:r>
            <a:r>
              <a:rPr lang="ru-RU" sz="2000" b="0" i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развитие речи; развитие фонематического восприятия; работа над артикуляцией, автоматизацией, дифференциацией звуков, введением их в свободную речь; совершенствование слоговой структуры слова; уточнение структуры предложения; совершенствование связных высказываний.</a:t>
            </a:r>
          </a:p>
          <a:p>
            <a:pPr algn="just"/>
            <a:endParaRPr lang="ru-RU" sz="2000" b="0" i="0" dirty="0"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Коррекционно-воспитательные: </a:t>
            </a:r>
            <a:r>
              <a:rPr lang="ru-RU" sz="2000" b="0" i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воспитание духовности, любви к природе, гуманности, скромности, доброты, внимания, выдержки, ответственности, патриотизма. </a:t>
            </a:r>
          </a:p>
          <a:p>
            <a:pPr algn="just"/>
            <a:endParaRPr lang="ru-RU" sz="2000" b="1" i="1" dirty="0"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Коррекционно-развивающие: </a:t>
            </a:r>
            <a:r>
              <a:rPr lang="ru-RU" sz="2000" b="0" i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развитие познавательных процессов; развитие просодической стороны речи; развитие умения передавать образ через мимику, жест и движение.</a:t>
            </a:r>
            <a:endParaRPr lang="ru-RU" sz="2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clipartmania.ru/uploads/gallery/main/355/strawberry-1.png">
            <a:extLst>
              <a:ext uri="{FF2B5EF4-FFF2-40B4-BE49-F238E27FC236}">
                <a16:creationId xmlns:a16="http://schemas.microsoft.com/office/drawing/2014/main" xmlns="" id="{F8C755A4-A39C-4C1E-9AF2-D59255C6BA40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630" y="4797152"/>
            <a:ext cx="3611703" cy="157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lipartmania.ru/uploads/gallery/main/355/strawberry-1.png">
            <a:extLst>
              <a:ext uri="{FF2B5EF4-FFF2-40B4-BE49-F238E27FC236}">
                <a16:creationId xmlns:a16="http://schemas.microsoft.com/office/drawing/2014/main" xmlns="" id="{A4E5AA2D-4021-4F01-A230-DC6322A531F8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0675" y="4797151"/>
            <a:ext cx="3349677" cy="157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531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5"/>
            <a:ext cx="9144000" cy="684947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392783"/>
            <a:ext cx="79928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Фонетические сказки.</a:t>
            </a:r>
            <a:endParaRPr kumimoji="0" lang="ru-RU" sz="4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428736"/>
            <a:ext cx="45005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ru-RU" sz="2800" b="1" dirty="0" err="1">
                <a:solidFill>
                  <a:srgbClr val="C00000"/>
                </a:solidFill>
                <a:latin typeface="Monotype Corsiva" pitchFamily="66" charset="0"/>
              </a:rPr>
              <a:t>Вгости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 к улитке»</a:t>
            </a:r>
            <a:endParaRPr lang="ru-RU" sz="2400" b="1" dirty="0">
              <a:latin typeface="Monotype Corsiva" pitchFamily="66" charset="0"/>
            </a:endParaRPr>
          </a:p>
          <a:p>
            <a:pPr algn="ctr"/>
            <a:r>
              <a:rPr lang="ru-RU" sz="2400" b="1" dirty="0" err="1">
                <a:latin typeface="Monotype Corsiva" pitchFamily="66" charset="0"/>
              </a:rPr>
              <a:t>Дифференцифция</a:t>
            </a:r>
            <a:r>
              <a:rPr lang="ru-RU" sz="2400" b="1" dirty="0">
                <a:latin typeface="Monotype Corsiva" pitchFamily="66" charset="0"/>
              </a:rPr>
              <a:t> звуков С-Ц в словах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428736"/>
            <a:ext cx="37147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«В гости к улитке» 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Дифференциация 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звуков С-Ш в словах 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B326A3D8-0F71-42A4-A0AC-2E411E60B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2674886"/>
            <a:ext cx="2692007" cy="3397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1A3CEA43-4B95-4479-9C49-718105D7B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2674886"/>
            <a:ext cx="2880320" cy="3397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778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5"/>
            <a:ext cx="9144000" cy="68494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Сказки по сериям сюжетных картинок.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1052736"/>
            <a:ext cx="84249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0" i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Использование  сказок  по сериям сюжетных картинок помогут приобрести не только умения, но и устойчивые навыки правильного использования существительных, прилагательных, глаголов, наречий, будут способствовать формированию грамматически правильной речи и обогащению словарного запаса.</a:t>
            </a:r>
            <a:endParaRPr lang="ru-RU" sz="24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78F9E20-5967-41BD-B14B-1A2BA2D68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0012" y="2564904"/>
            <a:ext cx="2741942" cy="3655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clipartmania.ru/uploads/gallery/main/355/strawberry-1.png">
            <a:extLst>
              <a:ext uri="{FF2B5EF4-FFF2-40B4-BE49-F238E27FC236}">
                <a16:creationId xmlns:a16="http://schemas.microsoft.com/office/drawing/2014/main" xmlns="" id="{C54B22C5-D497-408C-8566-31E627E8B403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3960439" cy="193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91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5"/>
            <a:ext cx="9144000" cy="68494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3548" y="332656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Сказки, способствующие формированию связной речи.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1F0626-04C7-46D0-8A87-36673C1669FE}"/>
              </a:ext>
            </a:extLst>
          </p:cNvPr>
          <p:cNvSpPr txBox="1"/>
          <p:nvPr/>
        </p:nvSpPr>
        <p:spPr>
          <a:xfrm>
            <a:off x="395536" y="1268760"/>
            <a:ext cx="84249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Помимо авторских и русских народных сказок используются сказки, сочиненные логопедом, воспитателем и созданные вместе с детьми. Особое внимание в работе уделяется обучению составлению сюжетных рассказов, придумыванию сказок, сказочных историй. </a:t>
            </a:r>
            <a:endParaRPr lang="ru-RU" sz="20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6109E9-6C2C-4D9F-A8CD-0E877DF87B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2842712"/>
            <a:ext cx="3548524" cy="2661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5451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5"/>
            <a:ext cx="9144000" cy="684947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294387"/>
            <a:ext cx="8064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Лексико – грамматические</a:t>
            </a:r>
            <a:r>
              <a:rPr kumimoji="0" lang="ru-RU" sz="4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сказки.</a:t>
            </a:r>
            <a:endParaRPr kumimoji="0" lang="ru-RU" sz="4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Picture 2" descr="http://ppt4web.ru/images/581/19633/640/img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8460" y="1063826"/>
            <a:ext cx="5891096" cy="430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47664" y="5373216"/>
            <a:ext cx="63367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Чтение и пересказ  русской народной сказки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«Заяц -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хваста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»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поможет ребенку освоить образование существительных  с помощью суффикса –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ищ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>
              <a:ln>
                <a:noFill/>
              </a:ln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5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5"/>
            <a:ext cx="9144000" cy="68494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1EB76E-8E10-4890-B719-7491B0A5A31C}"/>
              </a:ext>
            </a:extLst>
          </p:cNvPr>
          <p:cNvSpPr txBox="1"/>
          <p:nvPr/>
        </p:nvSpPr>
        <p:spPr>
          <a:xfrm>
            <a:off x="467544" y="47667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Monotype Corsiva" panose="03010101010201010101" pitchFamily="66" charset="0"/>
                <a:cs typeface="Times New Roman" pitchFamily="18" charset="0"/>
              </a:rPr>
              <a:t>Детям был представлен дидактический материал, с помощью которого они знакомились со сказками.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29EA178-7601-4213-8A48-51DAEDC0D3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378449" y="829299"/>
            <a:ext cx="2358854" cy="3678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BB79AD5-A31C-4E2A-A34C-A980F6492D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549092" y="721633"/>
            <a:ext cx="2264901" cy="3869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5B5BB4-FC28-4F0D-965B-C1618EA2A4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234119" y="2869866"/>
            <a:ext cx="2264898" cy="4535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011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5"/>
            <a:ext cx="9144000" cy="68494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E88DC8-9FB1-4C5C-903B-E2F911C8580A}"/>
              </a:ext>
            </a:extLst>
          </p:cNvPr>
          <p:cNvSpPr txBox="1"/>
          <p:nvPr/>
        </p:nvSpPr>
        <p:spPr>
          <a:xfrm>
            <a:off x="467544" y="47667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После знакомства со сказками, дети раскрашивали плакаты сказок. И входе своей работы рассказывали их друг другу. Детьми были раскрашены наиболее полюбившиеся герои, которые, в последствии, были использованы при составлении «Салат из сказок».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C09C82-4424-4447-AB75-035B15F6F5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8" y="2132856"/>
            <a:ext cx="3440989" cy="3560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762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5"/>
            <a:ext cx="9144000" cy="68494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D03547-1518-4888-8B18-B1963B0505F9}"/>
              </a:ext>
            </a:extLst>
          </p:cNvPr>
          <p:cNvSpPr txBox="1"/>
          <p:nvPr/>
        </p:nvSpPr>
        <p:spPr>
          <a:xfrm>
            <a:off x="755576" y="548680"/>
            <a:ext cx="73448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Примеры детских сказок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83A3D0-FF14-4CE0-B245-BE9AD3366FC0}"/>
              </a:ext>
            </a:extLst>
          </p:cNvPr>
          <p:cNvSpPr txBox="1"/>
          <p:nvPr/>
        </p:nvSpPr>
        <p:spPr>
          <a:xfrm>
            <a:off x="755576" y="973096"/>
            <a:ext cx="166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«Салат из сказок»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9893C-1F95-4416-9397-768F372C311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39128"/>
            <a:ext cx="1368152" cy="1113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70AFB4D-AAA3-4A09-BA17-7D057EE3AA0E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6316" y="1353115"/>
            <a:ext cx="1153515" cy="1113699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A1BCEAD-D140-4DE7-AFF7-9AD54634D9D4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353116"/>
            <a:ext cx="1153514" cy="1136102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08D98E-19A9-4FAB-8E65-2C11745FB3FA}"/>
              </a:ext>
            </a:extLst>
          </p:cNvPr>
          <p:cNvSpPr txBox="1"/>
          <p:nvPr/>
        </p:nvSpPr>
        <p:spPr>
          <a:xfrm>
            <a:off x="467544" y="2547471"/>
            <a:ext cx="374580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Жили – были три медведя и Маша. А недалеко от них жил Колобок. Он был хоть и маленький, но очень любопытный. Однажды одним теплым утром Колобок решил навестить своих соседей Медведей и Машу и зашел к ним в гости. Потом Колобок с Машей решили погулять по лесу, да так далеко зашли, что заблудились. Шли они по темному лесу и увидели, течет речка. Колобок с Машей подбежали к речке и спросили: «Здравствуй, речка, мы заблудились, помоги нам домой вернуться!»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   Речка им ответила: «Идите к избушке Бабы – Яги, там Гуси – Лебеди у неё гостят, они и помогут добраться до дома. Маша и Колобок долго искали избушку в лесу, но нашли. Там они встретили Гусей – Лебедей, которые потом помогли добраться им до дома.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    А три медведя их ждали дома и очень волновались.  С тех пор Маша и Колобок никогда так далеко не уходили.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i="1" u="sng" dirty="0"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ru-RU" sz="1200" i="1" u="sng" dirty="0" err="1">
                <a:latin typeface="Times New Roman" pitchFamily="18" charset="0"/>
                <a:cs typeface="Times New Roman" pitchFamily="18" charset="0"/>
              </a:rPr>
              <a:t>Уйусхаана.П</a:t>
            </a:r>
            <a:r>
              <a:rPr lang="ru-RU" sz="1200" i="1" u="sng" dirty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462340-E89E-4D94-8833-D7FBB40C4193}"/>
              </a:ext>
            </a:extLst>
          </p:cNvPr>
          <p:cNvSpPr txBox="1"/>
          <p:nvPr/>
        </p:nvSpPr>
        <p:spPr>
          <a:xfrm>
            <a:off x="5937818" y="973096"/>
            <a:ext cx="1814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Сказка «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Сочинялка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779F856-54B5-4046-ACDE-35EC5554C650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339128"/>
            <a:ext cx="1595728" cy="1208343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76005E-E909-4F5C-8CE6-B2D7C0944565}"/>
              </a:ext>
            </a:extLst>
          </p:cNvPr>
          <p:cNvSpPr txBox="1"/>
          <p:nvPr/>
        </p:nvSpPr>
        <p:spPr>
          <a:xfrm>
            <a:off x="5166970" y="2592536"/>
            <a:ext cx="33843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Жили – были дед и баба. Решила бабка испечь Колобка. Положила сушиться его на окошко, а он и укатился от них. На своём пути кого он только не повстречал: и зайца, и медведя, все его хотели съесть, но он пел им свою песенку и его отпускали. Вот катился Колобок и встретил лису. Лиса ему говорит: «Спой мне песню,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Колобочек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, только сядь мне на нос я плохо слышу!»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Колобок сразу заподозрил, что лиса его хочет съесть, но он был смелый и очень умный. Он сел к лисе на нос стал петь песню. Да так громко, что лиса лапами закрыла уши, а Колобок быстро спрыгнул с носа и вернулся к бабушке и дедушке.</a:t>
            </a:r>
          </a:p>
          <a:p>
            <a:r>
              <a:rPr lang="ru-RU" sz="1200" i="1" u="sng" dirty="0"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ru-RU" sz="1200" i="1" u="sng" dirty="0" err="1">
                <a:latin typeface="Times New Roman" pitchFamily="18" charset="0"/>
                <a:cs typeface="Times New Roman" pitchFamily="18" charset="0"/>
              </a:rPr>
              <a:t>Лирики.С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020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5"/>
            <a:ext cx="9144000" cy="684947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EAE19DB2-30F3-4A44-B240-6584CFA0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139" y="692696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Сказки 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обучения грамоте.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0F646B-4FAF-49B6-A115-75B108FE2252}"/>
              </a:ext>
            </a:extLst>
          </p:cNvPr>
          <p:cNvSpPr txBox="1"/>
          <p:nvPr/>
        </p:nvSpPr>
        <p:spPr>
          <a:xfrm>
            <a:off x="467544" y="1277471"/>
            <a:ext cx="82809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Играя со сказочными персонажами </a:t>
            </a:r>
            <a:r>
              <a:rPr lang="ru-RU" sz="2400" dirty="0" err="1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Звуковичками</a:t>
            </a:r>
            <a:r>
              <a:rPr lang="ru-RU" sz="24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дети знакомятся с гласными и согласными, твердыми и мягкими звуками и буквами. Сказочный сюжет и необычные игровые ситуации помогают сделать процесс обучения грамоте интересным и познавательным.</a:t>
            </a:r>
            <a:endParaRPr lang="ru-RU" sz="2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0207D1E-C3DE-4EC8-97EA-48C31816D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3033731"/>
            <a:ext cx="3240360" cy="3343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85F912F6-0349-4E9C-B0F8-B14422624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9464" y="3017622"/>
            <a:ext cx="4021665" cy="3268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950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5"/>
            <a:ext cx="9144000" cy="68494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1800" y="548680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Психогимнастика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B9F033E-5A92-480E-B366-0A0C2C58B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8310" y="1141883"/>
            <a:ext cx="2376264" cy="4306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086DDA-21F0-47AA-A2C1-01044D9F2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5" y="1141883"/>
            <a:ext cx="2417403" cy="4303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5445224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Покажите, как рассердился волк в  сказке 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«Три поросенка»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530120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Изобразите  мимикой  и 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жестами  хитрую </a:t>
            </a:r>
          </a:p>
          <a:p>
            <a:pPr algn="ctr"/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лиску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-Лариску</a:t>
            </a:r>
          </a:p>
        </p:txBody>
      </p:sp>
    </p:spTree>
    <p:extLst>
      <p:ext uri="{BB962C8B-B14F-4D97-AF65-F5344CB8AC3E}">
        <p14:creationId xmlns:p14="http://schemas.microsoft.com/office/powerpoint/2010/main" val="2903376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5"/>
            <a:ext cx="9144000" cy="68494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548680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Вывод:</a:t>
            </a:r>
            <a:r>
              <a:rPr lang="ru-RU" sz="2400" b="1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Коррекционные задачи , решаемые с помощью сказочных сюжетов: 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3281" y="1865508"/>
            <a:ext cx="6768752" cy="40862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совершенствовать звуковую сторону речи ребенка;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348880"/>
            <a:ext cx="6768752" cy="408623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лексико-грамматический строй речи;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996952"/>
            <a:ext cx="6768752" cy="40862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развивать связную речь;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645024"/>
            <a:ext cx="6768752" cy="40862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мелкую и общую моторику;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4365104"/>
            <a:ext cx="6768752" cy="715089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все психические процессы (воображение, восприятие, внимание, мышление, память);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5229200"/>
            <a:ext cx="6768752" cy="102155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создавать  благоприятную психологическую атмосферу, способствующую сотрудничеству логопеда, воспитателя  с детьми.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495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4" y="17145"/>
            <a:ext cx="9144000" cy="684947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608" y="475682"/>
            <a:ext cx="74168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Артикуляционные сказки.</a:t>
            </a:r>
            <a:endParaRPr kumimoji="0" lang="ru-RU" sz="4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59632" y="1122511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Franklin Gothic Medium" pitchFamily="34" charset="0"/>
              </a:rPr>
              <a:t>«Как   Язычок  отдыхал  на море»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54BC00-8B45-4B02-A07F-F156C80D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2300" y="1884926"/>
            <a:ext cx="1794480" cy="295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869160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Когда Язычок ехал на море за окошком мелькали деревья (упражнение «Часики»)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9892" y="1991720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дне моря Язычок увидел воздушную медузу (упражнение«Шарик»)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58FBA1A5-50DD-4896-9B2C-47B84F6C0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3854779" y="3441880"/>
            <a:ext cx="1794481" cy="2710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2348BBD5-AA0D-4099-84F7-606CF902A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1584176"/>
            <a:ext cx="2088232" cy="2784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40152" y="4797152"/>
            <a:ext cx="2843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Язычок на море взял пляжный зонтик (упражнение «Грибочек»)</a:t>
            </a:r>
          </a:p>
        </p:txBody>
      </p:sp>
    </p:spTree>
    <p:extLst>
      <p:ext uri="{BB962C8B-B14F-4D97-AF65-F5344CB8AC3E}">
        <p14:creationId xmlns:p14="http://schemas.microsoft.com/office/powerpoint/2010/main" val="373956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D951D46-A8BD-5E2D-29BC-72BE7054D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853" y="476672"/>
            <a:ext cx="6334293" cy="12314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9BF8E98-36FD-5F63-D7EB-44F91A2F2F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116" y="1635772"/>
            <a:ext cx="3185305" cy="4247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D03648-22B2-F836-797B-460E44DCF2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1671972"/>
            <a:ext cx="3489852" cy="4247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114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5"/>
            <a:ext cx="9144000" cy="684947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533582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пражнения на тренировку дыхания.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F31250D-0FAB-498B-931C-2D38776AF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1340768"/>
            <a:ext cx="2254820" cy="3006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653136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сказке «Три поросенка» дети вместе с волком  дуют на «соломинки», на карандаши – ветки из которых построен домик, делая определенные выводы.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412776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Загони мяч в ворота с помощью воздушной струи 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39518A5-23EE-4140-A315-1A9AC8B76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3140968"/>
            <a:ext cx="2088232" cy="2784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6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5"/>
            <a:ext cx="9144000" cy="68494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Упражнения на тренировку дыхания.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443392"/>
            <a:ext cx="6262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«Воздушные шарики»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«</a:t>
            </a:r>
            <a:r>
              <a:rPr lang="ru-RU" sz="2400" b="1" dirty="0">
                <a:latin typeface="Monotype Corsiva" pitchFamily="66" charset="0"/>
              </a:rPr>
              <a:t>Дуть сильнее, чтобы поднять шарики вверх»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195619F-0564-4EE2-8DA3-6B38B6458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2502762"/>
            <a:ext cx="3744416" cy="3590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17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5"/>
            <a:ext cx="9144000" cy="68494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653D12-2ECD-43E9-8051-30E36CE0D7DE}"/>
              </a:ext>
            </a:extLst>
          </p:cNvPr>
          <p:cNvSpPr txBox="1"/>
          <p:nvPr/>
        </p:nvSpPr>
        <p:spPr>
          <a:xfrm>
            <a:off x="971600" y="620688"/>
            <a:ext cx="6912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Пальчиковые логопедические сказки.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CFC8BC-B84E-4C82-B4D2-9A17DF065E3E}"/>
              </a:ext>
            </a:extLst>
          </p:cNvPr>
          <p:cNvSpPr txBox="1"/>
          <p:nvPr/>
        </p:nvSpPr>
        <p:spPr>
          <a:xfrm>
            <a:off x="539552" y="1143908"/>
            <a:ext cx="820891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- стимулируют действие речевых зон коры головного мозга, что положительно сказывается на исправлении речи детей;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- совершенствуют психические процессы: внимание и память, которые тесно связанны с речью;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- повышают интерес детей к русским народным сказкам.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A0C396BD-0267-48A7-AC30-1A9220DFE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2861857"/>
            <a:ext cx="2531591" cy="3375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325ED801-9A80-4CE5-81BB-E03DF94AA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2861857"/>
            <a:ext cx="2841468" cy="3375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3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028B13D-885E-0B41-09A5-A1A29E390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836712"/>
            <a:ext cx="5358848" cy="7925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BE26796-ABC9-C750-6729-5A725AB63C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772816"/>
            <a:ext cx="4157221" cy="41572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8176CD-48BE-5878-E096-6042F5B1A2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1780206"/>
            <a:ext cx="3429297" cy="422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9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5"/>
            <a:ext cx="9144000" cy="684947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9632" y="391478"/>
            <a:ext cx="7056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Пальчиковые логопедические сказки.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23728" y="902428"/>
            <a:ext cx="61926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Про курочку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Рябу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Курочка Ряба, бабе и деду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Яйцо золотое снесла к обеду.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(«Колечки»)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Били яичко и баба, и дед,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не смогли разбить на обед.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(«Молоточки»)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Мышка-норушка мимо бежала.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 «Волны»)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Яичко смахнула, оно и упало.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 «Лучики»)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Плакали горько баба и дед.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(«Колечки»)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Яйцо их разбилось, пропал их обед.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(«Лучики»)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 тех пор уже Ряба бабе и деду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(«Колечки»)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Несет лишь простые яйца к обеду.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(«Кулачки»)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strike="noStrike" cap="none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2000C232-B0DC-4A3F-BFCF-2440BBD8B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7240" y="4020939"/>
            <a:ext cx="2364428" cy="2206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4DA24C1B-A879-4ACF-9B05-3C021FA77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197" y="3717032"/>
            <a:ext cx="1440160" cy="2359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2755B6-3B4B-436F-A8AA-D558289A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7254" y="4020939"/>
            <a:ext cx="2567654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50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055F04-AF4F-6770-F353-72F6B6D31BB6}"/>
              </a:ext>
            </a:extLst>
          </p:cNvPr>
          <p:cNvSpPr txBox="1"/>
          <p:nvPr/>
        </p:nvSpPr>
        <p:spPr>
          <a:xfrm>
            <a:off x="2051720" y="1052736"/>
            <a:ext cx="49149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Теневой театр.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915E8A-ABE4-1C9A-0EE3-3E8FF9C31CA8}"/>
              </a:ext>
            </a:extLst>
          </p:cNvPr>
          <p:cNvSpPr txBox="1"/>
          <p:nvPr/>
        </p:nvSpPr>
        <p:spPr>
          <a:xfrm>
            <a:off x="683568" y="1628800"/>
            <a:ext cx="62830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Развитие речи посредством использования элементов театрализации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 помогают </a:t>
            </a:r>
            <a:r>
              <a:rPr lang="ru-RU" sz="2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развивать речевую активность,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 способствуют формированию грамматически правильной речи.</a:t>
            </a:r>
            <a:endParaRPr lang="ru-RU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2FCD362D-87C9-D191-B70C-A3A372920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3198460"/>
            <a:ext cx="2692007" cy="3182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CF7FEAF-746C-630E-50F0-B8937BD32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2889338"/>
            <a:ext cx="3096344" cy="3419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4903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E36C0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</TotalTime>
  <Words>954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</vt:lpstr>
      <vt:lpstr>Comic Sans MS</vt:lpstr>
      <vt:lpstr>Franklin Gothic Medium</vt:lpstr>
      <vt:lpstr>Monotype Corsiva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Третьяков Алексей Николаевич</cp:lastModifiedBy>
  <cp:revision>421</cp:revision>
  <dcterms:created xsi:type="dcterms:W3CDTF">2014-06-14T17:17:04Z</dcterms:created>
  <dcterms:modified xsi:type="dcterms:W3CDTF">2025-02-02T04:30:48Z</dcterms:modified>
</cp:coreProperties>
</file>