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3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20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3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2542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301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8998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731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55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02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6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45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4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1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13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4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7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3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C8799-A245-4FE4-BD58-C5FEA23CD344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8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aiv.ru/blog/2289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Неисправности и условия, при которых запрещается эксплуатация транспортных средств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15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5837" y="237195"/>
            <a:ext cx="9634887" cy="5813659"/>
          </a:xfrm>
        </p:spPr>
        <p:txBody>
          <a:bodyPr>
            <a:normAutofit/>
          </a:bodyPr>
          <a:lstStyle/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Неисправности</a:t>
            </a:r>
            <a:r>
              <a:rPr lang="ru-RU" sz="2800" dirty="0">
                <a:solidFill>
                  <a:schemeClr val="tx1"/>
                </a:solidFill>
              </a:rPr>
              <a:t>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Если </a:t>
            </a:r>
            <a:r>
              <a:rPr lang="ru-RU" sz="2000" dirty="0">
                <a:solidFill>
                  <a:schemeClr val="tx1"/>
                </a:solidFill>
              </a:rPr>
              <a:t>не хотите, чтобы дверь машины открылась на ходу, то позаботьтесь, чтобы </a:t>
            </a:r>
            <a:r>
              <a:rPr lang="ru-RU" sz="2000" b="1" dirty="0">
                <a:solidFill>
                  <a:schemeClr val="tx1"/>
                </a:solidFill>
              </a:rPr>
              <a:t>замки дверей кузова или кабины</a:t>
            </a:r>
            <a:r>
              <a:rPr lang="ru-RU" sz="2000" dirty="0">
                <a:solidFill>
                  <a:schemeClr val="tx1"/>
                </a:solidFill>
              </a:rPr>
              <a:t> были исправными.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То же касается и </a:t>
            </a:r>
            <a:r>
              <a:rPr lang="ru-RU" sz="2000" b="1" dirty="0">
                <a:solidFill>
                  <a:schemeClr val="tx1"/>
                </a:solidFill>
              </a:rPr>
              <a:t>запоров горловины топливного бака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холодное время важно, чтобы были исправны </a:t>
            </a:r>
            <a:r>
              <a:rPr lang="ru-RU" sz="2000" b="1" dirty="0">
                <a:solidFill>
                  <a:schemeClr val="tx1"/>
                </a:solidFill>
              </a:rPr>
              <a:t>устройства обогрева и обдува стекол</a:t>
            </a:r>
            <a:r>
              <a:rPr lang="ru-RU" sz="2000" dirty="0">
                <a:solidFill>
                  <a:schemeClr val="tx1"/>
                </a:solidFill>
              </a:rPr>
              <a:t>. 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Если конструкцией предусмотрены </a:t>
            </a:r>
            <a:r>
              <a:rPr lang="ru-RU" sz="2000" b="1" dirty="0">
                <a:solidFill>
                  <a:schemeClr val="tx1"/>
                </a:solidFill>
              </a:rPr>
              <a:t>грязезащитные фартуки и брызговики</a:t>
            </a:r>
            <a:r>
              <a:rPr lang="ru-RU" sz="2000" dirty="0">
                <a:solidFill>
                  <a:schemeClr val="tx1"/>
                </a:solidFill>
              </a:rPr>
              <a:t>, они должны быть.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9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6649" y="250257"/>
            <a:ext cx="9634887" cy="5813659"/>
          </a:xfrm>
        </p:spPr>
        <p:txBody>
          <a:bodyPr>
            <a:normAutofit/>
          </a:bodyPr>
          <a:lstStyle/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Неисправности</a:t>
            </a:r>
            <a:r>
              <a:rPr lang="ru-RU" sz="2800" dirty="0">
                <a:solidFill>
                  <a:schemeClr val="tx1"/>
                </a:solidFill>
              </a:rPr>
              <a:t>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Каждый </a:t>
            </a:r>
            <a:r>
              <a:rPr lang="ru-RU" sz="2000" b="1" dirty="0">
                <a:solidFill>
                  <a:schemeClr val="tx1"/>
                </a:solidFill>
              </a:rPr>
              <a:t>автомобиль</a:t>
            </a:r>
            <a:r>
              <a:rPr lang="ru-RU" sz="2000" dirty="0">
                <a:solidFill>
                  <a:schemeClr val="tx1"/>
                </a:solidFill>
              </a:rPr>
              <a:t> должен быть оснащен своеобразным «джентельменским набором»: </a:t>
            </a:r>
            <a:r>
              <a:rPr lang="ru-RU" sz="2000" b="1" dirty="0">
                <a:solidFill>
                  <a:schemeClr val="tx1"/>
                </a:solidFill>
              </a:rPr>
              <a:t>аптечкой, огнетушителем и знаком аварийной остановки</a:t>
            </a:r>
            <a:r>
              <a:rPr lang="ru-RU" sz="2000" dirty="0">
                <a:solidFill>
                  <a:schemeClr val="tx1"/>
                </a:solidFill>
              </a:rPr>
              <a:t>. На грузовиках массой более 3,5 тонн еще необходимо иметь противооткатные упоры (не менее двух</a:t>
            </a:r>
            <a:r>
              <a:rPr lang="ru-RU" sz="2000" dirty="0" smtClean="0">
                <a:solidFill>
                  <a:schemeClr val="tx1"/>
                </a:solidFill>
              </a:rPr>
              <a:t>).</a:t>
            </a:r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Мотоциклист </a:t>
            </a:r>
            <a:r>
              <a:rPr lang="ru-RU" sz="2000" dirty="0">
                <a:solidFill>
                  <a:schemeClr val="tx1"/>
                </a:solidFill>
              </a:rPr>
              <a:t>(при наличии бокового прицепа) может обойтись без огнетушителя, но </a:t>
            </a:r>
            <a:r>
              <a:rPr lang="ru-RU" sz="2000" b="1" dirty="0">
                <a:solidFill>
                  <a:schemeClr val="tx1"/>
                </a:solidFill>
              </a:rPr>
              <a:t>аптечку и знак аварийной остановки</a:t>
            </a:r>
            <a:r>
              <a:rPr lang="ru-RU" sz="2000" dirty="0">
                <a:solidFill>
                  <a:schemeClr val="tx1"/>
                </a:solidFill>
              </a:rPr>
              <a:t> приобрести все же придется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Запрещается эксплуатация, если отсутствуют ремни безопасности и подголовники </a:t>
            </a:r>
            <a:r>
              <a:rPr lang="ru-RU" sz="2000" b="1" dirty="0" smtClean="0">
                <a:solidFill>
                  <a:schemeClr val="tx1"/>
                </a:solidFill>
              </a:rPr>
              <a:t>сидений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На мотоциклах</a:t>
            </a:r>
            <a:r>
              <a:rPr lang="ru-RU" sz="2000" dirty="0">
                <a:solidFill>
                  <a:schemeClr val="tx1"/>
                </a:solidFill>
              </a:rPr>
              <a:t> обязательно должны быть </a:t>
            </a:r>
            <a:r>
              <a:rPr lang="ru-RU" sz="2000" b="1" dirty="0">
                <a:solidFill>
                  <a:schemeClr val="tx1"/>
                </a:solidFill>
              </a:rPr>
              <a:t>дуги безопасности</a:t>
            </a:r>
            <a:r>
              <a:rPr lang="ru-RU" sz="2000" dirty="0">
                <a:solidFill>
                  <a:schemeClr val="tx1"/>
                </a:solidFill>
              </a:rPr>
              <a:t>, предусмотренные конструкцией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>
                <a:solidFill>
                  <a:schemeClr val="tx1"/>
                </a:solidFill>
              </a:rPr>
              <a:t>А еще </a:t>
            </a:r>
            <a:r>
              <a:rPr lang="ru-RU" sz="2000" b="1" dirty="0">
                <a:solidFill>
                  <a:schemeClr val="tx1"/>
                </a:solidFill>
              </a:rPr>
              <a:t>подножки, поперечные рукоятки для пассажиров на седле</a:t>
            </a:r>
            <a:r>
              <a:rPr lang="ru-RU" sz="2000" dirty="0">
                <a:solidFill>
                  <a:schemeClr val="tx1"/>
                </a:solidFill>
              </a:rPr>
              <a:t>. Это требование касается и </a:t>
            </a:r>
            <a:r>
              <a:rPr lang="ru-RU" sz="2000" b="1" dirty="0">
                <a:solidFill>
                  <a:schemeClr val="tx1"/>
                </a:solidFill>
              </a:rPr>
              <a:t>мопедов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1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6199" y="277351"/>
            <a:ext cx="7766936" cy="1646302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94636"/>
            <a:ext cx="7766936" cy="152901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Неисправности,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запрещено трогаться с места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7796" y="1923653"/>
            <a:ext cx="9999853" cy="357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363636"/>
                </a:solidFill>
                <a:latin typeface="OpenSans-Bold"/>
              </a:rPr>
              <a:t>- </a:t>
            </a:r>
            <a:r>
              <a:rPr lang="ru-RU" sz="3200" dirty="0" smtClean="0">
                <a:solidFill>
                  <a:srgbClr val="363636"/>
                </a:solidFill>
                <a:latin typeface="OpenSans-Bold"/>
              </a:rPr>
              <a:t>Н</a:t>
            </a:r>
            <a:r>
              <a:rPr lang="ru-RU" sz="3200" b="0" i="0" dirty="0" smtClean="0">
                <a:solidFill>
                  <a:srgbClr val="363636"/>
                </a:solidFill>
                <a:effectLst/>
                <a:latin typeface="OpenSans-Bold"/>
              </a:rPr>
              <a:t>еисправности тормозной системы</a:t>
            </a:r>
            <a:r>
              <a:rPr lang="ru-RU" b="0" i="0" dirty="0" smtClean="0">
                <a:solidFill>
                  <a:srgbClr val="363636"/>
                </a:solidFill>
                <a:effectLst/>
                <a:latin typeface="OpenSans-Bold"/>
              </a:rPr>
              <a:t>;</a:t>
            </a:r>
          </a:p>
          <a:p>
            <a:r>
              <a:rPr lang="ru-RU" dirty="0"/>
              <a:t>Стояночный тормоз должен удерживать автомобиль с полной </a:t>
            </a:r>
            <a:r>
              <a:rPr lang="ru-RU" dirty="0" smtClean="0"/>
              <a:t>нагрузкой </a:t>
            </a:r>
            <a:r>
              <a:rPr lang="ru-RU" dirty="0"/>
              <a:t>на уклоне до </a:t>
            </a:r>
            <a:r>
              <a:rPr lang="ru-RU" b="1" dirty="0"/>
              <a:t>16</a:t>
            </a:r>
            <a:r>
              <a:rPr lang="ru-RU" b="1" dirty="0" smtClean="0"/>
              <a:t>%,</a:t>
            </a:r>
          </a:p>
          <a:p>
            <a:r>
              <a:rPr lang="ru-RU" dirty="0" smtClean="0"/>
              <a:t>а </a:t>
            </a:r>
            <a:r>
              <a:rPr lang="ru-RU" dirty="0"/>
              <a:t>без груза и пассажиров – </a:t>
            </a:r>
            <a:r>
              <a:rPr lang="ru-RU" b="1" dirty="0"/>
              <a:t>23</a:t>
            </a:r>
            <a:r>
              <a:rPr lang="ru-RU" b="1" dirty="0" smtClean="0"/>
              <a:t>%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sz="3200" b="0" i="0" dirty="0" smtClean="0">
                <a:solidFill>
                  <a:srgbClr val="363636"/>
                </a:solidFill>
                <a:effectLst/>
                <a:latin typeface="OpenSans-Bold"/>
              </a:rPr>
              <a:t>- Неисправности рулевого управления;</a:t>
            </a:r>
          </a:p>
          <a:p>
            <a:r>
              <a:rPr lang="ru-RU" b="1" dirty="0" smtClean="0">
                <a:solidFill>
                  <a:srgbClr val="363636"/>
                </a:solidFill>
                <a:latin typeface="OpenSans-Bold"/>
              </a:rPr>
              <a:t>Все соединения рулевой системы должны быть крепко</a:t>
            </a:r>
          </a:p>
          <a:p>
            <a:r>
              <a:rPr lang="ru-RU" b="1" dirty="0">
                <a:solidFill>
                  <a:srgbClr val="363636"/>
                </a:solidFill>
                <a:latin typeface="OpenSans-Bold"/>
              </a:rPr>
              <a:t>з</a:t>
            </a:r>
            <a:r>
              <a:rPr lang="ru-RU" b="1" i="0" dirty="0" smtClean="0">
                <a:solidFill>
                  <a:srgbClr val="363636"/>
                </a:solidFill>
                <a:effectLst/>
                <a:latin typeface="OpenSans-Bold"/>
              </a:rPr>
              <a:t>атянуты </a:t>
            </a:r>
            <a:r>
              <a:rPr lang="ru-RU" b="1" i="0" dirty="0" smtClean="0">
                <a:solidFill>
                  <a:srgbClr val="363636"/>
                </a:solidFill>
                <a:effectLst/>
                <a:latin typeface="OpenSans-Bold"/>
              </a:rPr>
              <a:t>и зафиксированы. </a:t>
            </a:r>
          </a:p>
          <a:p>
            <a:r>
              <a:rPr lang="ru-RU" b="1" dirty="0"/>
              <a:t>С</a:t>
            </a:r>
            <a:r>
              <a:rPr lang="ru-RU" b="1" dirty="0" smtClean="0"/>
              <a:t>уммарный </a:t>
            </a:r>
            <a:r>
              <a:rPr lang="ru-RU" b="1" dirty="0"/>
              <a:t>люфт</a:t>
            </a:r>
            <a:r>
              <a:rPr lang="ru-RU" dirty="0"/>
              <a:t> (свободный ход) </a:t>
            </a:r>
            <a:r>
              <a:rPr lang="ru-RU" b="1" dirty="0"/>
              <a:t>в </a:t>
            </a:r>
            <a:r>
              <a:rPr lang="ru-RU" b="1" dirty="0" smtClean="0"/>
              <a:t>рулевом</a:t>
            </a:r>
          </a:p>
          <a:p>
            <a:r>
              <a:rPr lang="ru-RU" b="1" dirty="0" smtClean="0"/>
              <a:t> управлении у </a:t>
            </a:r>
            <a:r>
              <a:rPr lang="ru-RU" b="1" dirty="0" err="1" smtClean="0"/>
              <a:t>легк.авто</a:t>
            </a:r>
            <a:r>
              <a:rPr lang="ru-RU" b="1" dirty="0" smtClean="0"/>
              <a:t> </a:t>
            </a:r>
            <a:r>
              <a:rPr lang="ru-RU" b="1" dirty="0"/>
              <a:t>не должен </a:t>
            </a:r>
            <a:endParaRPr lang="ru-RU" b="1" dirty="0" smtClean="0"/>
          </a:p>
          <a:p>
            <a:r>
              <a:rPr lang="ru-RU" b="1" dirty="0" smtClean="0"/>
              <a:t>превышать </a:t>
            </a:r>
            <a:r>
              <a:rPr lang="ru-RU" b="1" dirty="0"/>
              <a:t>10 градусов</a:t>
            </a:r>
            <a:r>
              <a:rPr lang="ru-RU" dirty="0"/>
              <a:t>.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1\Desktop\9f5866c356e565886628ba057c2f78c5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74" y="3529321"/>
            <a:ext cx="3828637" cy="2871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5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1189" y="777865"/>
            <a:ext cx="7766936" cy="1646302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8684" y="701241"/>
            <a:ext cx="9340604" cy="5314548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ru-RU" sz="3200" dirty="0">
                <a:solidFill>
                  <a:srgbClr val="363636"/>
                </a:solidFill>
                <a:latin typeface="OpenSans-Bold"/>
              </a:rPr>
              <a:t>Неисправности внешних световых приборов </a:t>
            </a:r>
          </a:p>
          <a:p>
            <a:pPr algn="l"/>
            <a:r>
              <a:rPr lang="ru-RU" sz="3200" dirty="0">
                <a:solidFill>
                  <a:srgbClr val="363636"/>
                </a:solidFill>
                <a:latin typeface="OpenSans-Bold"/>
              </a:rPr>
              <a:t>в тёмное время суток;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Количество</a:t>
            </a:r>
            <a:r>
              <a:rPr lang="ru-RU" b="1" dirty="0">
                <a:solidFill>
                  <a:schemeClr val="tx1"/>
                </a:solidFill>
              </a:rPr>
              <a:t>, тип, цвет, расположение и режим работы внешних световых приборов должны соответствовать требованиям конструкции транспортного средства</a:t>
            </a:r>
            <a:r>
              <a:rPr lang="ru-RU" dirty="0" smtClean="0"/>
              <a:t>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Запрещается ездить с </a:t>
            </a:r>
            <a:r>
              <a:rPr lang="ru-RU" dirty="0" smtClean="0">
                <a:solidFill>
                  <a:schemeClr val="tx1"/>
                </a:solidFill>
              </a:rPr>
              <a:t>неработающими </a:t>
            </a:r>
            <a:r>
              <a:rPr lang="ru-RU" dirty="0">
                <a:solidFill>
                  <a:schemeClr val="tx1"/>
                </a:solidFill>
              </a:rPr>
              <a:t>как положено или загрязненными фарами.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>Также запрещено эксплуатировать автомобиль, если на световых приборах отсутствуют </a:t>
            </a:r>
            <a:r>
              <a:rPr lang="ru-RU" dirty="0" err="1">
                <a:solidFill>
                  <a:schemeClr val="tx1"/>
                </a:solidFill>
              </a:rPr>
              <a:t>рассеиватели</a:t>
            </a:r>
            <a:r>
              <a:rPr lang="ru-RU" dirty="0">
                <a:solidFill>
                  <a:schemeClr val="tx1"/>
                </a:solidFill>
              </a:rPr>
              <a:t> либо используются </a:t>
            </a:r>
            <a:r>
              <a:rPr lang="ru-RU" dirty="0" err="1">
                <a:solidFill>
                  <a:schemeClr val="tx1"/>
                </a:solidFill>
              </a:rPr>
              <a:t>рассеиватели</a:t>
            </a:r>
            <a:r>
              <a:rPr lang="ru-RU" dirty="0">
                <a:solidFill>
                  <a:schemeClr val="tx1"/>
                </a:solidFill>
              </a:rPr>
              <a:t> и лампы, не соответствующие типу данного светового прибора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Запрещается устанавливать на транспортное средство </a:t>
            </a:r>
            <a:r>
              <a:rPr lang="ru-RU" b="1" dirty="0">
                <a:solidFill>
                  <a:schemeClr val="tx1"/>
                </a:solidFill>
              </a:rPr>
              <a:t>спереди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i="1" dirty="0">
                <a:solidFill>
                  <a:schemeClr val="tx1"/>
                </a:solidFill>
              </a:rPr>
              <a:t>световые приборы</a:t>
            </a:r>
            <a:r>
              <a:rPr lang="ru-RU" dirty="0">
                <a:solidFill>
                  <a:schemeClr val="tx1"/>
                </a:solidFill>
              </a:rPr>
              <a:t> с огнями любого цвета, кроме белого, желтого или оранжевого, и </a:t>
            </a:r>
            <a:r>
              <a:rPr lang="ru-RU" i="1" dirty="0" err="1">
                <a:solidFill>
                  <a:schemeClr val="tx1"/>
                </a:solidFill>
              </a:rPr>
              <a:t>световозвращающие</a:t>
            </a:r>
            <a:r>
              <a:rPr lang="ru-RU" i="1" dirty="0">
                <a:solidFill>
                  <a:schemeClr val="tx1"/>
                </a:solidFill>
              </a:rPr>
              <a:t> приспособления</a:t>
            </a:r>
            <a:r>
              <a:rPr lang="ru-RU" dirty="0">
                <a:solidFill>
                  <a:schemeClr val="tx1"/>
                </a:solidFill>
              </a:rPr>
              <a:t> любого цвета, кроме белого; а </a:t>
            </a:r>
            <a:r>
              <a:rPr lang="ru-RU" b="1" dirty="0">
                <a:solidFill>
                  <a:schemeClr val="tx1"/>
                </a:solidFill>
              </a:rPr>
              <a:t>сзади </a:t>
            </a:r>
            <a:r>
              <a:rPr lang="ru-RU" dirty="0">
                <a:solidFill>
                  <a:schemeClr val="tx1"/>
                </a:solidFill>
              </a:rPr>
              <a:t>– </a:t>
            </a:r>
            <a:r>
              <a:rPr lang="ru-RU" i="1" dirty="0">
                <a:solidFill>
                  <a:schemeClr val="tx1"/>
                </a:solidFill>
              </a:rPr>
              <a:t>фонари заднего хода</a:t>
            </a:r>
            <a:r>
              <a:rPr lang="ru-RU" dirty="0">
                <a:solidFill>
                  <a:schemeClr val="tx1"/>
                </a:solidFill>
              </a:rPr>
              <a:t> и </a:t>
            </a:r>
            <a:r>
              <a:rPr lang="ru-RU" i="1" dirty="0">
                <a:solidFill>
                  <a:schemeClr val="tx1"/>
                </a:solidFill>
              </a:rPr>
              <a:t>освещения </a:t>
            </a:r>
            <a:r>
              <a:rPr lang="ru-RU" i="1" dirty="0" err="1">
                <a:solidFill>
                  <a:schemeClr val="tx1"/>
                </a:solidFill>
              </a:rPr>
              <a:t>госномера</a:t>
            </a:r>
            <a:r>
              <a:rPr lang="ru-RU" dirty="0">
                <a:solidFill>
                  <a:schemeClr val="tx1"/>
                </a:solidFill>
              </a:rPr>
              <a:t> с огнями любого цвета, кроме белого, и </a:t>
            </a:r>
            <a:r>
              <a:rPr lang="ru-RU" i="1" dirty="0">
                <a:solidFill>
                  <a:schemeClr val="tx1"/>
                </a:solidFill>
              </a:rPr>
              <a:t>иные световые приборы</a:t>
            </a:r>
            <a:r>
              <a:rPr lang="ru-RU" dirty="0">
                <a:solidFill>
                  <a:schemeClr val="tx1"/>
                </a:solidFill>
              </a:rPr>
              <a:t> с огнями любого цвета, кроме красного, желтого или оранжевого, а также </a:t>
            </a:r>
            <a:r>
              <a:rPr lang="ru-RU" i="1" dirty="0" err="1">
                <a:solidFill>
                  <a:schemeClr val="tx1"/>
                </a:solidFill>
              </a:rPr>
              <a:t>световозвращатели</a:t>
            </a:r>
            <a:r>
              <a:rPr lang="ru-RU" dirty="0">
                <a:solidFill>
                  <a:schemeClr val="tx1"/>
                </a:solidFill>
              </a:rPr>
              <a:t> любого цвета, кроме красного.</a:t>
            </a:r>
          </a:p>
        </p:txBody>
      </p:sp>
    </p:spTree>
    <p:extLst>
      <p:ext uri="{BB962C8B-B14F-4D97-AF65-F5344CB8AC3E}">
        <p14:creationId xmlns:p14="http://schemas.microsoft.com/office/powerpoint/2010/main" val="229347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36884"/>
            <a:ext cx="9634887" cy="5813659"/>
          </a:xfrm>
        </p:spPr>
        <p:txBody>
          <a:bodyPr>
            <a:normAutofit/>
          </a:bodyPr>
          <a:lstStyle/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- Неисправен </a:t>
            </a:r>
            <a:r>
              <a:rPr lang="ru-RU" sz="2800" dirty="0" smtClean="0">
                <a:solidFill>
                  <a:schemeClr val="tx1"/>
                </a:solidFill>
              </a:rPr>
              <a:t>стеклоочиститель </a:t>
            </a:r>
            <a:r>
              <a:rPr lang="ru-RU" sz="2800" dirty="0">
                <a:solidFill>
                  <a:schemeClr val="tx1"/>
                </a:solidFill>
              </a:rPr>
              <a:t>со стороны водителя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>
                <a:solidFill>
                  <a:schemeClr val="tx1"/>
                </a:solidFill>
              </a:rPr>
              <a:t>в условиях непогоды (дождь, снегопад) трогаться с места нельзя. Даже до места ремонта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- При неисправности </a:t>
            </a:r>
            <a:r>
              <a:rPr lang="ru-RU" sz="2800" b="1" dirty="0" smtClean="0">
                <a:solidFill>
                  <a:schemeClr val="tx1"/>
                </a:solidFill>
              </a:rPr>
              <a:t>сцепного устройства</a:t>
            </a:r>
            <a:r>
              <a:rPr lang="ru-RU" sz="2800" dirty="0" smtClean="0">
                <a:solidFill>
                  <a:schemeClr val="tx1"/>
                </a:solidFill>
              </a:rPr>
              <a:t>, трогаться </a:t>
            </a:r>
            <a:r>
              <a:rPr lang="ru-RU" sz="2800" dirty="0">
                <a:solidFill>
                  <a:schemeClr val="tx1"/>
                </a:solidFill>
              </a:rPr>
              <a:t>с места нельзя. При </a:t>
            </a:r>
            <a:r>
              <a:rPr lang="ru-RU" sz="2800" dirty="0" smtClean="0">
                <a:solidFill>
                  <a:schemeClr val="tx1"/>
                </a:solidFill>
              </a:rPr>
              <a:t>наличии </a:t>
            </a:r>
            <a:r>
              <a:rPr lang="ru-RU" sz="2800" dirty="0">
                <a:solidFill>
                  <a:schemeClr val="tx1"/>
                </a:solidFill>
              </a:rPr>
              <a:t>прицепа, разумеется</a:t>
            </a:r>
            <a:r>
              <a:rPr lang="ru-RU" sz="2800" dirty="0" smtClean="0"/>
              <a:t>.</a:t>
            </a:r>
          </a:p>
          <a:p>
            <a:pPr algn="l"/>
            <a:r>
              <a:rPr lang="ru-RU" sz="2800" dirty="0" smtClean="0"/>
              <a:t> </a:t>
            </a:r>
            <a:r>
              <a:rPr lang="ru-RU" sz="2800" dirty="0"/>
              <a:t>В случае нарушения вам выпишут предупреждение или штраф в размере 500 рублей (ст. 12.5 КоАП РФ).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6649" y="250258"/>
            <a:ext cx="9634887" cy="54974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Неисправности,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/>
              <a:t>Иными словами, с подобными неисправностями можно обойтись без эвакуатора, но не без ремонта. В автосервис можно доехать и самому, но соблюдая все возможные меры </a:t>
            </a:r>
            <a:r>
              <a:rPr lang="ru-RU" sz="2000" dirty="0" smtClean="0"/>
              <a:t>безопасности.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Для </a:t>
            </a:r>
            <a:r>
              <a:rPr lang="ru-RU" sz="2000" dirty="0">
                <a:solidFill>
                  <a:schemeClr val="tx1"/>
                </a:solidFill>
              </a:rPr>
              <a:t>эксплуатации транспортного средства остаточная высота рисунка протектора </a:t>
            </a:r>
            <a:r>
              <a:rPr lang="ru-RU" sz="2000" b="1" dirty="0">
                <a:solidFill>
                  <a:schemeClr val="tx1"/>
                </a:solidFill>
              </a:rPr>
              <a:t>у легковых автомобилей</a:t>
            </a:r>
            <a:r>
              <a:rPr lang="ru-RU" sz="2000" dirty="0">
                <a:solidFill>
                  <a:schemeClr val="tx1"/>
                </a:solidFill>
              </a:rPr>
              <a:t> должна быть </a:t>
            </a:r>
            <a:r>
              <a:rPr lang="ru-RU" sz="2000" b="1" dirty="0">
                <a:solidFill>
                  <a:schemeClr val="tx1"/>
                </a:solidFill>
              </a:rPr>
              <a:t>не менее 1,6 мм</a:t>
            </a:r>
            <a:r>
              <a:rPr lang="ru-RU" sz="2000" dirty="0">
                <a:solidFill>
                  <a:schemeClr val="tx1"/>
                </a:solidFill>
              </a:rPr>
              <a:t>, грузовых автомобилей – 1 мм, автобусов – 2 мм, </a:t>
            </a:r>
            <a:r>
              <a:rPr lang="ru-RU" sz="2000" b="1" dirty="0">
                <a:solidFill>
                  <a:schemeClr val="tx1"/>
                </a:solidFill>
              </a:rPr>
              <a:t>мотоциклов и мопедов – 0,8 мм</a:t>
            </a:r>
            <a:r>
              <a:rPr lang="ru-RU" sz="2000" dirty="0">
                <a:solidFill>
                  <a:schemeClr val="tx1"/>
                </a:solidFill>
              </a:rPr>
              <a:t> (цифры запоминаем для экзамена</a:t>
            </a:r>
            <a:r>
              <a:rPr lang="ru-RU" sz="2000" dirty="0" smtClean="0">
                <a:solidFill>
                  <a:schemeClr val="tx1"/>
                </a:solidFill>
              </a:rPr>
              <a:t>!).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Запрещено передвижение на изношенных и </a:t>
            </a:r>
            <a:r>
              <a:rPr lang="ru-RU" sz="2000" dirty="0" smtClean="0">
                <a:solidFill>
                  <a:schemeClr val="tx1"/>
                </a:solidFill>
              </a:rPr>
              <a:t>некачественных </a:t>
            </a:r>
            <a:r>
              <a:rPr lang="ru-RU" sz="2000" dirty="0">
                <a:solidFill>
                  <a:schemeClr val="tx1"/>
                </a:solidFill>
              </a:rPr>
              <a:t>шинах, имеющих повреждения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     (</a:t>
            </a:r>
            <a:r>
              <a:rPr lang="ru-RU" sz="2000" dirty="0">
                <a:solidFill>
                  <a:schemeClr val="tx1"/>
                </a:solidFill>
              </a:rPr>
              <a:t>пробои, порезы, разрывы, расслоение резины</a:t>
            </a:r>
            <a:r>
              <a:rPr lang="ru-RU" sz="2000" dirty="0" smtClean="0">
                <a:solidFill>
                  <a:schemeClr val="tx1"/>
                </a:solidFill>
              </a:rPr>
              <a:t>).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Не допускается отсутствие болта (гайки)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крепления </a:t>
            </a:r>
            <a:r>
              <a:rPr lang="ru-RU" sz="2000" dirty="0">
                <a:solidFill>
                  <a:schemeClr val="tx1"/>
                </a:solidFill>
              </a:rPr>
              <a:t>или трещины диска и ободьев колес. 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1\Desktop\304856293769d70672bed4e882bd287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199" y="4143313"/>
            <a:ext cx="3775165" cy="251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6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6649" y="250257"/>
            <a:ext cx="9634887" cy="5813659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Неисправности,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/>
              <a:t>Иными словами, с подобными неисправностями можно обойтись без эвакуатора, но не без ремонта. В автосервис можно доехать и самому, но соблюдая все возможные меры </a:t>
            </a:r>
            <a:r>
              <a:rPr lang="ru-RU" sz="2000" dirty="0" smtClean="0"/>
              <a:t>безопасности.</a:t>
            </a: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>
                <a:solidFill>
                  <a:schemeClr val="tx1"/>
                </a:solidFill>
              </a:rPr>
              <a:t>одну ось транспортного средства нужно ставить только одинаковые шины (радиальные или диагональные, камерные или бескамерные, шипованные или </a:t>
            </a:r>
            <a:r>
              <a:rPr lang="ru-RU" sz="2000" dirty="0" err="1">
                <a:solidFill>
                  <a:schemeClr val="tx1"/>
                </a:solidFill>
              </a:rPr>
              <a:t>нешипованные</a:t>
            </a:r>
            <a:r>
              <a:rPr lang="ru-RU" sz="2000" dirty="0">
                <a:solidFill>
                  <a:schemeClr val="tx1"/>
                </a:solidFill>
              </a:rPr>
              <a:t> и т.п.). Иначе будет нарушена устойчивость транспортного средства, что может приводить к заносам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ВСЕ колеса на автомобиле должны быть либо </a:t>
            </a:r>
            <a:r>
              <a:rPr lang="ru-RU" sz="2000" dirty="0" err="1">
                <a:solidFill>
                  <a:schemeClr val="tx1"/>
                </a:solidFill>
              </a:rPr>
              <a:t>ошипованные</a:t>
            </a:r>
            <a:r>
              <a:rPr lang="ru-RU" sz="2000" dirty="0">
                <a:solidFill>
                  <a:schemeClr val="tx1"/>
                </a:solidFill>
              </a:rPr>
              <a:t>, либо нет.</a:t>
            </a:r>
          </a:p>
        </p:txBody>
      </p:sp>
    </p:spTree>
    <p:extLst>
      <p:ext uri="{BB962C8B-B14F-4D97-AF65-F5344CB8AC3E}">
        <p14:creationId xmlns:p14="http://schemas.microsoft.com/office/powerpoint/2010/main" val="225528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6649" y="250257"/>
            <a:ext cx="9634887" cy="5813659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Неисправности,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/>
              <a:t>Иными словами, с подобными неисправностями можно обойтись без эвакуатора, но не без ремонта. В автосервис можно доехать и самому, но соблюдая все возможные меры </a:t>
            </a:r>
            <a:r>
              <a:rPr lang="ru-RU" sz="2000" dirty="0" smtClean="0"/>
              <a:t>безопасности.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Неисправности двигателя</a:t>
            </a: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Двигатель </a:t>
            </a:r>
            <a:r>
              <a:rPr lang="ru-RU" sz="2000" dirty="0">
                <a:solidFill>
                  <a:schemeClr val="tx1"/>
                </a:solidFill>
              </a:rPr>
              <a:t>должен быть очищен от пыли и замасливания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Если из системы питания сочится топливо, то может произойти возгорание. 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Если у вас неисправна система выпуска отработавших газов, экологи вам этого не простят. Да и инспектор ГИБДД придерется к 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качеству выхлопа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Содержание вредных веществ в отработавших газах и их </a:t>
            </a:r>
            <a:r>
              <a:rPr lang="ru-RU" sz="2000" dirty="0" err="1">
                <a:solidFill>
                  <a:schemeClr val="tx1"/>
                </a:solidFill>
              </a:rPr>
              <a:t>дымность</a:t>
            </a:r>
            <a:r>
              <a:rPr lang="ru-RU" sz="2000" dirty="0">
                <a:solidFill>
                  <a:schemeClr val="tx1"/>
                </a:solidFill>
              </a:rPr>
              <a:t> не должны превышать предельные величины, установленные определенными ГОСТами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У</a:t>
            </a:r>
            <a:r>
              <a:rPr lang="ru-RU" sz="2000" dirty="0" smtClean="0">
                <a:solidFill>
                  <a:schemeClr val="tx1"/>
                </a:solidFill>
              </a:rPr>
              <a:t>ровень </a:t>
            </a:r>
            <a:r>
              <a:rPr lang="ru-RU" sz="2000" dirty="0">
                <a:solidFill>
                  <a:schemeClr val="tx1"/>
                </a:solidFill>
              </a:rPr>
              <a:t>внешнего шума не должен превышать допустимые величины.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6649" y="250257"/>
            <a:ext cx="9634887" cy="5813659"/>
          </a:xfrm>
        </p:spPr>
        <p:txBody>
          <a:bodyPr>
            <a:normAutofit/>
          </a:bodyPr>
          <a:lstStyle/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Неисправности</a:t>
            </a:r>
            <a:r>
              <a:rPr lang="ru-RU" sz="2800" dirty="0">
                <a:solidFill>
                  <a:schemeClr val="tx1"/>
                </a:solidFill>
              </a:rPr>
              <a:t>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</a:t>
            </a:r>
            <a:r>
              <a:rPr lang="ru-RU" sz="2000" dirty="0">
                <a:solidFill>
                  <a:schemeClr val="tx1"/>
                </a:solidFill>
              </a:rPr>
              <a:t>Количество, расположение и класс зеркал заднего вида должны соответствовать ГОСТу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Если </a:t>
            </a:r>
            <a:r>
              <a:rPr lang="ru-RU" sz="2000" dirty="0">
                <a:solidFill>
                  <a:schemeClr val="tx1"/>
                </a:solidFill>
              </a:rPr>
              <a:t>не работает </a:t>
            </a:r>
            <a:r>
              <a:rPr lang="ru-RU" sz="2000" b="1" dirty="0">
                <a:solidFill>
                  <a:schemeClr val="tx1"/>
                </a:solidFill>
              </a:rPr>
              <a:t>звуковой сигнал</a:t>
            </a:r>
            <a:r>
              <a:rPr lang="ru-RU" sz="2000" dirty="0">
                <a:solidFill>
                  <a:schemeClr val="tx1"/>
                </a:solidFill>
              </a:rPr>
              <a:t> – беда, ведь он нередко спасает водителей от ДТП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- Запрещается </a:t>
            </a:r>
            <a:r>
              <a:rPr lang="ru-RU" sz="2000" b="1" dirty="0">
                <a:solidFill>
                  <a:schemeClr val="tx1"/>
                </a:solidFill>
              </a:rPr>
              <a:t>устанавливать дополнительные предметы или наносить покрытия, ограничивающие обзорность с места водителя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Допускается </a:t>
            </a:r>
            <a:r>
              <a:rPr lang="ru-RU" sz="2000" dirty="0">
                <a:solidFill>
                  <a:schemeClr val="tx1"/>
                </a:solidFill>
              </a:rPr>
              <a:t>использование жалюзи и шторки на задних стеклах автомобилей при наличии с обеих сторон наружных зеркал заднего вид. А тонировка должна соответствовать ГОСТу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endParaRPr 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24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6649" y="250257"/>
            <a:ext cx="9634887" cy="5813659"/>
          </a:xfrm>
        </p:spPr>
        <p:txBody>
          <a:bodyPr>
            <a:normAutofit/>
          </a:bodyPr>
          <a:lstStyle/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Неисправности</a:t>
            </a:r>
            <a:r>
              <a:rPr lang="ru-RU" sz="2800" dirty="0">
                <a:solidFill>
                  <a:schemeClr val="tx1"/>
                </a:solidFill>
              </a:rPr>
              <a:t>, при которых </a:t>
            </a:r>
            <a:r>
              <a:rPr lang="ru-RU" sz="2800" b="1" dirty="0">
                <a:solidFill>
                  <a:schemeClr val="tx1"/>
                </a:solidFill>
              </a:rPr>
              <a:t>запрещается эксплуатация</a:t>
            </a:r>
            <a:r>
              <a:rPr lang="ru-RU" sz="2800" dirty="0">
                <a:solidFill>
                  <a:schemeClr val="tx1"/>
                </a:solidFill>
              </a:rPr>
              <a:t> транспортного </a:t>
            </a:r>
            <a:r>
              <a:rPr lang="ru-RU" sz="2800" dirty="0" smtClean="0">
                <a:solidFill>
                  <a:schemeClr val="tx1"/>
                </a:solidFill>
              </a:rPr>
              <a:t>средства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Н</a:t>
            </a:r>
            <a:r>
              <a:rPr lang="ru-RU" sz="2000" dirty="0" smtClean="0">
                <a:solidFill>
                  <a:schemeClr val="tx1"/>
                </a:solidFill>
              </a:rPr>
              <a:t>еработающие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b="1" dirty="0">
                <a:solidFill>
                  <a:schemeClr val="tx1"/>
                </a:solidFill>
              </a:rPr>
              <a:t>предусмотренные конструкцией замки дверей кузова или кабины, спидометр, </a:t>
            </a:r>
            <a:r>
              <a:rPr lang="ru-RU" sz="2000" b="1" dirty="0" err="1">
                <a:solidFill>
                  <a:schemeClr val="tx1"/>
                </a:solidFill>
              </a:rPr>
              <a:t>тахограф</a:t>
            </a:r>
            <a:r>
              <a:rPr lang="ru-RU" sz="2000" b="1" dirty="0">
                <a:solidFill>
                  <a:schemeClr val="tx1"/>
                </a:solidFill>
              </a:rPr>
              <a:t>, противоугонные устройства, устройства обогрева и обдува стекол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неисправность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b="1" dirty="0" smtClean="0">
                <a:solidFill>
                  <a:schemeClr val="tx1"/>
                </a:solidFill>
              </a:rPr>
              <a:t>спидометра. 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П</a:t>
            </a:r>
            <a:r>
              <a:rPr lang="ru-RU" sz="2000" dirty="0" smtClean="0">
                <a:solidFill>
                  <a:schemeClr val="tx1"/>
                </a:solidFill>
              </a:rPr>
              <a:t>опытаться </a:t>
            </a:r>
            <a:r>
              <a:rPr lang="ru-RU" sz="2000" dirty="0">
                <a:solidFill>
                  <a:schemeClr val="tx1"/>
                </a:solidFill>
              </a:rPr>
              <a:t>устранить неисправность </a:t>
            </a:r>
            <a:r>
              <a:rPr lang="ru-RU" sz="2000" dirty="0" smtClean="0">
                <a:solidFill>
                  <a:schemeClr val="tx1"/>
                </a:solidFill>
              </a:rPr>
              <a:t>и</a:t>
            </a:r>
            <a:r>
              <a:rPr lang="ru-RU" sz="2000" dirty="0">
                <a:solidFill>
                  <a:schemeClr val="tx1"/>
                </a:solidFill>
              </a:rPr>
              <a:t>, если это не </a:t>
            </a:r>
            <a:r>
              <a:rPr lang="ru-RU" sz="2000" dirty="0" smtClean="0">
                <a:solidFill>
                  <a:schemeClr val="tx1"/>
                </a:solidFill>
              </a:rPr>
              <a:t>получится, то </a:t>
            </a:r>
            <a:r>
              <a:rPr lang="ru-RU" sz="2000" dirty="0">
                <a:solidFill>
                  <a:schemeClr val="tx1"/>
                </a:solidFill>
              </a:rPr>
              <a:t>ехать на станцию обслуживания или ремонта с соблюдением необходимых мер предосторожности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b="1" dirty="0">
                <a:solidFill>
                  <a:schemeClr val="tx1"/>
                </a:solidFill>
              </a:rPr>
              <a:t>Механизм регулировки положения сиденья водителя</a:t>
            </a:r>
            <a:r>
              <a:rPr lang="ru-RU" sz="2000" dirty="0">
                <a:solidFill>
                  <a:schemeClr val="tx1"/>
                </a:solidFill>
              </a:rPr>
              <a:t> также должен быть исправен. 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0338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197</Words>
  <Application>Microsoft Office PowerPoint</Application>
  <PresentationFormat>Произвольный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Неисправности и условия, при которых запрещается эксплуатация транспортных средств  </vt:lpstr>
      <vt:lpstr> </vt:lpstr>
      <vt:lpstr> 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Неисправности и условия, при которых запрещается эксплуатация транспортных средств  </dc:title>
  <dc:creator>ПК</dc:creator>
  <cp:lastModifiedBy>1</cp:lastModifiedBy>
  <cp:revision>24</cp:revision>
  <dcterms:created xsi:type="dcterms:W3CDTF">2023-04-10T08:06:40Z</dcterms:created>
  <dcterms:modified xsi:type="dcterms:W3CDTF">2023-04-14T13:54:31Z</dcterms:modified>
</cp:coreProperties>
</file>