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65" r:id="rId6"/>
    <p:sldId id="269" r:id="rId7"/>
    <p:sldId id="262" r:id="rId8"/>
    <p:sldId id="263" r:id="rId9"/>
    <p:sldId id="268" r:id="rId10"/>
    <p:sldId id="267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30F86-5F3D-4360-8F22-293EB4614241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C7E8B-A95C-42FF-8251-E9A673E0EB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7E8B-A95C-42FF-8251-E9A673E0EB4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7E8B-A95C-42FF-8251-E9A673E0EB4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7E8B-A95C-42FF-8251-E9A673E0EB4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C7E8B-A95C-42FF-8251-E9A673E0EB4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21" Type="http://schemas.openxmlformats.org/officeDocument/2006/relationships/image" Target="../media/image39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image" Target="../media/image1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rulki.ru/2010/03/26/igry-s-myach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img1.liveinternet.ru/images/attach/c/2/64/644/64644551_023346534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img_url=image.shutterstock.com%2Fdisplay_pic_with_logo%2F95781%2F95781%2C1196641269%2C1%2Fstock-vector-sport-balls-detail-vector-7481152.jpg&amp;iorient=&amp;icolor=&amp;p=4&amp;site=&amp;text=%D0%BC%D1%8F%D1%87%D0%B8&amp;wp=&amp;pos=142&amp;isize=&amp;type=&amp;recent=&amp;rpt=simage&amp;itype=&amp;nojs=1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8%D0%B3%D1%80%D1%8B%20%D1%81%20%D0%BC%D1%8F%D1%87%D0%BE%D0%BC%20%D0%B4%D0%B5%D1%82%D0%B5%D0%B9%20%D0%BD%D0%B0%20%D0%B4%D0%BE%D1%80%D0%BE%D0%B3%D0%B5&amp;noreask=1&amp;img_url=img1.liveinternet.ru%2Fimages%2Fattach%2Fc%2F2%2F69%2F800%2F69800447_1281446685_myach_11.jpg&amp;pos=0&amp;rpt=simage&amp;lr=51&amp;nojs=1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2&amp;text=%D0%B8%D0%B3%D1%80%D1%8B%20%D1%81%20%D0%BC%D1%8F%D1%87%D0%BE%D0%BC%20%D0%B4%D0%B5%D1%82%D0%B5%D0%B9%20%D0%BD%D0%B0%20%D0%B4%D0%BE%D1%80%D0%BE%D0%B3%D0%B5&amp;noreask=1&amp;img_url=ds26.centerstart.ru%2Fsites%2Fds26.centerstart.ru%2Ffiles%2Fskazki.jpg&amp;pos=78&amp;rpt=simage&amp;lr=51&amp;nojs=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mages.yandex.ru/yandsearch?text=%D0%B8%D0%B3%D1%80%D1%8B%20%D1%81%20%D0%BC%D1%8F%D1%87%D0%BE%D0%BC%20%D0%B4%D0%B5%D1%82%D0%B5%D0%B9%20%D0%BD%D0%B0%20%D0%B4%D0%BE%D1%80%D0%BE%D0%B3%D0%B5&amp;noreask=1&amp;img_url=7a-klass.at.ua%2Ftbkp2%2F0018-018-Kakie-pravila-narushili-deti.jpg&amp;pos=21&amp;rpt=simage&amp;lr=51&amp;nojs=1" TargetMode="External"/><Relationship Id="rId4" Type="http://schemas.openxmlformats.org/officeDocument/2006/relationships/hyperlink" Target="http://images.yandex.ru/yandsearch?p=9&amp;text=%D0%B8%D0%B3%D1%80%D1%8B%20%D1%81%20%D0%BC%D1%8F%D1%87%D0%BE%D0%BC%20%D0%B4%D0%B5%D1%82%D0%B5%D0%B9%20%D0%BD%D0%B0%20%D0%B4%D0%BE%D1%80%D0%BE%D0%B3%D0%B5&amp;noreask=1&amp;img_url=img-fotki.yandex.ru%2Fget%2F4527%2F55369929.5f%2F0_7cfff_cfde741d_XL&amp;pos=279&amp;rpt=simage&amp;lr=51&amp;nojs=1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7422" y="1714488"/>
            <a:ext cx="644365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928662" y="571480"/>
            <a:ext cx="750099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3600" i="1" kern="10" dirty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kern="10" dirty="0"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</a:p>
        </p:txBody>
      </p:sp>
      <p:pic>
        <p:nvPicPr>
          <p:cNvPr id="8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3960812" cy="353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im2-tub-ru.yandex.net/i?id=357051606-67-72"/>
          <p:cNvPicPr>
            <a:picLocks noChangeAspect="1" noChangeArrowheads="1"/>
          </p:cNvPicPr>
          <p:nvPr/>
        </p:nvPicPr>
        <p:blipFill>
          <a:blip r:embed="rId4"/>
          <a:srcRect l="9093" r="6049"/>
          <a:stretch>
            <a:fillRect/>
          </a:stretch>
        </p:blipFill>
        <p:spPr bwMode="auto">
          <a:xfrm>
            <a:off x="571472" y="2000240"/>
            <a:ext cx="16557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5288" y="260350"/>
            <a:ext cx="84613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Традиционные приемы игры в мяч в  народных играх-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забавах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3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lang="ru-RU" sz="13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М.Ф.Литвинова «Русские народные  подвижные игры»)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Для того чтобы успешно освоить подвижные игры с мячом, дети должны хорошо овладеть основными приемами в  игры мяч, которые часто упоминаются в русских народных играх-забавах</a:t>
            </a:r>
          </a:p>
          <a:p>
            <a:pPr eaLnBrk="0" hangingPunct="0"/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Свечки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подбросить мяч вверх сначала невысоко и поймать его. Затем бросить выше, следом – еще выше.</a:t>
            </a:r>
          </a:p>
          <a:p>
            <a:pPr eaLnBrk="0" hangingPunct="0"/>
            <a:r>
              <a:rPr lang="ru-RU" sz="16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Поднебески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подбросить мяч вверх, поймать с отскока от земли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Гвозди ковать – отбивать мяч одной рукой о землю.</a:t>
            </a:r>
          </a:p>
          <a:p>
            <a:pPr eaLnBrk="0" hangingPunct="0"/>
            <a:r>
              <a:rPr lang="ru-RU" sz="16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Вертушки-перевертушки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положить мяч на ладонь , слегка подбросить его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руку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повернуть тыльной стороной и так отбить мяч вверх, а затем поймать его.</a:t>
            </a:r>
          </a:p>
          <a:p>
            <a:pPr eaLnBrk="0" hangingPunct="0"/>
            <a:r>
              <a:rPr lang="ru-RU" sz="16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Первыши-водокачи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ударить мяч в стену, потом поймать его с отскока от стены</a:t>
            </a:r>
          </a:p>
          <a:p>
            <a:pPr eaLnBrk="0" hangingPunct="0"/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Зайца гонять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бросить мяч о  землю так, чтобы он ударился о стенку и поймать его  с отскока от стены.</a:t>
            </a:r>
          </a:p>
          <a:p>
            <a:pPr eaLnBrk="0" hangingPunct="0"/>
            <a:r>
              <a:rPr lang="ru-RU" sz="16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Пришлепы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ударить мяч о  стену, отскочивший от стены мяч ударить ладонью так, чтобы он опять ударился об стену, после чего его поймать</a:t>
            </a:r>
          </a:p>
          <a:p>
            <a:pPr eaLnBrk="0" hangingPunct="0"/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Галки, вороны, зеваки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встать спиной к стене, откинуть голову так, чтобы она касалась стены. Из этого положения ударить мяч о стену и затем поймать его.</a:t>
            </a:r>
          </a:p>
          <a:p>
            <a:pPr eaLnBrk="0" hangingPunct="0"/>
            <a:r>
              <a:rPr lang="ru-RU" sz="16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Одноручье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подбросить мяч вверх левой рукой и поймать его левой рукой, затем также правой рукой.</a:t>
            </a:r>
          </a:p>
          <a:p>
            <a:pPr eaLnBrk="0" hangingPunct="0"/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Ручки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опереться о стену левой рукой, правой рукой ударить мяч из-под левой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руки, поймать двумя руками. Затем так же но опереться  правой рукой. </a:t>
            </a:r>
          </a:p>
        </p:txBody>
      </p:sp>
      <p:pic>
        <p:nvPicPr>
          <p:cNvPr id="9" name="Рисунок 179" descr="http://photoshopmania.ucoz.ru/_ld/4/70923442.jpg"/>
          <p:cNvPicPr>
            <a:picLocks noChangeAspect="1" noChangeArrowheads="1"/>
          </p:cNvPicPr>
          <p:nvPr/>
        </p:nvPicPr>
        <p:blipFill>
          <a:blip r:embed="rId3"/>
          <a:srcRect l="22684" r="51877" b="61578"/>
          <a:stretch>
            <a:fillRect/>
          </a:stretch>
        </p:blipFill>
        <p:spPr bwMode="auto">
          <a:xfrm>
            <a:off x="1258888" y="69215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http://i.u-mama.ru/files/i/img/news/1540-rezinov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4923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5"/>
          <a:srcRect l="45259" t="1892" r="31274" b="75410"/>
          <a:stretch>
            <a:fillRect/>
          </a:stretch>
        </p:blipFill>
        <p:spPr bwMode="auto">
          <a:xfrm>
            <a:off x="468313" y="5876925"/>
            <a:ext cx="1008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23850" y="188913"/>
            <a:ext cx="85693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Галки, вороны, зеваки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встать спиной к стене, откинуть голову так, чтобы она касалась стены. Из этого положения ударить мяч о стену и затем поймать его.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Одноручье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подбросить мяч вверх левой рукой и поймать его левой рукой, затем также правой рукой.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Ручки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опереться о стену левой рукой, правой рукой ударить мяч из-под левой руки, поймать двумя руками. Затем так же но опереться  правой рукой.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 ножку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упереться в стену левой ногой, из под нее мяч ударить об стену, затем поймать его двумя руками. Потом так же, но упереться правой ногой.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ладошки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ударить мячом в стену, хлопнуть в ладоши и поймать мяч.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коленям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ударит мячом  о стену, хлопнуть ладонями по коленам и поймать мяч.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Нитки наматываешь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ударить мячом  о стену, сделать быстрое движение «наматывание ниток» и поймать мяч.</a:t>
            </a:r>
          </a:p>
          <a:p>
            <a:pPr eaLnBrk="0" hangingPunct="0"/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одеванием </a:t>
            </a:r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ударить мячом  о стену, сделать быстрое движение «при надевании шапки», поймать мяч. Затем также, но одеть сапог и т.д. </a:t>
            </a:r>
          </a:p>
          <a:p>
            <a:pPr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333" descr="http://ds55.centerstart.ru/sites/ds55.centerstart.ru/files/8155220746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714752"/>
            <a:ext cx="48974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72" descr="http://www.bookin.org.ru/book/527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5046">
            <a:off x="576263" y="996950"/>
            <a:ext cx="936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84" descr="http://works.tarefer.ru/64/100349/pics/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08171">
            <a:off x="1703388" y="769938"/>
            <a:ext cx="9350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80" descr="http://images.rusbook.net/prds/%D0%98%D0%B3%D1%80%D1%8B-%D0%BD%D0%B0-%D0%BB%D1%8E%D0%B1%D0%BE%D0%B9-%D0%B2%D0%BA%D1%83%D1%81-9143/477076/477076-14-165525.jpg.ashx?w=290&amp;h=370&amp;c=3479&amp;pid=477076&amp;sc="/>
          <p:cNvPicPr>
            <a:picLocks noChangeAspect="1" noChangeArrowheads="1"/>
          </p:cNvPicPr>
          <p:nvPr/>
        </p:nvPicPr>
        <p:blipFill>
          <a:blip r:embed="rId5"/>
          <a:srcRect l="9016" t="2800" r="11404"/>
          <a:stretch>
            <a:fillRect/>
          </a:stretch>
        </p:blipFill>
        <p:spPr bwMode="auto">
          <a:xfrm>
            <a:off x="2928926" y="928670"/>
            <a:ext cx="10080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76" descr="http://www.fizkult-ura.com/sites/all/files/imce/Oblozki_knig/dpinsss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000108"/>
            <a:ext cx="1152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488" descr="http://www.ruskniga.com/images.asp?path=E%3A%5Cwww%5Crusk1%5Cpicfsite/106991.jpg&amp;Width=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000108"/>
            <a:ext cx="10080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75" descr="http://perm-books.ru/4055-thickbox/penzulaeva-rastem-zdorovymi-i-krepkimi-dlja-3-4-let.jpg"/>
          <p:cNvPicPr>
            <a:picLocks noChangeAspect="1" noChangeArrowheads="1"/>
          </p:cNvPicPr>
          <p:nvPr/>
        </p:nvPicPr>
        <p:blipFill>
          <a:blip r:embed="rId8"/>
          <a:srcRect l="32779" t="27742" r="33885" b="28873"/>
          <a:stretch>
            <a:fillRect/>
          </a:stretch>
        </p:blipFill>
        <p:spPr bwMode="auto">
          <a:xfrm rot="640502">
            <a:off x="6651625" y="765175"/>
            <a:ext cx="9350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84" descr="http://detsad-kitty.ru/uploads/posts/2011-01/1295918304_stranicy-iz-igraem-vmeste-s-mishej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11151">
            <a:off x="7761680" y="1100355"/>
            <a:ext cx="904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96" descr="http://img.4pk.ru/300x10000/images/69/1866369.jpg"/>
          <p:cNvPicPr>
            <a:picLocks noChangeAspect="1" noChangeArrowheads="1"/>
          </p:cNvPicPr>
          <p:nvPr/>
        </p:nvPicPr>
        <p:blipFill>
          <a:blip r:embed="rId10"/>
          <a:srcRect l="13312" t="10605" r="13339" b="11816"/>
          <a:stretch>
            <a:fillRect/>
          </a:stretch>
        </p:blipFill>
        <p:spPr bwMode="auto">
          <a:xfrm>
            <a:off x="395288" y="3068638"/>
            <a:ext cx="10080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366" descr="http://www.onlinedisk.ru/cache/35ef3e34e3fe111ec47beb9b32993b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6375" y="3068638"/>
            <a:ext cx="10080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355" descr="http://www.booksiti.net.ru/books/2313075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5875" y="2997200"/>
            <a:ext cx="9350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499" descr="http://read.ru/covers_rr/big/137753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63938" y="2997200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91" descr="http://img.4pk.ru/300x10000/images/73/3348673.jpg"/>
          <p:cNvPicPr>
            <a:picLocks noChangeAspect="1" noChangeArrowheads="1"/>
          </p:cNvPicPr>
          <p:nvPr/>
        </p:nvPicPr>
        <p:blipFill>
          <a:blip r:embed="rId14"/>
          <a:srcRect l="16362" t="11560" r="18118" b="12840"/>
          <a:stretch>
            <a:fillRect/>
          </a:stretch>
        </p:blipFill>
        <p:spPr bwMode="auto">
          <a:xfrm>
            <a:off x="4643438" y="2997200"/>
            <a:ext cx="936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398" descr="http://www.ckofr.com/images/stories/dou/vilchkovskij__fizicheskaya_kultura_detej_doshkolnogo_vozrasta_35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24525" y="2997200"/>
            <a:ext cx="936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515" descr="http://img.shnufi.ru/offers_big/1006/big_452510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2588" y="3068638"/>
            <a:ext cx="935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92" descr="http://www.dom-knigi.ru/images/image.asp?Art=19795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12088" y="3068638"/>
            <a:ext cx="8842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526" descr="http://metodliteratura.ru/published/publicdata/METODLITSSDB01/attachments/SC/products_pictures/001kq_enl7m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5288" y="4868863"/>
            <a:ext cx="9366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402" descr="http://www.100book.ru/b392051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476375" y="4868863"/>
            <a:ext cx="9350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418" descr="http://im6-tub-ru.yandex.net/i?id=289139335-64-72&amp;n=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55875" y="4797425"/>
            <a:ext cx="10080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411" descr="http://www.100book.ru/b469487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635375" y="4797425"/>
            <a:ext cx="936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511" descr="http://www.sprinter.ru/pic/big/9565dad24a889d1531299d370a25d767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716463" y="4797425"/>
            <a:ext cx="9350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421" descr="http://www.bookin.org.ru/book/9617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795963" y="4797425"/>
            <a:ext cx="936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455" descr="http://img13.nnm.ru/6/b/3/f/7/0495233c78a1db3922a2a88dffa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875463" y="4797425"/>
            <a:ext cx="936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530" descr="http://im4-tub-ru.yandex.net/i?id=155158670-38-72&amp;n=2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001024" y="4786322"/>
            <a:ext cx="793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268538" y="188913"/>
            <a:ext cx="4657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419475" y="620713"/>
            <a:ext cx="215265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с мячом</a:t>
            </a: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68313" y="981075"/>
            <a:ext cx="828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 с мячом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великое множество … Представляю  немного игр с мячом.  Являясь одной из самых древних и простых игрушек, мяч позволяет ребенку максимально проявлять свою фантазию и воображение, придумывая все новые и новые вариации игр.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Какие навыки развивают различные игры с мячом и в какие игры можно играть с детьми в зависимости от их возраста."/>
              </a:rPr>
              <a:t>Игры с мячом полезны в любом возрасте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2268538" y="2060575"/>
            <a:ext cx="669607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веселый звонкий мяч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(для детей младшего дошкольного возраста)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Цель.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Учить детей подпрыгивать на двух ногах, внимательно слушать текст и убегать только тогда, когда будут произнесены последние слова.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Описание. 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ети сидят на стульях в одной стороне комнаты или площадки. Воспитатель перед ними на некотором расстоянии и выполняет упражнения с мячом; он показывает детям, как легко и высоко прыгает мяч, если отбивать его рукой, и при этом приговаривает: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«Мой веселый звонкий мяч,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 куда помчался вскачь?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Красный, желтый,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угнаться за тобой!».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Затем воспитатель вызывает 2 – 3 детей, предлагает им попрыгать одновременно с мячом и повторяет упражнение, сопровождая его словами. Закончив, он произносит: «Сейчас догоню!» Малыши перестают прыгать и убегают от воспитателя, который делает вид, что ловит их. </a:t>
            </a:r>
          </a:p>
          <a:p>
            <a:pPr eaLnBrk="0" hangingPunct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Методические указания.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Последний раз можно предложить быть мячиками всем детям одновременно. Воспитатель должен производить движения и произносить текст в быстром темпе, соответствующем прыжкам детей.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Calibri" pitchFamily="34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463" descr="http://www.nougulliver.ru/upload/information_system_4/2/8/6/item_2863/Ulicza008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18716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68313" y="260350"/>
            <a:ext cx="8496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народов мира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игра: «Мячом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цель» 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 игра хорошо развивает меткость. Нужно иметь несколько теннисных мячей и больших щитов - мишеней. На фанерных щитах можно изобразить различных отрицательных персонажей из русских сказок: "Бабу-Ягу", "Змея-Горыныча" и других. В мишенях делаются отверстия, в которые нужно попасть мячами. Каждому участнику команды дается право на три броска в цель. Побеждает команда, у которой больше попаданий.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37  Игры народов мира </a:t>
            </a:r>
          </a:p>
          <a:p>
            <a:pPr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Татарская народная игра: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«Мяч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кругу»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Играющие, образуя круг, садятся. Водящий стоит за кругом с мячом, диаметр которого 15—25 см. По сигналу водящий бросает мяч одному из игроков, сидящих в кругу, а сам отходит. В это время мяч начинают перебрасывать по кругу от одного игрока к другому. Водящий бежит за мячом и старается поймать его на лету. Водящим становится тот игрок, от кого был пойман мяч. </a:t>
            </a:r>
          </a:p>
          <a:p>
            <a:pPr eaLnBrk="0" hangingPunct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Правила игры.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Передача мяча выполняется путем броска с поворотом. Ловящий должен быть готов к приему мяча. При повторении игры мяч передается тому, кто остался вне игры.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sz="1400" dirty="0">
              <a:cs typeface="Times New Roman" pitchFamily="18" charset="0"/>
            </a:endParaRPr>
          </a:p>
          <a:p>
            <a:pPr eaLnBrk="0" hangingPunct="0"/>
            <a:endParaRPr lang="ru-RU" sz="1400" dirty="0"/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2411413" y="3573463"/>
            <a:ext cx="64087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Карельская народная игра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«Мяч»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Играющие делятся на две команды. Игроки одной команды рисуют для себя на площадке крепость — квадрат, каждая сторона которого равна пяти шагам. Игроки другой 'команды находятся в поле. Они подходят к крепости не ближе чем на пять шагов. У одного из нападающих в руках мяч. Он бросает его в защитников крепости. Тот, в кого попали, поднимает мячик и бросает его в наступающих, а те, в свою очередь, снова бросают мячик в защитников крепости. Промахнувшийся выбывает из игры. </a:t>
            </a:r>
          </a:p>
          <a:p>
            <a:pPr eaLnBrk="0" hangingPunct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Правила игры.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Наступающие бросают мяч с определенного расстояния, не ближе. Они могут увертываться от мяча защитников только в пределах поля, а защитники — в пределах крепости.</a:t>
            </a:r>
          </a:p>
        </p:txBody>
      </p:sp>
      <p:pic>
        <p:nvPicPr>
          <p:cNvPr id="9" name="Рисунок 448" descr="http://im3-tub-ru.yandex.net/i?id=144979170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2021537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850" y="301625"/>
            <a:ext cx="6840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«Поймай мяч»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(для детей младшего дошкольного возраста)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детей действовать с различными предметами; продолжать развивать умения прокатывать мячи и бросать их в определенном направлении двумя руками и одной рукой; учить попадать в цель, развивать глазомер, координацию движений, ловкость.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напротив ребенка на расстоянии 1,5 – 2 м от него становится воспитатель. Он бросает мяч ребенку, а тот возвращает его.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«Сборник игр к «Программе воспитания в детском саду»» /Е.Г. Батурина – М.: Просвещение, 1974 – с.39.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84438" y="2420938"/>
            <a:ext cx="64087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«ПЕРЕДАЙ  МЯЧИК»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детей с 4 лет)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Сидя или стоя, играющие стараются, как можно быстрее, передать мячик, не уронив. Можно в максимально быстром темпе бросать мячик соседям. Можно, повернувшись спиной в круг и убрав руки за спину, передавать мяч. Кто уронил – выбывает.</a:t>
            </a:r>
          </a:p>
          <a:p>
            <a:pPr eaLnBrk="0" hangingPunct="0"/>
            <a:r>
              <a:rPr lang="ru-RU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Замечание: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Усложнить упражнение можно, попросив детей закрыть глаза.</a:t>
            </a:r>
          </a:p>
          <a:p>
            <a:pPr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П/И: «ПЕРЕДАЙ МЯЧ»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движение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Метание, бег.</a:t>
            </a:r>
          </a:p>
          <a:p>
            <a:pPr eaLnBrk="0" hangingPunct="0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игры: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передают мяч по кругу со словами: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«1,2,3 – мяч скорей беги,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4,5,6 – вот он, вот он здесь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7,8,9 – кто бросать умеет? Я!» .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Тот у кого на слово «Я» оказывается мяч выходит на середину круга и говорит: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«Раз, два, три – беги!»</a:t>
            </a:r>
          </a:p>
          <a:p>
            <a:pPr eaLnBrk="0" hangingPunct="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разбегаются в разные стороны. Водящий догоняет  детей, бросая в них мяч. Тот в кого попали отходит в сторону, садится, ходит по обручу, по гимнастической палке или занимается на диске 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338" descr="http://im5-tub-ru.yandex.net/i?id=535994706-6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19446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30" descr="http://ds55.centerstart.ru/sites/ds55.centerstart.ru/files/682c6fee4c2d.jpg"/>
          <p:cNvPicPr>
            <a:picLocks noChangeAspect="1" noChangeArrowheads="1"/>
          </p:cNvPicPr>
          <p:nvPr/>
        </p:nvPicPr>
        <p:blipFill>
          <a:blip r:embed="rId4"/>
          <a:srcRect t="34946" r="4785"/>
          <a:stretch>
            <a:fillRect/>
          </a:stretch>
        </p:blipFill>
        <p:spPr bwMode="auto">
          <a:xfrm>
            <a:off x="7143768" y="714356"/>
            <a:ext cx="1655763" cy="19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68538" y="188913"/>
            <a:ext cx="4983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468313" y="1341438"/>
            <a:ext cx="24479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Зубарева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 кресло закатился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лежит там, затаился.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теперь в футбол играть?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Чем голы мне забивать?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Эй, довольно там валяться,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 пора тренироваться!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Вылезай-ка, хитрый мячик,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Здесь тебя заждался мальчик!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дружком тебя считал,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тебя мне скучновато!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бы сам тебя достал,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Жаль, что ручки маловаты!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68313" y="4437063"/>
            <a:ext cx="25749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 Эрато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дорожкам сада, вскачь,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Побежал упрямый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весёлою гурьбой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Позвал ребят всех за собой.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Сине-красные бока,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нему притронешься слегка,-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земли коснётся,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в руки не даётся.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3276600" y="692150"/>
            <a:ext cx="1925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 Радченко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Мой веселый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Прыгает и скачет: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Прыг-скок - в уголок,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потом обратно.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как мы вечерок</a:t>
            </a: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3348038" y="2205038"/>
            <a:ext cx="20701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В.Берестов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Бьют его, а он не злится.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поет и веселится.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Потому что без битья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Нет 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житья </a:t>
            </a:r>
            <a:endParaRPr lang="ru-RU" dirty="0"/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3276600" y="3429000"/>
            <a:ext cx="24479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 Горбовская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такое, что за шум?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Скачет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бум-бум-бум!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Прыг-прыг-прыг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скок-скок-скок,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Укатился под кусток.  </a:t>
            </a:r>
          </a:p>
        </p:txBody>
      </p:sp>
      <p:pic>
        <p:nvPicPr>
          <p:cNvPr id="15" name="Рисунок 6" descr="http://i.u-mama.ru/files/i/img/news/1540-ig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000636"/>
            <a:ext cx="1584325" cy="141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79" descr="http://photoshopmania.ucoz.ru/_ld/4/70923442.jpg"/>
          <p:cNvPicPr>
            <a:picLocks noChangeAspect="1" noChangeArrowheads="1"/>
          </p:cNvPicPr>
          <p:nvPr/>
        </p:nvPicPr>
        <p:blipFill>
          <a:blip r:embed="rId5"/>
          <a:srcRect l="22684" r="51877" b="61578"/>
          <a:stretch>
            <a:fillRect/>
          </a:stretch>
        </p:blipFill>
        <p:spPr bwMode="auto">
          <a:xfrm>
            <a:off x="539750" y="333375"/>
            <a:ext cx="10842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2"/>
          <p:cNvSpPr>
            <a:spLocks noChangeArrowheads="1"/>
          </p:cNvSpPr>
          <p:nvPr/>
        </p:nvSpPr>
        <p:spPr bwMode="auto">
          <a:xfrm>
            <a:off x="5867400" y="1125538"/>
            <a:ext cx="26638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Е. Железновой: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мячу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ладошкой бьём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Дружно, весело вдвоём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Мячик -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мячик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мой дружок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Звонкий, звонкий, звонкий бок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ладошкой бьём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Дружно, весело вдвоём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Мяч бросаю и ловлю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с мячом играть люблю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Мячик, мамочка, не прячь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Мне бросай обратно мяч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Мяч бросаю и ловлю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с мячом играть люблю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6"/>
          <a:srcRect l="45259" t="1892" r="31274" b="75410"/>
          <a:stretch>
            <a:fillRect/>
          </a:stretch>
        </p:blipFill>
        <p:spPr bwMode="auto">
          <a:xfrm>
            <a:off x="7380288" y="333375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5867400" y="4365625"/>
            <a:ext cx="264636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Шотт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большой и толстобокий,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надувает мячик щёки.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 не лопни от обиды,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бока всё время биты.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Тренируется игрок, –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подставляй небитый бок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51050" y="404813"/>
            <a:ext cx="26654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>
                <a:solidFill>
                  <a:srgbClr val="081B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 веселый звонкий мяч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 куда помчался вскачь?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Желтый, красный,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угнаться за тобой.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тебя ладошкой хлопал,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 скакал и громко топал,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потом ты покатился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назад не воротился.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Покатился в огород,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Докатился до ворот,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Подкатился под ворота,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Добежал до поворота,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Там попал под колесо,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Лопнул, хлопнул, вот и все</a:t>
            </a:r>
            <a:r>
              <a:rPr lang="ru-RU" sz="1100" b="1" i="1" dirty="0">
                <a:cs typeface="Calibri" pitchFamily="34" charset="0"/>
              </a:rPr>
              <a:t>. </a:t>
            </a:r>
            <a:endParaRPr lang="ru-RU" dirty="0"/>
          </a:p>
        </p:txBody>
      </p:sp>
      <p:pic>
        <p:nvPicPr>
          <p:cNvPr id="8" name="Рисунок 299" descr="http://im7-tub-ru.yandex.net/i?id=291757610-5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14573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68313" y="3500438"/>
            <a:ext cx="34559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«Мячики»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Девочки и мальчики прыгают, как мячики,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Ручками хлопают,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Ножками топают,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Глазками моргают,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 отдыхают. </a:t>
            </a:r>
          </a:p>
        </p:txBody>
      </p:sp>
      <p:pic>
        <p:nvPicPr>
          <p:cNvPr id="10" name="Рисунок 335" descr="http://im4-tub-ru.yandex.net/i?id=196655618-62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429132"/>
            <a:ext cx="2359041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6443663" y="333375"/>
            <a:ext cx="1185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16463" y="765175"/>
            <a:ext cx="4103687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«МЯЧ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Музыка И. Кропачева</a:t>
            </a:r>
          </a:p>
          <a:p>
            <a:pPr eaLnBrk="0" hangingPunct="0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стихи Ю. Богачева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огромный мяч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всегда несется вскачь.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гораздо интересней про него исполнить песню,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поддать ногой – ой –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прекрасный мяч, и не нужен мне калач.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ватрушка, ни печенье, ни клубничное варенье,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Мячик мой всегда со мной – ой –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веселый мяч и поэтому не плачь,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если ветер дунет, распускать не стоит нюни,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Мячик сам придет домой - ой- ой!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волшебный мяч, только ты его не прячь,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жадин было мало – стукни мячик, чем попало, </a:t>
            </a:r>
            <a:b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летит он мне в живот – вот –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61" descr="http://www.solnushki.ru/images/clipart/kid/babies10p.jpg"/>
          <p:cNvPicPr>
            <a:picLocks noChangeAspect="1" noChangeArrowheads="1"/>
          </p:cNvPicPr>
          <p:nvPr/>
        </p:nvPicPr>
        <p:blipFill>
          <a:blip r:embed="rId5"/>
          <a:srcRect l="63519" t="37508" r="279" b="46912"/>
          <a:stretch>
            <a:fillRect/>
          </a:stretch>
        </p:blipFill>
        <p:spPr bwMode="auto">
          <a:xfrm>
            <a:off x="5715008" y="5000636"/>
            <a:ext cx="22320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27313" y="333375"/>
            <a:ext cx="2651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о мяче</a:t>
            </a:r>
          </a:p>
        </p:txBody>
      </p:sp>
      <p:pic>
        <p:nvPicPr>
          <p:cNvPr id="8" name="Рисунок 179" descr="http://photoshopmania.ucoz.ru/_ld/4/70923442.jpg"/>
          <p:cNvPicPr>
            <a:picLocks noChangeAspect="1" noChangeArrowheads="1"/>
          </p:cNvPicPr>
          <p:nvPr/>
        </p:nvPicPr>
        <p:blipFill>
          <a:blip r:embed="rId3"/>
          <a:srcRect l="22684" r="51877" b="61578"/>
          <a:stretch>
            <a:fillRect/>
          </a:stretch>
        </p:blipFill>
        <p:spPr bwMode="auto">
          <a:xfrm>
            <a:off x="323850" y="333375"/>
            <a:ext cx="18002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95513" y="1412875"/>
            <a:ext cx="34559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Стукнешь о стенку, а я отскочу.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Бросишь на землю, а я подскочу. 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из ладоней в ладони лечу –</a:t>
            </a:r>
          </a:p>
          <a:p>
            <a:pPr eaLnBrk="0" hangingPunc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Смирно лежать я никак не хочу. 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642910" y="271462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разноцветен и упруг,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Хоть не живой, а все же друг</a:t>
            </a: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1928794" y="3714752"/>
            <a:ext cx="28082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пинают, а он не плачет!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бросают  - назад скачет.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Упадёт - подскачет,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Ударишь - не плачет. </a:t>
            </a: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755650" y="5229225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Ростом мал, да удал,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От меня ускакал.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Хоть надут он всегда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С ним не скучно никогда. </a:t>
            </a: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5940425" y="1052513"/>
            <a:ext cx="28082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Бьют его рукой и палкой,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Никому его не жалко.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за что беднягу бьют?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 за то, что он надут! </a:t>
            </a: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5508625" y="2492375"/>
            <a:ext cx="27352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Лежу, забившись в уголок,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Пока сидишь ты с книгою.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же кончится урок,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я с тобой попрыгаю. </a:t>
            </a:r>
          </a:p>
        </p:txBody>
      </p:sp>
      <p:pic>
        <p:nvPicPr>
          <p:cNvPr id="15" name="Рисунок 347" descr="http://heliastore.ru/images/cms/data/gimros.jpg"/>
          <p:cNvPicPr>
            <a:picLocks noChangeAspect="1" noChangeArrowheads="1"/>
          </p:cNvPicPr>
          <p:nvPr/>
        </p:nvPicPr>
        <p:blipFill>
          <a:blip r:embed="rId4"/>
          <a:srcRect l="13956" t="24580" r="17374" b="5028"/>
          <a:stretch>
            <a:fillRect/>
          </a:stretch>
        </p:blipFill>
        <p:spPr bwMode="auto">
          <a:xfrm>
            <a:off x="5562980" y="4236844"/>
            <a:ext cx="2223730" cy="22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79" descr="http://photoshopmania.ucoz.ru/_ld/4/70923442.jpg"/>
          <p:cNvPicPr>
            <a:picLocks noChangeAspect="1" noChangeArrowheads="1"/>
          </p:cNvPicPr>
          <p:nvPr/>
        </p:nvPicPr>
        <p:blipFill>
          <a:blip r:embed="rId3"/>
          <a:srcRect l="22684" r="51877" b="61578"/>
          <a:stretch>
            <a:fillRect/>
          </a:stretch>
        </p:blipFill>
        <p:spPr bwMode="auto">
          <a:xfrm>
            <a:off x="2071670" y="500042"/>
            <a:ext cx="180022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1000125" y="2357438"/>
            <a:ext cx="7243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9" name="Рисунок 347" descr="http://heliastore.ru/images/cms/data/gimros.jpg"/>
          <p:cNvPicPr>
            <a:picLocks noChangeAspect="1" noChangeArrowheads="1"/>
          </p:cNvPicPr>
          <p:nvPr/>
        </p:nvPicPr>
        <p:blipFill>
          <a:blip r:embed="rId4"/>
          <a:srcRect l="13956" t="24580" r="17374" b="5028"/>
          <a:stretch>
            <a:fillRect/>
          </a:stretch>
        </p:blipFill>
        <p:spPr bwMode="auto">
          <a:xfrm>
            <a:off x="4786314" y="3643314"/>
            <a:ext cx="2590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значении мяча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21053952">
            <a:off x="4835525" y="1082675"/>
            <a:ext cx="34750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b="1" dirty="0">
                <a:cs typeface="Times New Roman" pitchFamily="18" charset="0"/>
              </a:rPr>
              <a:t>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Большое влияние   игры с</a:t>
            </a:r>
          </a:p>
          <a:p>
            <a:pPr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мячом  оказывают и  на нервно-психическое развитие ребёнка, формирование важных качеств личности. </a:t>
            </a:r>
          </a:p>
          <a:p>
            <a:pPr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Они вызывают положительные эмоции, развивают тормозные процессы: в ходе игры детям приходится реагировать движением на одни сигналы и удерживаться от движения при других. В этих играх развивается воля, сообразительность, смелость, быстрота реакций и др. Совместны действия в играх сближают детей, доставляют им радость от преодоления трудностей и достижения успеха </a:t>
            </a: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1476375" y="4868863"/>
            <a:ext cx="3673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Прежде всего, это общение и способность принимать и отдавать, выпускать и удерживать мячик</a:t>
            </a: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auto">
          <a:xfrm>
            <a:off x="1547813" y="5661025"/>
            <a:ext cx="331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Мяч  является средством общения между людьми</a:t>
            </a:r>
          </a:p>
        </p:txBody>
      </p:sp>
      <p:pic>
        <p:nvPicPr>
          <p:cNvPr id="10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877" t="53473" r="55151" b="4778"/>
          <a:stretch>
            <a:fillRect/>
          </a:stretch>
        </p:blipFill>
        <p:spPr bwMode="auto">
          <a:xfrm rot="15676626">
            <a:off x="4059276" y="1642719"/>
            <a:ext cx="4826030" cy="366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571472" y="1285860"/>
            <a:ext cx="37433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Игры с мячом активируют весь организм: развивают ориентировку в пространстве глазомер, координацию, регулируют силу и точность броска, осанку, смекалку, способствуют общей двигательной активности, развивая ловкость, быстроту реакции, моторику рук, которая имеет особое значение для развития функций мозга ребенка, развития речи.   Игры с мячом развивают мышечную силу, усиливают работу важнейших органов организма </a:t>
            </a:r>
            <a:r>
              <a:rPr lang="ru-RU" sz="16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легких, сердца, улучшают обмен веществ. </a:t>
            </a:r>
            <a:endParaRPr lang="ru-RU" sz="16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862" t="53906" r="55215" b="4752"/>
          <a:stretch>
            <a:fillRect/>
          </a:stretch>
        </p:blipFill>
        <p:spPr bwMode="auto">
          <a:xfrm>
            <a:off x="500034" y="1214422"/>
            <a:ext cx="38163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287" t="51939" r="55348" b="2628"/>
          <a:stretch>
            <a:fillRect/>
          </a:stretch>
        </p:blipFill>
        <p:spPr bwMode="auto">
          <a:xfrm>
            <a:off x="1331913" y="4724400"/>
            <a:ext cx="360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48856" t="22746" r="48355" b="71144"/>
          <a:stretch>
            <a:fillRect/>
          </a:stretch>
        </p:blipFill>
        <p:spPr bwMode="auto">
          <a:xfrm rot="21420175">
            <a:off x="4230283" y="2439827"/>
            <a:ext cx="4349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3"/>
          <a:srcRect l="45259" t="1892" r="31274" b="75410"/>
          <a:stretch>
            <a:fillRect/>
          </a:stretch>
        </p:blipFill>
        <p:spPr bwMode="auto">
          <a:xfrm>
            <a:off x="7740650" y="260350"/>
            <a:ext cx="12239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http://im2-tub-ru.yandex.net/i?id=318959736-19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300663"/>
            <a:ext cx="10429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1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выбирать мяч?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784" t="52414" r="54416" b="1700"/>
          <a:stretch>
            <a:fillRect/>
          </a:stretch>
        </p:blipFill>
        <p:spPr bwMode="auto">
          <a:xfrm>
            <a:off x="323850" y="928669"/>
            <a:ext cx="4319588" cy="134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92867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Мяч должен быть удобен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вызывать у малыша слез от ощущения собственной неловкости!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428868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Минимальный набор мячей: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небольшой резиновый мяч,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1–2 мягких мяча для игры дома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прыгучий мяч для улицы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00438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Нужен мяч такого размера, который ребенку удобно ловить и катить двумя руками (диаметр мяча от 15–18 см для 2-летних малышей и до 12 см для дошкольников).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790" t="52727" r="55142" b="4308"/>
          <a:stretch>
            <a:fillRect/>
          </a:stretch>
        </p:blipFill>
        <p:spPr bwMode="auto">
          <a:xfrm>
            <a:off x="357158" y="2357430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47612" t="22415" r="46776" b="70541"/>
          <a:stretch>
            <a:fillRect/>
          </a:stretch>
        </p:blipFill>
        <p:spPr bwMode="auto">
          <a:xfrm rot="16359431">
            <a:off x="2061369" y="2047082"/>
            <a:ext cx="3778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03800" y="1285875"/>
            <a:ext cx="37449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Прыгучесть</a:t>
            </a: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Прыгучими могут быть не только резиновые мячи, но и хорошо набитые шерстяные.  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Тяжесть/легкость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малыша тяжелый футбольный мяч из-за своего веса и большого размера просто не может быть игрушкой. А вот старшим дошкольникам проявлять свою ловкость с самыми разными мячами доставляет истинное удовольствие.  Очень важно научиться соразмерять силу удара с тяжестью мяча.  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 </a:t>
            </a:r>
            <a:r>
              <a:rPr lang="ru-RU" sz="1400" b="1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мячи не должны быть едкими, броскими анилиновыми красками. </a:t>
            </a:r>
            <a:r>
              <a:rPr lang="ru-RU" sz="1400" dirty="0" err="1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Цветовосприятие</a:t>
            </a:r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глаза лучше развивается на сочных, открытых цветах радуги, их вариантах и оттенках в пастельной гамме.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поверхности </a:t>
            </a:r>
            <a:r>
              <a:rPr lang="ru-RU" sz="1400" b="1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обогащает  опыт ребенка в действиях с мячами, комплексном восприятии их свойств и пр. 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Окраска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51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Обратите внимание, не линяет ли мяч! Не облезает ли, не отколупывается ли с него краска? Это может быть опасно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117" t="53699" r="54446" b="5190"/>
          <a:stretch>
            <a:fillRect/>
          </a:stretch>
        </p:blipFill>
        <p:spPr bwMode="auto">
          <a:xfrm>
            <a:off x="4786314" y="928670"/>
            <a:ext cx="3929090" cy="539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ttp://im2-tub-ru.yandex.net/i?id=357051606-67-72"/>
          <p:cNvPicPr>
            <a:picLocks noChangeAspect="1" noChangeArrowheads="1"/>
          </p:cNvPicPr>
          <p:nvPr/>
        </p:nvPicPr>
        <p:blipFill>
          <a:blip r:embed="rId3"/>
          <a:srcRect l="9093" r="6049"/>
          <a:stretch>
            <a:fillRect/>
          </a:stretch>
        </p:blipFill>
        <p:spPr bwMode="auto">
          <a:xfrm>
            <a:off x="7164388" y="188913"/>
            <a:ext cx="16557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48689" t="22049" r="48283" b="71651"/>
          <a:stretch>
            <a:fillRect/>
          </a:stretch>
        </p:blipFill>
        <p:spPr bwMode="auto">
          <a:xfrm>
            <a:off x="4284663" y="1557338"/>
            <a:ext cx="5032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48283" t="22415" r="48198" b="71449"/>
          <a:stretch>
            <a:fillRect/>
          </a:stretch>
        </p:blipFill>
        <p:spPr bwMode="auto">
          <a:xfrm>
            <a:off x="4284663" y="3789363"/>
            <a:ext cx="503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72" descr="http://i.allday.ru/uploads/posts/2010-01/1263974229_5.jpg"/>
          <p:cNvPicPr>
            <a:picLocks noChangeAspect="1" noChangeArrowheads="1"/>
          </p:cNvPicPr>
          <p:nvPr/>
        </p:nvPicPr>
        <p:blipFill>
          <a:blip r:embed="rId4" cstate="print"/>
          <a:srcRect t="8421" r="2791"/>
          <a:stretch>
            <a:fillRect/>
          </a:stretch>
        </p:blipFill>
        <p:spPr bwMode="auto">
          <a:xfrm>
            <a:off x="928662" y="5286388"/>
            <a:ext cx="3356001" cy="128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285728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spc="50" dirty="0" smtClean="0">
                <a:ln w="11430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Мяч для дома или улицы?</a:t>
            </a:r>
            <a:endParaRPr lang="ru-RU" sz="3600" b="1" i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308" t="53221" r="55228" b="4063"/>
          <a:stretch>
            <a:fillRect/>
          </a:stretch>
        </p:blipFill>
        <p:spPr bwMode="auto">
          <a:xfrm>
            <a:off x="1428728" y="928670"/>
            <a:ext cx="45354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79" descr="http://photoshopmania.ucoz.ru/_ld/4/70923442.jpg"/>
          <p:cNvPicPr>
            <a:picLocks noChangeAspect="1" noChangeArrowheads="1"/>
          </p:cNvPicPr>
          <p:nvPr/>
        </p:nvPicPr>
        <p:blipFill>
          <a:blip r:embed="rId4"/>
          <a:srcRect l="22684" r="51877" b="61578"/>
          <a:stretch>
            <a:fillRect/>
          </a:stretch>
        </p:blipFill>
        <p:spPr bwMode="auto">
          <a:xfrm>
            <a:off x="285720" y="142852"/>
            <a:ext cx="1214446" cy="10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http://im3-tub-ru.yandex.net/i?id=142211384-7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1250" t="63335" r="31250"/>
          <a:stretch>
            <a:fillRect/>
          </a:stretch>
        </p:blipFill>
        <p:spPr bwMode="auto">
          <a:xfrm>
            <a:off x="7235825" y="260350"/>
            <a:ext cx="1657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http://img1.liveinternet.ru/images/attach/c/2/64/644/64644551_023346534.png"/>
          <p:cNvPicPr>
            <a:picLocks noChangeAspect="1" noChangeArrowheads="1"/>
          </p:cNvPicPr>
          <p:nvPr/>
        </p:nvPicPr>
        <p:blipFill>
          <a:blip r:embed="rId7" r:link="rId8"/>
          <a:srcRect l="42979" t="511"/>
          <a:stretch>
            <a:fillRect/>
          </a:stretch>
        </p:blipFill>
        <p:spPr bwMode="auto">
          <a:xfrm>
            <a:off x="6143636" y="2285992"/>
            <a:ext cx="274002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00100" y="3929066"/>
            <a:ext cx="489654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spc="50" dirty="0">
                <a:ln w="11430"/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хранить  мячи? </a:t>
            </a:r>
            <a:endParaRPr lang="ru-RU" sz="3200" b="1" i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419" t="52554" r="55049" b="3854"/>
          <a:stretch>
            <a:fillRect/>
          </a:stretch>
        </p:blipFill>
        <p:spPr bwMode="auto">
          <a:xfrm>
            <a:off x="857224" y="4500570"/>
            <a:ext cx="3887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9"/>
          <a:srcRect l="45259" t="1892" r="31274" b="75410"/>
          <a:stretch>
            <a:fillRect/>
          </a:stretch>
        </p:blipFill>
        <p:spPr bwMode="auto">
          <a:xfrm>
            <a:off x="4857752" y="5286388"/>
            <a:ext cx="15843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1571603" y="1000107"/>
            <a:ext cx="4368821" cy="278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дома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 лучше использовать для игры мягкие мячи – тряпичные, вязаные, валяные, клубки ниток с закрепленным кончиком, воздушные шары, шарики для настольного тенниса и пр. и большие гимнастические мячи. Бесспорным достоинством «мягких» мячей является их безопасность при игре в помещении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улицы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резиновые мячи разного размера, футбольные, баскетбольные и др. спортивные мячи 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15"/>
          <p:cNvSpPr>
            <a:spLocks noChangeArrowheads="1"/>
          </p:cNvSpPr>
          <p:nvPr/>
        </p:nvSpPr>
        <p:spPr bwMode="auto">
          <a:xfrm>
            <a:off x="928662" y="4643446"/>
            <a:ext cx="3816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Уличные мячи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должны храниться отдельно у входной двери в  корзине, коробке или контейнере </a:t>
            </a:r>
            <a:endParaRPr lang="ru-RU" sz="1600"/>
          </a:p>
        </p:txBody>
      </p:sp>
      <p:sp>
        <p:nvSpPr>
          <p:cNvPr id="22" name="Прямоугольник 14"/>
          <p:cNvSpPr>
            <a:spLocks noChangeArrowheads="1"/>
          </p:cNvSpPr>
          <p:nvPr/>
        </p:nvSpPr>
        <p:spPr bwMode="auto">
          <a:xfrm>
            <a:off x="928662" y="5429264"/>
            <a:ext cx="37449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хранения </a:t>
            </a:r>
            <a:r>
              <a:rPr lang="ru-RU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«комнатных мячей»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подойдет большая корзина в детском уголке. 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 технике </a:t>
            </a:r>
            <a:r>
              <a:rPr lang="ru-RU" sz="4000" b="1" i="1" spc="50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безопастности</a:t>
            </a:r>
            <a:r>
              <a:rPr lang="ru-RU" sz="4000" b="1" i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2214546" y="1714488"/>
            <a:ext cx="504031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Не играйте с мячом возле стеклянных окон, витрин магазинов.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Почему? Мяч может их разбить.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Не играйте с мячом возле проезжей части дороги.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Почему? Мяч может выкатиться под колеса проезжающей машины, вызвать аварию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конечно, ни в коем случае нельзя выбегать за мячом на дорогу!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Нельзя сидеть на мяче, прокалывать его.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Почему? Это испортит мяч</a:t>
            </a:r>
          </a:p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Не играйте мячом возле больших водоемов.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Почему? Мяч может отнести далеко от берега, </a:t>
            </a:r>
          </a:p>
        </p:txBody>
      </p:sp>
      <p:pic>
        <p:nvPicPr>
          <p:cNvPr id="10" name="Picture 11" descr="http://im8-tub-ru.yandex.net/i?id=355560291-1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3375"/>
            <a:ext cx="15843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im0-tub-ru.yandex.net/i?id=177445810-0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214290"/>
            <a:ext cx="1314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im3-tub-ru.yandex.net/i?id=458171613-3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572008"/>
            <a:ext cx="18002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im4-tub-ru.yandex.net/i?id=322313560-08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4714884"/>
            <a:ext cx="3168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09" descr="Игры на прогулке для детей от 2 до 4 лет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>
          <a:xfrm>
            <a:off x="7072330" y="3214686"/>
            <a:ext cx="1677987" cy="1868488"/>
          </a:xfrm>
          <a:noFill/>
        </p:spPr>
      </p:pic>
      <p:pic>
        <p:nvPicPr>
          <p:cNvPr id="15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13"/>
          <a:srcRect l="45259" t="1892" r="31274" b="75410"/>
          <a:stretch>
            <a:fillRect/>
          </a:stretch>
        </p:blipFill>
        <p:spPr bwMode="auto">
          <a:xfrm>
            <a:off x="7956550" y="5661025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14291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3"/>
          <a:srcRect l="3798" t="53595" r="55437" b="4874"/>
          <a:stretch>
            <a:fillRect/>
          </a:stretch>
        </p:blipFill>
        <p:spPr bwMode="auto">
          <a:xfrm>
            <a:off x="2124075" y="981075"/>
            <a:ext cx="64801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214546" y="1071546"/>
            <a:ext cx="6286544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получения большего эффекта от занятий с мячом необходимо, чтобы родители как можно чаще уделяли внимание играм с детьми. Совместные игры родителей с детьми духовно и эмоционально обогащают детей, удовлетворяют потребность в общении с близкими людьми, укрепляют веру в свои силы. Ребёнок очень рад минутам, подаренным ему родителями в игре. Общение в игре не бывает бесплодно для малыша. Чем больше выпадает дорогих минут в обществе близких ему людей, тем больше взаимоотношения, общих интересов, любви между ними в дальнейшем.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256" descr="http://img1.liveinternet.ru/images/attach/c/1/63/858/63858895_1284146902_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04"/>
            <a:ext cx="12239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736" descr="Игры с мяч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35290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738" descr="Игры с мячо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644900"/>
            <a:ext cx="3889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850" y="65088"/>
            <a:ext cx="85693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Рекомендация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Покажите ребенку, как вы играете в мяч: катаете, бросаете, ловите, отбиваете от пола и т.п. Попробуйте научить этому и вашего малыша.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Не принуждайте ребенка к выполнению того или иного движения. Не требуйте от него повторять упражнение до тех пор, пока </a:t>
            </a:r>
            <a:r>
              <a:rPr lang="ru-RU" sz="1600" b="1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ru-RU" sz="1600" b="1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не удастся выполнить его правильно.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Не упрекайте ребенка за рассеянность, невнимание, неумение и т.п.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Не превращайте обучение в скучную повинность. Играйте с малышом, когда он будет находиться в хорошем настроении.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Проявите фантазию, изобретательность, используйте для игр все, что найдете под рукой: гладильную доску, стулья, пустые пластиковые бутылки, длинные шнурки и т.п.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Постепенно вовлекайте его во все новые виды игры, систематически повторяя их. Для этого возраста достаточно, чтобы ребенок научился прокатывать мяч в даль в заданном направлении, бросать мяч об пол и вверх, правильному замаху при метании малого мяча вдаль.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Не забывайте о возрасте вашего ребенка, его физических возможностях!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Обращайте внимание на упражнения, которые ребенок выполняет с радостью, без нажима с вашей стороны. Представьте себе, что вы сами – ребенок.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 Прекрасно, если вы ободрите своего малютку похвалой; удивитесь тому, какой он ловкий, смелый, быстрый; что он уже сам может показать другим. 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Пусть ребенок демонстрирует свои умения перед всеми членами семьи или его же сверстниками: это постепенно развивает у ребенка уверенность в своих силах, стремление учиться дальше, осваивая новые, более сложные движения и игры.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rgbClr val="501300"/>
                </a:solidFill>
                <a:latin typeface="Times New Roman" pitchFamily="18" charset="0"/>
                <a:cs typeface="Times New Roman" pitchFamily="18" charset="0"/>
              </a:rPr>
              <a:t>Используйте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510000"/>
                </a:solidFill>
                <a:latin typeface="Times New Roman" pitchFamily="18" charset="0"/>
                <a:cs typeface="Times New Roman" pitchFamily="18" charset="0"/>
              </a:rPr>
              <a:t>рифмовки (стихотворный текст) при выполнении движений с мячом, они помогают сделать занятие более понятным, а главное, задают ритм выполнения игрового задания.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3"/>
          <a:srcRect l="45259" t="1892" r="31274" b="75410"/>
          <a:stretch>
            <a:fillRect/>
          </a:stretch>
        </p:blipFill>
        <p:spPr bwMode="auto">
          <a:xfrm>
            <a:off x="7956550" y="5661025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2214546" y="142852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 </a:t>
            </a:r>
          </a:p>
        </p:txBody>
      </p:sp>
      <p:pic>
        <p:nvPicPr>
          <p:cNvPr id="8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2650" t="52557" r="54288" b="3835"/>
          <a:stretch>
            <a:fillRect/>
          </a:stretch>
        </p:blipFill>
        <p:spPr bwMode="auto">
          <a:xfrm>
            <a:off x="250825" y="549275"/>
            <a:ext cx="46085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2913" t="51846" r="54449" b="2090"/>
          <a:stretch>
            <a:fillRect/>
          </a:stretch>
        </p:blipFill>
        <p:spPr bwMode="auto">
          <a:xfrm rot="409913">
            <a:off x="4908550" y="741363"/>
            <a:ext cx="3783013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239" t="52557" r="54878" b="3835"/>
          <a:stretch>
            <a:fillRect/>
          </a:stretch>
        </p:blipFill>
        <p:spPr bwMode="auto">
          <a:xfrm>
            <a:off x="1619250" y="4076700"/>
            <a:ext cx="52562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64" descr="http://romashka325nn.edusite.ru/images/grupp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000504"/>
            <a:ext cx="21605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91" descr="http://img-fotki.yandex.ru/get/5313/25585874.173/0_a2e8f_1d8c0a45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286256"/>
            <a:ext cx="1871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48074" t="24001" r="48325" b="71066"/>
          <a:stretch>
            <a:fillRect/>
          </a:stretch>
        </p:blipFill>
        <p:spPr bwMode="auto">
          <a:xfrm rot="163572">
            <a:off x="4654550" y="1568450"/>
            <a:ext cx="492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48415" t="23840" r="47318" b="72998"/>
          <a:stretch>
            <a:fillRect/>
          </a:stretch>
        </p:blipFill>
        <p:spPr bwMode="auto">
          <a:xfrm rot="16479307">
            <a:off x="4892675" y="3856038"/>
            <a:ext cx="4222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69888"/>
            <a:ext cx="4175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04704" bIns="0" anchor="ctr">
            <a:spAutoFit/>
          </a:bodyPr>
          <a:lstStyle/>
          <a:p>
            <a:pPr indent="450850" eaLnBrk="0" hangingPunct="0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Младшая группа</a:t>
            </a:r>
          </a:p>
          <a:p>
            <a:pPr indent="450850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Начинают знакомить детей с формой, объемом, свойствами резинового мяча, учат играть с мячом. Прежде чем приступить к специальным упражнениям, малыш должен научиться брать, держать и переносить мяч двумя руками и одной рукой. Главное в работе с мячом для малышей – обеспечить возможность произвольно упражняться в действиях с мячами, чтобы у них появилась непринужденность в движениях (держать мяч, брать, класть, переносить). </a:t>
            </a:r>
            <a:endParaRPr lang="ru-RU" sz="1400" b="1" dirty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dirty="0"/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 rot="443981">
            <a:off x="5110163" y="909638"/>
            <a:ext cx="35512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ребенка в бросании и ловле предметов повышаются в связи с увеличением физической силы, развитием координации движений и глазомера. Дети приучаются отталкивать мяч симметрично обеими руками, придавая ему нужное направление движения. Важно научить ребенка регулировать силу отталкивания: отталкивать мяч не только сильно, но и слабо, не отпуская его далеко от рук. Следует учить детей правильно ловить мяч, бросать мяч из-за головы двумя руками</a:t>
            </a:r>
          </a:p>
        </p:txBody>
      </p: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1763713" y="4149725"/>
            <a:ext cx="47164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 и подготовительная группы</a:t>
            </a:r>
          </a:p>
          <a:p>
            <a:pPr indent="450850"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навыки катания детей получают дальнейшее развитие. Разнообразнее и сложнее становятся упражнения в бросании и ловле мяча. Дети должны иметь разносторонние навыки владения мячом. Они должны уметь его ловко принимать, непринужденно держать, быстро и точно передавать в разных направлениях. Много времени надо уделять упражнениям в бросании и ловле мяча индивидуально, в парах, по кругу, в кругах с водящими. </a:t>
            </a:r>
            <a:endParaRPr lang="ru-RU" sz="1400" b="1" dirty="0">
              <a:solidFill>
                <a:srgbClr val="365F9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8" descr="http://margo-exclusive.org.ua/frame-pressa.gif"/>
          <p:cNvPicPr>
            <a:picLocks noChangeAspect="1" noChangeArrowheads="1"/>
          </p:cNvPicPr>
          <p:nvPr/>
        </p:nvPicPr>
        <p:blipFill>
          <a:blip r:embed="rId2"/>
          <a:srcRect l="3494" t="54016" r="55284" b="4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50825" y="115888"/>
            <a:ext cx="8642350" cy="6567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мяча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t" hangingPunct="0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  упражнений, подобранных и выполняемых в определенном порядке. </a:t>
            </a:r>
          </a:p>
          <a:p>
            <a:pPr eaLnBrk="0" fontAlgn="t" hangingPunct="0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Упражнения могут быть простыми и более сложными., подбирают  в соответствии с умениями и навыками детей владеть мячом. </a:t>
            </a:r>
          </a:p>
          <a:p>
            <a:pPr eaLnBrk="0" fontAlgn="t" hangingPunct="0"/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Первая  группа упражнений: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1) Бросить мяч вверх и поймать двумя руками.          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2) Бросить мяч вверх и поймать одной правой рукой.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3) Бросить мяч вверх и поймать одной левой рукой.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4) Ударить мяч о землю и поймать двумя руками  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5) Ударить мяч о землю и поймать одной правой рукой.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6) Ударить мяч о землю и поймать одной левой рукой.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ребенок, выполняя упражнения, уронит мяч, он передает его другому  играющему и ждет своей очереди. Если же выполнит все эти упражнения, то повторяет их, но с хлопками</a:t>
            </a:r>
            <a:r>
              <a:rPr lang="ru-RU" sz="1400" i="1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ru-RU" sz="1400" i="1" dirty="0"/>
          </a:p>
          <a:p>
            <a:pPr eaLnBrk="0" fontAlgn="t" hangingPunct="0"/>
            <a:r>
              <a:rPr lang="ru-RU" sz="1400" b="1" i="1" dirty="0">
                <a:solidFill>
                  <a:srgbClr val="000000"/>
                </a:solidFill>
                <a:cs typeface="Times New Roman" pitchFamily="18" charset="0"/>
              </a:rPr>
              <a:t>                       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группа упражнений (у стены):  </a:t>
            </a:r>
            <a:r>
              <a:rPr lang="ru-RU" sz="1400" dirty="0">
                <a:solidFill>
                  <a:srgbClr val="000000"/>
                </a:solidFill>
                <a:cs typeface="Times New Roman" pitchFamily="18" charset="0"/>
              </a:rPr>
              <a:t>   </a:t>
            </a:r>
            <a:endParaRPr lang="ru-RU" sz="1400" dirty="0"/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1)Ударить мяч о стену и поймать двумя руками.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2)Ударить мяч о стену и поймать одной рукой.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3)Ударить мяч о стену и поймать одной левой рукой.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4)Ударить мяч о стену;</a:t>
            </a:r>
            <a:r>
              <a:rPr lang="ru-RU" sz="1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того как он упадет на землю и отскочит, поймать его двумя руками.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5)Ударить</a:t>
            </a:r>
            <a:r>
              <a:rPr lang="ru-RU" sz="1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мяч о стену; после того, как он упадет и отскочит, поймать его одной правой, затем      </a:t>
            </a:r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левой рукой. </a:t>
            </a: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эти упражнения могут выполняться с хлопками.</a:t>
            </a:r>
            <a:r>
              <a:rPr lang="ru-RU" sz="1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           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Третья группа упражнений: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1)Ударить мяч одной, а поймать двумя руками.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2)Ударить мяч о стену, бросив из-за спины, и поймать.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3)Ударить мяч о стену, бросив из-за головы, и поймать.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4)Ударить мяч о стену, бросив из-под ноги, и поймать.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5)Ударить мяч о стену, повернуться на 360° и, после того как он упадет на пол и </a:t>
            </a:r>
          </a:p>
          <a:p>
            <a:pPr eaLnBrk="0" hangingPunct="0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отскочит, поймать его.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предложить детям выполнять эти упражнения с хлопками, а также ловить мяч правой и левой рукой.</a:t>
            </a:r>
            <a:endParaRPr lang="ru-RU" sz="1400" i="1" dirty="0"/>
          </a:p>
        </p:txBody>
      </p:sp>
      <p:pic>
        <p:nvPicPr>
          <p:cNvPr id="8" name="Рисунок 4" descr="http://i.u-mama.ru/files/i/img/news/1540-rezinov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1255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http://dskv2287.mskobr.ru/images/cms/data/fizkul.jpg"/>
          <p:cNvPicPr>
            <a:picLocks noChangeAspect="1" noChangeArrowheads="1"/>
          </p:cNvPicPr>
          <p:nvPr/>
        </p:nvPicPr>
        <p:blipFill>
          <a:blip r:embed="rId4"/>
          <a:srcRect l="45259" t="1892" r="31274" b="75410"/>
          <a:stretch>
            <a:fillRect/>
          </a:stretch>
        </p:blipFill>
        <p:spPr bwMode="auto">
          <a:xfrm>
            <a:off x="468313" y="4724400"/>
            <a:ext cx="15843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2674</Words>
  <PresentationFormat>Экран (4:3)</PresentationFormat>
  <Paragraphs>184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Советы родителям</vt:lpstr>
      <vt:lpstr>Слайд 2</vt:lpstr>
      <vt:lpstr>Слайд 3</vt:lpstr>
      <vt:lpstr>Слайд 4</vt:lpstr>
      <vt:lpstr>Правила по технике безопастности с мячом</vt:lpstr>
      <vt:lpstr>Работа с родителями </vt:lpstr>
      <vt:lpstr>Слайд 7</vt:lpstr>
      <vt:lpstr>Слайд 8</vt:lpstr>
      <vt:lpstr>Слайд 9</vt:lpstr>
      <vt:lpstr>Слайд 10</vt:lpstr>
      <vt:lpstr>Слайд 11</vt:lpstr>
      <vt:lpstr>Литература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2016-01-22T11:40:14Z</dcterms:created>
  <dcterms:modified xsi:type="dcterms:W3CDTF">2016-01-25T08:04:26Z</dcterms:modified>
</cp:coreProperties>
</file>