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268760"/>
            <a:ext cx="4860032" cy="1125833"/>
          </a:xfrm>
        </p:spPr>
        <p:txBody>
          <a:bodyPr/>
          <a:lstStyle/>
          <a:p>
            <a:r>
              <a:rPr lang="ru-RU" dirty="0" smtClean="0"/>
              <a:t>Витамины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7488832" cy="320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6132548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работы: Бирюкова Елена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8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8388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Витамины</a:t>
            </a:r>
            <a:r>
              <a:rPr lang="ru-RU" sz="2400" dirty="0"/>
              <a:t> - это низкомолекулярные</a:t>
            </a:r>
          </a:p>
          <a:p>
            <a:pPr marL="0" indent="0">
              <a:buNone/>
            </a:pPr>
            <a:r>
              <a:rPr lang="ru-RU" sz="2400" dirty="0"/>
              <a:t>органические соединения, которые</a:t>
            </a:r>
          </a:p>
          <a:p>
            <a:pPr marL="0" indent="0">
              <a:buNone/>
            </a:pPr>
            <a:r>
              <a:rPr lang="ru-RU" sz="2400" dirty="0"/>
              <a:t>необходимы в малых количествах для</a:t>
            </a:r>
          </a:p>
          <a:p>
            <a:pPr marL="0" indent="0">
              <a:buNone/>
            </a:pPr>
            <a:r>
              <a:rPr lang="ru-RU" sz="2400" dirty="0"/>
              <a:t>нормальной жизнедеятельности организма.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040560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9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548680"/>
            <a:ext cx="3146559" cy="510523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Роль витаминов</a:t>
            </a:r>
            <a:r>
              <a:rPr lang="ru-RU" sz="1800" dirty="0"/>
              <a:t> в обеспечении</a:t>
            </a:r>
          </a:p>
          <a:p>
            <a:r>
              <a:rPr lang="ru-RU" sz="1800" dirty="0"/>
              <a:t>нормальной жизнедеятельности</a:t>
            </a:r>
          </a:p>
          <a:p>
            <a:r>
              <a:rPr lang="ru-RU" sz="1800" dirty="0"/>
              <a:t>организма человека очень</a:t>
            </a:r>
          </a:p>
          <a:p>
            <a:r>
              <a:rPr lang="ru-RU" sz="1800" dirty="0"/>
              <a:t>значительна. Они являются</a:t>
            </a:r>
          </a:p>
          <a:p>
            <a:r>
              <a:rPr lang="ru-RU" sz="1800" dirty="0"/>
              <a:t>биокатализаторами химических</a:t>
            </a:r>
          </a:p>
          <a:p>
            <a:r>
              <a:rPr lang="ru-RU" sz="1800" dirty="0"/>
              <a:t>реакций, происходящих при</a:t>
            </a:r>
          </a:p>
          <a:p>
            <a:r>
              <a:rPr lang="ru-RU" sz="1800" dirty="0"/>
              <a:t>построении и постоянном обновлении</a:t>
            </a:r>
          </a:p>
          <a:p>
            <a:r>
              <a:rPr lang="ru-RU" sz="1800" dirty="0"/>
              <a:t>живых структур организма и при</a:t>
            </a:r>
          </a:p>
          <a:p>
            <a:r>
              <a:rPr lang="ru-RU" sz="1800" dirty="0"/>
              <a:t>регулировании обмена веществ.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052736"/>
            <a:ext cx="438606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1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257639" cy="439248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32040" y="476672"/>
            <a:ext cx="3672408" cy="5321258"/>
          </a:xfrm>
        </p:spPr>
        <p:txBody>
          <a:bodyPr>
            <a:noAutofit/>
          </a:bodyPr>
          <a:lstStyle/>
          <a:p>
            <a:r>
              <a:rPr lang="ru-RU" sz="1800" dirty="0"/>
              <a:t>Человеческому организму</a:t>
            </a:r>
          </a:p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необходимо 13 витаминов.</a:t>
            </a:r>
          </a:p>
          <a:p>
            <a:r>
              <a:rPr lang="ru-RU" sz="1800" dirty="0"/>
              <a:t>Растворимые в жирах </a:t>
            </a:r>
            <a:r>
              <a:rPr lang="ru-RU" sz="1800" b="1" dirty="0"/>
              <a:t>А, D, E </a:t>
            </a:r>
            <a:r>
              <a:rPr lang="ru-RU" sz="1800" dirty="0" smtClean="0"/>
              <a:t>растворимые </a:t>
            </a:r>
            <a:r>
              <a:rPr lang="ru-RU" sz="1800" dirty="0"/>
              <a:t>в воде 8</a:t>
            </a:r>
          </a:p>
          <a:p>
            <a:r>
              <a:rPr lang="ru-RU" sz="1800" dirty="0"/>
              <a:t>витаминов группы </a:t>
            </a:r>
            <a:r>
              <a:rPr lang="ru-RU" sz="1800" b="1" dirty="0"/>
              <a:t>В</a:t>
            </a:r>
            <a:r>
              <a:rPr lang="ru-RU" sz="1800" dirty="0"/>
              <a:t> и </a:t>
            </a:r>
            <a:r>
              <a:rPr lang="ru-RU" sz="1800" dirty="0" smtClean="0"/>
              <a:t>витамины группы </a:t>
            </a:r>
            <a:r>
              <a:rPr lang="ru-RU" sz="1800" b="1" dirty="0">
                <a:solidFill>
                  <a:srgbClr val="002060"/>
                </a:solidFill>
              </a:rPr>
              <a:t>С</a:t>
            </a:r>
            <a:r>
              <a:rPr lang="ru-RU" sz="1800" dirty="0"/>
              <a:t>. Это </a:t>
            </a:r>
            <a:r>
              <a:rPr lang="ru-RU" sz="1800" dirty="0" smtClean="0"/>
              <a:t>жизненно необходимые </a:t>
            </a:r>
            <a:r>
              <a:rPr lang="ru-RU" sz="1800" dirty="0"/>
              <a:t>витамины, </a:t>
            </a:r>
            <a:r>
              <a:rPr lang="ru-RU" sz="1800" dirty="0" smtClean="0"/>
              <a:t>роль, которую </a:t>
            </a:r>
            <a:r>
              <a:rPr lang="ru-RU" sz="1800" dirty="0"/>
              <a:t>играет каждый из </a:t>
            </a:r>
            <a:r>
              <a:rPr lang="ru-RU" sz="1800" dirty="0" smtClean="0"/>
              <a:t>них, специфична </a:t>
            </a:r>
            <a:r>
              <a:rPr lang="ru-RU" sz="1800" dirty="0"/>
              <a:t>(например, </a:t>
            </a:r>
            <a:r>
              <a:rPr lang="ru-RU" sz="1800" b="1" dirty="0"/>
              <a:t>А, D, </a:t>
            </a:r>
            <a:r>
              <a:rPr lang="ru-RU" sz="1800" b="1" dirty="0" smtClean="0"/>
              <a:t>E </a:t>
            </a:r>
            <a:r>
              <a:rPr lang="ru-RU" sz="1800" dirty="0" smtClean="0"/>
              <a:t>регулируют </a:t>
            </a:r>
            <a:r>
              <a:rPr lang="ru-RU" sz="1800" dirty="0"/>
              <a:t>работу</a:t>
            </a:r>
          </a:p>
          <a:p>
            <a:r>
              <a:rPr lang="ru-RU" sz="1800" dirty="0"/>
              <a:t>генетической системы клетки</a:t>
            </a:r>
            <a:r>
              <a:rPr lang="ru-RU" sz="1800" dirty="0" smtClean="0"/>
              <a:t>), но </a:t>
            </a:r>
            <a:r>
              <a:rPr lang="ru-RU" sz="1800" dirty="0"/>
              <a:t>все вместе они</a:t>
            </a:r>
          </a:p>
          <a:p>
            <a:r>
              <a:rPr lang="ru-RU" sz="1800" dirty="0"/>
              <a:t>обеспечивают нормальное</a:t>
            </a:r>
          </a:p>
          <a:p>
            <a:r>
              <a:rPr lang="ru-RU" sz="1800" dirty="0"/>
              <a:t>функционирование </a:t>
            </a:r>
            <a:r>
              <a:rPr lang="ru-RU" sz="1800" dirty="0" smtClean="0"/>
              <a:t>организма на </a:t>
            </a:r>
            <a:r>
              <a:rPr lang="ru-RU" sz="1800" dirty="0"/>
              <a:t>клеточном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20915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t="27460"/>
          <a:stretch/>
        </p:blipFill>
        <p:spPr bwMode="auto">
          <a:xfrm>
            <a:off x="539552" y="1340768"/>
            <a:ext cx="4752528" cy="414473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764704"/>
            <a:ext cx="3362583" cy="4745194"/>
          </a:xfrm>
        </p:spPr>
        <p:txBody>
          <a:bodyPr>
            <a:noAutofit/>
          </a:bodyPr>
          <a:lstStyle/>
          <a:p>
            <a:r>
              <a:rPr lang="ru-RU" sz="1800" dirty="0"/>
              <a:t>Недостаток витаминов ведет</a:t>
            </a:r>
          </a:p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к гиповитаминозу</a:t>
            </a:r>
            <a:r>
              <a:rPr lang="ru-RU" sz="1800" dirty="0"/>
              <a:t>, избыток</a:t>
            </a:r>
          </a:p>
          <a:p>
            <a:r>
              <a:rPr lang="ru-RU" sz="1800" dirty="0"/>
              <a:t>чреват </a:t>
            </a:r>
            <a:r>
              <a:rPr lang="ru-RU" sz="1800" b="1" dirty="0">
                <a:solidFill>
                  <a:srgbClr val="002060"/>
                </a:solidFill>
              </a:rPr>
              <a:t>гипервитаминозом</a:t>
            </a:r>
            <a:r>
              <a:rPr lang="ru-RU" sz="1800" dirty="0"/>
              <a:t>. Если</a:t>
            </a:r>
          </a:p>
          <a:p>
            <a:r>
              <a:rPr lang="ru-RU" sz="1800" dirty="0"/>
              <a:t>витамины совсем не поступают в</a:t>
            </a:r>
          </a:p>
          <a:p>
            <a:r>
              <a:rPr lang="ru-RU" sz="1800" dirty="0"/>
              <a:t>организм, то возникающий при</a:t>
            </a:r>
          </a:p>
          <a:p>
            <a:r>
              <a:rPr lang="ru-RU" sz="1800" dirty="0"/>
              <a:t>этом </a:t>
            </a:r>
            <a:r>
              <a:rPr lang="ru-RU" sz="1800" b="1" dirty="0">
                <a:solidFill>
                  <a:srgbClr val="002060"/>
                </a:solidFill>
              </a:rPr>
              <a:t>авитаминоз</a:t>
            </a:r>
            <a:r>
              <a:rPr lang="ru-RU" sz="1800" dirty="0"/>
              <a:t> ведёт к тяжёлым</a:t>
            </a:r>
          </a:p>
          <a:p>
            <a:r>
              <a:rPr lang="ru-RU" sz="1800" dirty="0"/>
              <a:t>заболеваниям, самое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"знаменитое" </a:t>
            </a:r>
            <a:r>
              <a:rPr lang="ru-RU" sz="1800" dirty="0"/>
              <a:t>из</a:t>
            </a:r>
          </a:p>
          <a:p>
            <a:r>
              <a:rPr lang="ru-RU" sz="1800" dirty="0"/>
              <a:t>которых, </a:t>
            </a:r>
            <a:r>
              <a:rPr lang="ru-RU" sz="1800" b="1" dirty="0">
                <a:solidFill>
                  <a:srgbClr val="00B050"/>
                </a:solidFill>
              </a:rPr>
              <a:t>цинга</a:t>
            </a:r>
            <a:r>
              <a:rPr lang="ru-RU" sz="1800" dirty="0"/>
              <a:t> - это отсутствие в</a:t>
            </a:r>
          </a:p>
          <a:p>
            <a:r>
              <a:rPr lang="ru-RU" sz="1800" dirty="0"/>
              <a:t>организме витамина С.</a:t>
            </a:r>
          </a:p>
        </p:txBody>
      </p:sp>
    </p:spTree>
    <p:extLst>
      <p:ext uri="{BB962C8B-B14F-4D97-AF65-F5344CB8AC3E}">
        <p14:creationId xmlns:p14="http://schemas.microsoft.com/office/powerpoint/2010/main" val="39204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481959" cy="41474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20880" cy="1152128"/>
          </a:xfrm>
        </p:spPr>
        <p:txBody>
          <a:bodyPr>
            <a:normAutofit/>
          </a:bodyPr>
          <a:lstStyle/>
          <a:p>
            <a:r>
              <a:rPr lang="ru-RU" sz="2000" dirty="0"/>
              <a:t>Классификация витаминов, их свойства, значение и нахождение в </a:t>
            </a:r>
            <a:r>
              <a:rPr lang="ru-RU" sz="2000" dirty="0" smtClean="0"/>
              <a:t>продуктах.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772816"/>
            <a:ext cx="3528392" cy="453650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600" dirty="0" smtClean="0"/>
              <a:t>Важнейшими </a:t>
            </a:r>
            <a:r>
              <a:rPr lang="ru-RU" sz="1600" dirty="0"/>
              <a:t>признаком классификации является способность витаминов растворяться в воде или жирах. По этому признаку различают два класса витаминов:</a:t>
            </a:r>
            <a:br>
              <a:rPr lang="ru-RU" sz="1600" dirty="0"/>
            </a:br>
            <a:r>
              <a:rPr lang="ru-RU" sz="1600" dirty="0" smtClean="0"/>
              <a:t>1</a:t>
            </a:r>
            <a:r>
              <a:rPr lang="ru-RU" sz="1600" dirty="0"/>
              <a:t>. </a:t>
            </a:r>
            <a:r>
              <a:rPr lang="ru-RU" sz="1600" b="1" dirty="0">
                <a:solidFill>
                  <a:schemeClr val="accent2"/>
                </a:solidFill>
              </a:rPr>
              <a:t>Водорастворимые</a:t>
            </a:r>
            <a:r>
              <a:rPr lang="ru-RU" sz="1600" dirty="0"/>
              <a:t>. К ним относятся витамины С, РР, группы В, Н и другие.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2. </a:t>
            </a:r>
            <a:r>
              <a:rPr lang="ru-RU" sz="1600" b="1" dirty="0">
                <a:solidFill>
                  <a:schemeClr val="accent2"/>
                </a:solidFill>
              </a:rPr>
              <a:t>Жирорастворимые</a:t>
            </a:r>
            <a:r>
              <a:rPr lang="ru-RU" sz="1600" dirty="0"/>
              <a:t>. К ним относятся витамины групп А, D, Е и К.</a:t>
            </a:r>
          </a:p>
        </p:txBody>
      </p:sp>
    </p:spTree>
    <p:extLst>
      <p:ext uri="{BB962C8B-B14F-4D97-AF65-F5344CB8AC3E}">
        <p14:creationId xmlns:p14="http://schemas.microsoft.com/office/powerpoint/2010/main" val="25433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320480" cy="467072"/>
          </a:xfrm>
        </p:spPr>
        <p:txBody>
          <a:bodyPr/>
          <a:lstStyle/>
          <a:p>
            <a:r>
              <a:rPr lang="ru-RU" dirty="0" smtClean="0"/>
              <a:t>Витамины содержатся: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428" r="1780"/>
          <a:stretch/>
        </p:blipFill>
        <p:spPr bwMode="auto">
          <a:xfrm>
            <a:off x="395536" y="980727"/>
            <a:ext cx="8352928" cy="54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1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</TotalTime>
  <Words>202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Витамины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витаминов, их свойства, значение и нахождение в продуктах.</vt:lpstr>
      <vt:lpstr>Витамины содержатся: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</dc:title>
  <dc:creator>Zver</dc:creator>
  <cp:lastModifiedBy>Zverdvd.org</cp:lastModifiedBy>
  <cp:revision>8</cp:revision>
  <dcterms:created xsi:type="dcterms:W3CDTF">2024-11-20T12:28:33Z</dcterms:created>
  <dcterms:modified xsi:type="dcterms:W3CDTF">2025-02-25T11:50:21Z</dcterms:modified>
</cp:coreProperties>
</file>