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66" r:id="rId4"/>
    <p:sldId id="271" r:id="rId5"/>
    <p:sldId id="277" r:id="rId6"/>
    <p:sldId id="278" r:id="rId7"/>
    <p:sldId id="279" r:id="rId8"/>
    <p:sldId id="261" r:id="rId9"/>
    <p:sldId id="268" r:id="rId10"/>
    <p:sldId id="270" r:id="rId11"/>
    <p:sldId id="272" r:id="rId12"/>
    <p:sldId id="275" r:id="rId13"/>
    <p:sldId id="273" r:id="rId14"/>
    <p:sldId id="274" r:id="rId15"/>
    <p:sldId id="269" r:id="rId16"/>
    <p:sldId id="267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8BA"/>
    <a:srgbClr val="00CC00"/>
    <a:srgbClr val="007434"/>
    <a:srgbClr val="FF3300"/>
    <a:srgbClr val="009644"/>
    <a:srgbClr val="FF4B21"/>
    <a:srgbClr val="006600"/>
    <a:srgbClr val="FFD10D"/>
    <a:srgbClr val="FFFF66"/>
    <a:srgbClr val="FFF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solidFill>
                  <a:srgbClr val="C00000"/>
                </a:solidFill>
                <a:effectLst/>
              </a:rPr>
              <a:t>Охват </a:t>
            </a:r>
            <a:r>
              <a:rPr lang="ru-RU" i="1" dirty="0" smtClean="0">
                <a:solidFill>
                  <a:srgbClr val="C00000"/>
                </a:solidFill>
                <a:effectLst/>
              </a:rPr>
              <a:t>диагностической </a:t>
            </a:r>
            <a:r>
              <a:rPr lang="ru-RU" i="1" dirty="0">
                <a:solidFill>
                  <a:srgbClr val="C00000"/>
                </a:solidFill>
                <a:effectLst/>
              </a:rPr>
              <a:t>работой</a:t>
            </a:r>
          </a:p>
        </c:rich>
      </c:tx>
      <c:layout>
        <c:manualLayout>
          <c:xMode val="edge"/>
          <c:yMode val="edge"/>
          <c:x val="0.16144260637145236"/>
          <c:y val="3.0416442244393802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56211392664489"/>
          <c:y val="0.25776657844719475"/>
          <c:w val="0.78798461169285461"/>
          <c:h val="0.356713847005058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80</c:v>
                </c:pt>
                <c:pt idx="2">
                  <c:v>70</c:v>
                </c:pt>
                <c:pt idx="3">
                  <c:v>80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4-4CC7-BD68-8E2249533E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педагоги </c:v>
                </c:pt>
              </c:strCache>
            </c:strRef>
          </c:tx>
          <c:spPr>
            <a:solidFill>
              <a:srgbClr val="FF4B2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</c:v>
                </c:pt>
                <c:pt idx="1">
                  <c:v>60</c:v>
                </c:pt>
                <c:pt idx="2">
                  <c:v>80</c:v>
                </c:pt>
                <c:pt idx="3">
                  <c:v>85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4-4CC7-BD68-8E2249533E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2-B874-4CC7-BD68-8E2249533ECA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B874-4CC7-BD68-8E2249533ECA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4-B874-4CC7-BD68-8E2249533EC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B874-4CC7-BD68-8E2249533ECA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6-B874-4CC7-BD68-8E2249533ECA}"/>
              </c:ext>
            </c:extLst>
          </c:dPt>
          <c:dLbls>
            <c:dLbl>
              <c:idx val="4"/>
              <c:layout>
                <c:manualLayout>
                  <c:x val="2.3040674436047751E-2"/>
                  <c:y val="-9.9126825358047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874-4CC7-BD68-8E2249533E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74-4CC7-BD68-8E2249533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603200"/>
        <c:axId val="81617280"/>
        <c:axId val="0"/>
      </c:bar3DChart>
      <c:catAx>
        <c:axId val="8160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617280"/>
        <c:crosses val="autoZero"/>
        <c:auto val="1"/>
        <c:lblAlgn val="ctr"/>
        <c:lblOffset val="100"/>
        <c:noMultiLvlLbl val="0"/>
      </c:catAx>
      <c:valAx>
        <c:axId val="816172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603200"/>
        <c:crosses val="autoZero"/>
        <c:crossBetween val="between"/>
      </c:valAx>
      <c:spPr>
        <a:noFill/>
        <a:ln w="22376">
          <a:noFill/>
        </a:ln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solidFill>
                  <a:srgbClr val="C00000"/>
                </a:solidFill>
                <a:effectLst/>
              </a:rPr>
              <a:t>Охват </a:t>
            </a:r>
            <a:r>
              <a:rPr lang="ru-RU" i="1" dirty="0" smtClean="0">
                <a:solidFill>
                  <a:srgbClr val="C00000"/>
                </a:solidFill>
                <a:effectLst/>
              </a:rPr>
              <a:t>коррекционной </a:t>
            </a:r>
            <a:r>
              <a:rPr lang="ru-RU" i="1" dirty="0">
                <a:solidFill>
                  <a:srgbClr val="C00000"/>
                </a:solidFill>
                <a:effectLst/>
              </a:rPr>
              <a:t>работой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71521746157943"/>
          <c:y val="0.25232405683477882"/>
          <c:w val="0.77944355532659249"/>
          <c:h val="0.36344138331500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</c:v>
                </c:pt>
                <c:pt idx="1">
                  <c:v>85</c:v>
                </c:pt>
                <c:pt idx="2">
                  <c:v>70</c:v>
                </c:pt>
                <c:pt idx="3">
                  <c:v>75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1-4F9D-A387-6EB3A7B598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педагоги</c:v>
                </c:pt>
              </c:strCache>
            </c:strRef>
          </c:tx>
          <c:spPr>
            <a:solidFill>
              <a:srgbClr val="FF4B2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50</c:v>
                </c:pt>
                <c:pt idx="2">
                  <c:v>60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B1-4F9D-A387-6EB3A7B59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651968"/>
        <c:axId val="81674240"/>
        <c:axId val="0"/>
      </c:bar3DChart>
      <c:catAx>
        <c:axId val="8165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674240"/>
        <c:crosses val="autoZero"/>
        <c:auto val="1"/>
        <c:lblAlgn val="ctr"/>
        <c:lblOffset val="100"/>
        <c:noMultiLvlLbl val="0"/>
      </c:catAx>
      <c:valAx>
        <c:axId val="816742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651968"/>
        <c:crosses val="autoZero"/>
        <c:crossBetween val="between"/>
      </c:valAx>
      <c:spPr>
        <a:noFill/>
        <a:ln w="22463">
          <a:noFill/>
        </a:ln>
      </c:spPr>
    </c:plotArea>
    <c:legend>
      <c:legendPos val="b"/>
      <c:layout>
        <c:manualLayout>
          <c:xMode val="edge"/>
          <c:yMode val="edge"/>
          <c:x val="0.32772274027091608"/>
          <c:y val="0.86553907039170175"/>
          <c:w val="0.39595679143792423"/>
          <c:h val="8.2880022404200213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>
                <a:solidFill>
                  <a:srgbClr val="C00000"/>
                </a:solidFill>
              </a:defRPr>
            </a:pPr>
            <a:r>
              <a:rPr lang="ru-RU" sz="1600" i="1" dirty="0">
                <a:solidFill>
                  <a:srgbClr val="C00000"/>
                </a:solidFill>
                <a:latin typeface="+mj-lt"/>
              </a:rPr>
              <a:t>Охват </a:t>
            </a:r>
            <a:r>
              <a:rPr lang="ru-RU" sz="1600" i="1" dirty="0" smtClean="0">
                <a:solidFill>
                  <a:srgbClr val="C00000"/>
                </a:solidFill>
                <a:latin typeface="+mj-lt"/>
              </a:rPr>
              <a:t>профилактической </a:t>
            </a:r>
            <a:r>
              <a:rPr lang="ru-RU" sz="1600" i="1" dirty="0">
                <a:solidFill>
                  <a:srgbClr val="C00000"/>
                </a:solidFill>
                <a:latin typeface="+mj-lt"/>
              </a:rPr>
              <a:t>и просветительской работой</a:t>
            </a:r>
          </a:p>
        </c:rich>
      </c:tx>
      <c:layout>
        <c:manualLayout>
          <c:xMode val="edge"/>
          <c:yMode val="edge"/>
          <c:x val="0.19216157699111455"/>
          <c:y val="2.182086342579314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915634717872092"/>
          <c:y val="0.2320104162836561"/>
          <c:w val="0.78608108958862477"/>
          <c:h val="0.402127929365006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</c:v>
                </c:pt>
                <c:pt idx="1">
                  <c:v>95</c:v>
                </c:pt>
                <c:pt idx="2">
                  <c:v>75</c:v>
                </c:pt>
                <c:pt idx="3">
                  <c:v>95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1-4420-859C-1913EB0DBE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педагоги</c:v>
                </c:pt>
              </c:strCache>
            </c:strRef>
          </c:tx>
          <c:spPr>
            <a:solidFill>
              <a:srgbClr val="FF4B2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</c:v>
                </c:pt>
                <c:pt idx="1">
                  <c:v>50</c:v>
                </c:pt>
                <c:pt idx="2">
                  <c:v>60</c:v>
                </c:pt>
                <c:pt idx="3">
                  <c:v>80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1-4420-859C-1913EB0DBE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1-4420-859C-1913EB0DB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253312"/>
        <c:axId val="84259200"/>
        <c:axId val="0"/>
      </c:bar3DChart>
      <c:catAx>
        <c:axId val="8425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259200"/>
        <c:crosses val="autoZero"/>
        <c:auto val="1"/>
        <c:lblAlgn val="ctr"/>
        <c:lblOffset val="100"/>
        <c:noMultiLvlLbl val="0"/>
      </c:catAx>
      <c:valAx>
        <c:axId val="84259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253312"/>
        <c:crosses val="autoZero"/>
        <c:crossBetween val="between"/>
      </c:valAx>
      <c:spPr>
        <a:noFill/>
        <a:ln w="21668">
          <a:noFill/>
        </a:ln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>
                <a:solidFill>
                  <a:srgbClr val="C00000"/>
                </a:solidFill>
              </a:defRPr>
            </a:pPr>
            <a:r>
              <a:rPr lang="ru-RU" i="1" dirty="0">
                <a:solidFill>
                  <a:srgbClr val="C00000"/>
                </a:solidFill>
              </a:rPr>
              <a:t>Охват консультативной работой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93039343518336"/>
          <c:y val="0.25101322227836104"/>
          <c:w val="0.77679860794140299"/>
          <c:h val="0.386501400670851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</c:v>
                </c:pt>
                <c:pt idx="1">
                  <c:v>65</c:v>
                </c:pt>
                <c:pt idx="2">
                  <c:v>55</c:v>
                </c:pt>
                <c:pt idx="3">
                  <c:v>60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D-4601-9EDC-0349E0B465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педагоги</c:v>
                </c:pt>
              </c:strCache>
            </c:strRef>
          </c:tx>
          <c:spPr>
            <a:solidFill>
              <a:srgbClr val="FF4B2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25</c:v>
                </c:pt>
                <c:pt idx="2">
                  <c:v>25</c:v>
                </c:pt>
                <c:pt idx="3">
                  <c:v>40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D-4601-9EDC-0349E0B465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D-4601-9EDC-0349E0B46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538432"/>
        <c:axId val="81544320"/>
        <c:axId val="0"/>
      </c:bar3DChart>
      <c:catAx>
        <c:axId val="8153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544320"/>
        <c:crosses val="autoZero"/>
        <c:auto val="1"/>
        <c:lblAlgn val="ctr"/>
        <c:lblOffset val="100"/>
        <c:noMultiLvlLbl val="0"/>
      </c:catAx>
      <c:valAx>
        <c:axId val="815443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538432"/>
        <c:crosses val="autoZero"/>
        <c:crossBetween val="between"/>
      </c:valAx>
      <c:spPr>
        <a:noFill/>
        <a:ln w="20145">
          <a:noFill/>
        </a:ln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76015106262187"/>
          <c:y val="5.6535433070866163E-2"/>
          <c:w val="0.49946039353776839"/>
          <c:h val="0.808249739330531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обращений студентов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По результатам диагностики</c:v>
                </c:pt>
                <c:pt idx="1">
                  <c:v>Дезадаптация и тревожность</c:v>
                </c:pt>
                <c:pt idx="2">
                  <c:v>Адаптация к новым условиям обучения</c:v>
                </c:pt>
                <c:pt idx="3">
                  <c:v>Особенностей темперамента и характера</c:v>
                </c:pt>
                <c:pt idx="4">
                  <c:v>По проблеме учебной мотивации</c:v>
                </c:pt>
                <c:pt idx="5">
                  <c:v>Взаимодействие  с педагогами</c:v>
                </c:pt>
                <c:pt idx="6">
                  <c:v>Межличностные отношения со сверстниками</c:v>
                </c:pt>
                <c:pt idx="7">
                  <c:v>По вопросам самооценки</c:v>
                </c:pt>
                <c:pt idx="8">
                  <c:v>Адаптация к проживанию в общежитии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3</c:v>
                </c:pt>
                <c:pt idx="5">
                  <c:v>2</c:v>
                </c:pt>
                <c:pt idx="6">
                  <c:v>12</c:v>
                </c:pt>
                <c:pt idx="7">
                  <c:v>9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8-46D2-92BD-BB811CBC0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62368"/>
        <c:axId val="91563904"/>
      </c:barChart>
      <c:catAx>
        <c:axId val="91562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1563904"/>
        <c:crosses val="autoZero"/>
        <c:auto val="1"/>
        <c:lblAlgn val="ctr"/>
        <c:lblOffset val="100"/>
        <c:noMultiLvlLbl val="0"/>
      </c:catAx>
      <c:valAx>
        <c:axId val="915639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15623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2.5262627232571541E-2"/>
          <c:y val="0.87994405304600476"/>
          <c:w val="0.35974486884791806"/>
          <c:h val="0.12005577427821655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CC77-3896-4741-ABBF-94774273C35C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FE47-E8ED-4043-9D10-92EDCEFBF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7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4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3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3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3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A42-3C99-49C0-9EA8-A3341F379137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8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94EC-F629-4CD5-97FB-22FEEECBDBB2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287F-AFA3-44D7-9B28-171F2DF118BF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7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E8A-56B6-43D3-8A79-279E7EE2247A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8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A83A-26D6-48CD-A790-352AEEE0D9FF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1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9526-2EFB-4595-AA48-FB47D1E86BF3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5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ABF-0391-4FD0-BA81-879C7FB54E5D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A22-D6A3-49C5-809A-32C269CBC049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3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7EAF-3357-43EB-9034-C1A987B15CF7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E728-FC79-46D6-B84B-7B91400C1F42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7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896-CB21-4A03-8616-6D8A8B7E3151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2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D9F7F-8355-4C42-A254-153F2A1B0774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1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9320" y="705076"/>
            <a:ext cx="9529590" cy="4499970"/>
          </a:xfrm>
          <a:prstGeom prst="rect">
            <a:avLst/>
          </a:prstGeom>
          <a:solidFill>
            <a:srgbClr val="00CC00">
              <a:alpha val="46667"/>
            </a:srgbClr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09320" y="5618602"/>
            <a:ext cx="9529590" cy="835446"/>
          </a:xfrm>
          <a:prstGeom prst="rect">
            <a:avLst/>
          </a:prstGeom>
          <a:solidFill>
            <a:schemeClr val="lt1">
              <a:alpha val="47000"/>
            </a:schemeClr>
          </a:solidFill>
          <a:ln w="5715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5470793"/>
            <a:ext cx="12192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150" y="5617551"/>
            <a:ext cx="70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ГПОУ «ГОРЛОВСКИЙ ПРОФЕССИОНАЛЬНЫЙ ЛИЦЕЙ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БЫТА И СФЕРЫ УСЛУГ»</a:t>
            </a:r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364556" y="5896205"/>
            <a:ext cx="349098" cy="365125"/>
          </a:xfrm>
        </p:spPr>
        <p:txBody>
          <a:bodyPr/>
          <a:lstStyle/>
          <a:p>
            <a:fld id="{2E7F7657-0F86-4EA9-B4C0-026C0665B0F9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47" y="5459776"/>
            <a:ext cx="1219200" cy="1219200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 rot="21296190">
            <a:off x="182728" y="197963"/>
            <a:ext cx="5905770" cy="4509960"/>
          </a:xfrm>
          <a:prstGeom prst="cloudCallout">
            <a:avLst>
              <a:gd name="adj1" fmla="val 50770"/>
              <a:gd name="adj2" fmla="val 56580"/>
            </a:avLst>
          </a:prstGeom>
          <a:solidFill>
            <a:srgbClr val="FFFF43"/>
          </a:solidFill>
          <a:ln w="38100">
            <a:solidFill>
              <a:srgbClr val="00CC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68812" y="872196"/>
            <a:ext cx="5542671" cy="362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</a:p>
          <a:p>
            <a:pPr algn="ctr"/>
            <a:r>
              <a:rPr lang="ru-RU" sz="3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ОПЫТА РАБОТЫ</a:t>
            </a:r>
          </a:p>
          <a:p>
            <a:pPr algn="ctr"/>
            <a:r>
              <a:rPr lang="ru-RU" sz="35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Практического психолога</a:t>
            </a:r>
          </a:p>
          <a:p>
            <a:pPr algn="ctr"/>
            <a:r>
              <a:rPr lang="ru-RU" sz="35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Есиповой </a:t>
            </a:r>
          </a:p>
          <a:p>
            <a:pPr algn="ctr"/>
            <a:r>
              <a:rPr lang="ru-RU" sz="35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Ирины  Сергеевны</a:t>
            </a:r>
          </a:p>
          <a:p>
            <a:endParaRPr lang="ru-RU" sz="4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Админ\Desktop\IMG_3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3696" y="1688125"/>
            <a:ext cx="2201490" cy="3277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221674"/>
            <a:ext cx="8368146" cy="77585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Психологии </a:t>
            </a:r>
            <a:endParaRPr lang="ru-RU" sz="3200" b="1" i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9" name="Picture 3" descr="C:\Users\Ирина\Desktop\IMG_0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1376" y="1329170"/>
            <a:ext cx="3449059" cy="2603138"/>
          </a:xfrm>
          <a:prstGeom prst="rect">
            <a:avLst/>
          </a:prstGeom>
          <a:noFill/>
        </p:spPr>
      </p:pic>
      <p:pic>
        <p:nvPicPr>
          <p:cNvPr id="4100" name="Picture 4" descr="C:\Users\Ирина\Desktop\IMG_03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712" y="1328015"/>
            <a:ext cx="3607233" cy="2603972"/>
          </a:xfrm>
          <a:prstGeom prst="rect">
            <a:avLst/>
          </a:prstGeom>
          <a:noFill/>
        </p:spPr>
      </p:pic>
      <p:pic>
        <p:nvPicPr>
          <p:cNvPr id="4101" name="Picture 5" descr="C:\Users\Ирина\Desktop\IMG_03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0614" y="4053465"/>
            <a:ext cx="3467532" cy="2600649"/>
          </a:xfrm>
          <a:prstGeom prst="rect">
            <a:avLst/>
          </a:prstGeom>
          <a:noFill/>
        </p:spPr>
      </p:pic>
      <p:pic>
        <p:nvPicPr>
          <p:cNvPr id="4102" name="Picture 6" descr="C:\Users\Ирина\Desktop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250" y="4053177"/>
            <a:ext cx="3633932" cy="2623244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7736985" y="5891324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221673"/>
            <a:ext cx="8368146" cy="988291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педагогическим коллективом</a:t>
            </a:r>
            <a:endParaRPr lang="ru-RU" sz="2800" b="1" i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122" name="Picture 2" descr="C:\Users\Ирина\Desktop\DSC06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77" y="1272741"/>
            <a:ext cx="3406060" cy="2458749"/>
          </a:xfrm>
          <a:prstGeom prst="rect">
            <a:avLst/>
          </a:prstGeom>
          <a:noFill/>
        </p:spPr>
      </p:pic>
      <p:pic>
        <p:nvPicPr>
          <p:cNvPr id="5123" name="Picture 3" descr="C:\Users\Ирина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9384" y="1279380"/>
            <a:ext cx="4117638" cy="2470583"/>
          </a:xfrm>
          <a:prstGeom prst="rect">
            <a:avLst/>
          </a:prstGeom>
          <a:noFill/>
        </p:spPr>
      </p:pic>
      <p:pic>
        <p:nvPicPr>
          <p:cNvPr id="5124" name="Picture 4" descr="C:\Users\Ирина\Desktop\IMG_4179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8147" y="3961678"/>
            <a:ext cx="3385271" cy="2485304"/>
          </a:xfrm>
          <a:prstGeom prst="rect">
            <a:avLst/>
          </a:prstGeom>
          <a:noFill/>
        </p:spPr>
      </p:pic>
      <p:pic>
        <p:nvPicPr>
          <p:cNvPr id="5125" name="Picture 5" descr="C:\Users\Ирина\Desktop\IMG_41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618" y="3924155"/>
            <a:ext cx="3616327" cy="252520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7736985" y="5891324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7092"/>
            <a:ext cx="7886700" cy="14135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педагогическими </a:t>
            </a:r>
            <a:br>
              <a:rPr lang="ru-RU" sz="2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работниками и родителями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 descr="D:\MОИ ДОКУМЕНТЫ\ПАПКА по ПСИХОЛОГИИ\ИРИНА СЕРГЕЕВНА\фото все\IMG_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436" y="1637154"/>
            <a:ext cx="4867564" cy="351861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7736985" y="5891324"/>
            <a:ext cx="1219200" cy="1219200"/>
          </a:xfrm>
          <a:prstGeom prst="rect">
            <a:avLst/>
          </a:prstGeom>
        </p:spPr>
      </p:pic>
      <p:pic>
        <p:nvPicPr>
          <p:cNvPr id="1027" name="Picture 3" descr="D:\MОИ ДОКУМЕНТЫ\ПАПКА по ПСИХОЛОГИИ\ИРИНА СЕРГЕЕВНА\Фотик\186CANON\IMG_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68751"/>
            <a:ext cx="4657856" cy="341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1"/>
            <a:ext cx="8368146" cy="92363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Информационно-просветительская </a:t>
            </a:r>
            <a:br>
              <a:rPr lang="ru-RU" sz="2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endParaRPr lang="ru-RU" sz="2800" b="1" i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146" name="Picture 2" descr="C:\Users\Ирина\Desktop\IMG_3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9709" y="956829"/>
            <a:ext cx="4132408" cy="2730341"/>
          </a:xfrm>
          <a:prstGeom prst="rect">
            <a:avLst/>
          </a:prstGeom>
          <a:noFill/>
        </p:spPr>
      </p:pic>
      <p:pic>
        <p:nvPicPr>
          <p:cNvPr id="1026" name="Picture 2" descr="C:\Users\Ирина\Desktop\IMG_0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873" y="983816"/>
            <a:ext cx="3759780" cy="271996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7862945" y="5910661"/>
            <a:ext cx="1219200" cy="1219200"/>
          </a:xfrm>
          <a:prstGeom prst="rect">
            <a:avLst/>
          </a:prstGeom>
        </p:spPr>
      </p:pic>
      <p:pic>
        <p:nvPicPr>
          <p:cNvPr id="3" name="Picture 2" descr="C:\Users\Ирина\Desktop\IMG_0577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9709" y="3434546"/>
            <a:ext cx="4433454" cy="3211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2"/>
            <a:ext cx="8368146" cy="64654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во внеклассных мероприятиях</a:t>
            </a:r>
            <a:endParaRPr lang="ru-RU" sz="2800" b="1" i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170" name="Picture 2" descr="C:\Users\Ирина\Desktop\DSC06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984" y="766619"/>
            <a:ext cx="3971636" cy="2978727"/>
          </a:xfrm>
          <a:prstGeom prst="rect">
            <a:avLst/>
          </a:prstGeom>
          <a:noFill/>
        </p:spPr>
      </p:pic>
      <p:pic>
        <p:nvPicPr>
          <p:cNvPr id="7172" name="Picture 4" descr="C:\Users\Ирина\Desktop\IMG_0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963" y="3990109"/>
            <a:ext cx="3971637" cy="2860529"/>
          </a:xfrm>
          <a:prstGeom prst="rect">
            <a:avLst/>
          </a:prstGeom>
          <a:noFill/>
        </p:spPr>
      </p:pic>
      <p:pic>
        <p:nvPicPr>
          <p:cNvPr id="7173" name="Picture 5" descr="C:\Users\Ирина\Desktop\IMG_382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005" y="3990109"/>
            <a:ext cx="3755013" cy="2867891"/>
          </a:xfrm>
          <a:prstGeom prst="rect">
            <a:avLst/>
          </a:prstGeom>
          <a:noFill/>
        </p:spPr>
      </p:pic>
      <p:pic>
        <p:nvPicPr>
          <p:cNvPr id="7174" name="Picture 6" descr="C:\Users\Ирина\Desktop\SAM_79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9807" y="766618"/>
            <a:ext cx="4058212" cy="2978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Ирина\Desktop\IMG_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202" y="1126835"/>
            <a:ext cx="2712659" cy="1948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19" y="0"/>
            <a:ext cx="8377381" cy="1163782"/>
          </a:xfrm>
        </p:spPr>
        <p:txBody>
          <a:bodyPr>
            <a:normAutofit/>
          </a:bodyPr>
          <a:lstStyle/>
          <a:p>
            <a:r>
              <a:rPr lang="ru-RU" sz="19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очень люблю свою работу и считаю, что крайне важно уметь любить детей, видеть в каждом из них личность и создавать все необходимые условия для реализации их талантов и способностей.</a:t>
            </a:r>
            <a:endParaRPr lang="ru-RU" sz="19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22255" y="3251200"/>
            <a:ext cx="5246254" cy="3472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100" b="1" i="1" dirty="0" smtClean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Горжусь профессией своей</a:t>
            </a:r>
            <a:endParaRPr lang="ru-RU" sz="2100" dirty="0" smtClean="0">
              <a:solidFill>
                <a:srgbClr val="0096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100" b="1" i="1" dirty="0" smtClean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то, что душу человека согреваю,</a:t>
            </a:r>
            <a:endParaRPr lang="ru-RU" sz="2100" dirty="0" smtClean="0">
              <a:solidFill>
                <a:srgbClr val="0096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100" b="1" i="1" dirty="0" smtClean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то, что я могу понять детей.</a:t>
            </a:r>
            <a:endParaRPr lang="ru-RU" sz="2100" dirty="0" smtClean="0">
              <a:solidFill>
                <a:srgbClr val="0096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100" b="1" i="1" dirty="0" smtClean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детство вместе с ними проживаю.</a:t>
            </a:r>
            <a:endParaRPr lang="ru-RU" sz="2100" dirty="0" smtClean="0">
              <a:solidFill>
                <a:srgbClr val="0096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100" b="1" i="1" dirty="0" smtClean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отступают все сомненья прочь,</a:t>
            </a:r>
            <a:endParaRPr lang="ru-RU" sz="2100" dirty="0" smtClean="0">
              <a:solidFill>
                <a:srgbClr val="0096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100" b="1" i="1" dirty="0" smtClean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Уходят пусть тревога и забота.</a:t>
            </a:r>
            <a:endParaRPr lang="ru-RU" sz="2100" dirty="0" smtClean="0">
              <a:solidFill>
                <a:srgbClr val="0096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100" b="1" i="1" dirty="0" smtClean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Кусочек сердца людям отдавать,</a:t>
            </a:r>
            <a:endParaRPr lang="ru-RU" sz="2100" dirty="0" smtClean="0">
              <a:solidFill>
                <a:srgbClr val="0096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100" b="1" i="1" dirty="0" smtClean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Такая у психолога работа!</a:t>
            </a:r>
            <a:endParaRPr lang="ru-RU" sz="2100" dirty="0" smtClean="0">
              <a:solidFill>
                <a:srgbClr val="0096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7872470" y="5929711"/>
            <a:ext cx="1219200" cy="1219200"/>
          </a:xfrm>
          <a:prstGeom prst="rect">
            <a:avLst/>
          </a:prstGeom>
        </p:spPr>
      </p:pic>
      <p:pic>
        <p:nvPicPr>
          <p:cNvPr id="2051" name="Picture 3" descr="C:\Users\Ирина\Desktop\IMG_366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75616"/>
            <a:ext cx="3048000" cy="2117725"/>
          </a:xfrm>
          <a:prstGeom prst="rect">
            <a:avLst/>
          </a:prstGeom>
          <a:noFill/>
        </p:spPr>
      </p:pic>
      <p:pic>
        <p:nvPicPr>
          <p:cNvPr id="2052" name="Picture 4" descr="C:\Users\Ирина\Desktop\SAM_86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54510"/>
            <a:ext cx="3158838" cy="2103490"/>
          </a:xfrm>
          <a:prstGeom prst="rect">
            <a:avLst/>
          </a:prstGeom>
          <a:noFill/>
        </p:spPr>
      </p:pic>
      <p:pic>
        <p:nvPicPr>
          <p:cNvPr id="2050" name="Picture 2" descr="C:\Users\Ирина\Desktop\IMG_13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308" y="2887805"/>
            <a:ext cx="3048000" cy="2189163"/>
          </a:xfrm>
          <a:prstGeom prst="rect">
            <a:avLst/>
          </a:prstGeom>
          <a:noFill/>
        </p:spPr>
      </p:pic>
      <p:pic>
        <p:nvPicPr>
          <p:cNvPr id="2053" name="Picture 5" descr="C:\Users\Ирина\Desktop\IMG_146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0706" y="1117600"/>
            <a:ext cx="2953294" cy="1939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982" y="365126"/>
            <a:ext cx="7148368" cy="137131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СПАСИБО ЗА ВНИМАНИЕ!!!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074" name="Picture 2" descr="C:\Users\Ирина\Desktop\post-2491-11732081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837" y="2194646"/>
            <a:ext cx="3569999" cy="330555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7872470" y="5929711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" y="6029325"/>
            <a:ext cx="9144000" cy="828675"/>
          </a:xfrm>
          <a:prstGeom prst="rect">
            <a:avLst/>
          </a:prstGeom>
          <a:solidFill>
            <a:schemeClr val="lt1">
              <a:alpha val="47000"/>
            </a:schemeClr>
          </a:solidFill>
          <a:ln w="5715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	</a:t>
            </a:r>
            <a:r>
              <a:rPr lang="ru-RU" sz="2100" b="1" i="1" dirty="0" smtClean="0">
                <a:solidFill>
                  <a:srgbClr val="007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Конфуций говорил: "Займитесь любимым делом,</a:t>
            </a:r>
          </a:p>
          <a:p>
            <a:r>
              <a:rPr lang="ru-RU" sz="2100" b="1" i="1" dirty="0" smtClean="0">
                <a:solidFill>
                  <a:srgbClr val="007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 вам не придется работать ни одного дня в своей жизни."</a:t>
            </a:r>
            <a:endParaRPr lang="ru-RU" sz="2100" b="1" i="1" dirty="0">
              <a:solidFill>
                <a:srgbClr val="0074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09320" y="1057276"/>
            <a:ext cx="9529590" cy="4791074"/>
          </a:xfrm>
          <a:prstGeom prst="rect">
            <a:avLst/>
          </a:prstGeom>
          <a:solidFill>
            <a:schemeClr val="lt1">
              <a:alpha val="47000"/>
            </a:schemeClr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68812" y="196948"/>
            <a:ext cx="9529590" cy="675250"/>
          </a:xfrm>
          <a:prstGeom prst="rect">
            <a:avLst/>
          </a:prstGeom>
          <a:solidFill>
            <a:srgbClr val="00CC00">
              <a:alpha val="47000"/>
            </a:srgbClr>
          </a:solidFill>
          <a:ln w="5715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453379" y="6242314"/>
            <a:ext cx="349098" cy="365125"/>
          </a:xfrm>
        </p:spPr>
        <p:txBody>
          <a:bodyPr/>
          <a:lstStyle/>
          <a:p>
            <a:fld id="{2E7F7657-0F86-4EA9-B4C0-026C0665B0F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8148310" y="5915414"/>
            <a:ext cx="1086990" cy="10869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6199" y="168812"/>
            <a:ext cx="7805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психологе</a:t>
            </a:r>
            <a:endParaRPr lang="ru-RU" sz="40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" y="1505243"/>
            <a:ext cx="872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825" y="1200149"/>
            <a:ext cx="8867776" cy="1608133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Моё профессиональное кредо</a:t>
            </a:r>
            <a:r>
              <a:rPr lang="ru-RU" sz="2400" b="1" i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2500" b="1" i="1" dirty="0" smtClean="0"/>
              <a:t>«В каждом ребёнке – солнце, только дайте ему светить!»</a:t>
            </a:r>
            <a:endParaRPr lang="ru-RU" sz="25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endParaRPr lang="ru-RU" sz="2500" b="1" i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760"/>
            <a:ext cx="922240" cy="922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2475" y="4095750"/>
            <a:ext cx="6477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3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/>
              <a:t> </a:t>
            </a:r>
            <a:endParaRPr lang="ru-RU" sz="2400" b="1" i="1" dirty="0" smtClean="0"/>
          </a:p>
          <a:p>
            <a:pPr>
              <a:lnSpc>
                <a:spcPct val="150000"/>
              </a:lnSpc>
            </a:pPr>
            <a:endParaRPr lang="ru-RU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endParaRPr lang="ru-RU" sz="2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3825" y="2847974"/>
            <a:ext cx="8867776" cy="2862322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6600"/>
                </a:solidFill>
              </a:rPr>
              <a:t>Задача психолога </a:t>
            </a:r>
            <a:r>
              <a:rPr lang="ru-RU" sz="2000" i="1" dirty="0" smtClean="0"/>
              <a:t>- </a:t>
            </a:r>
            <a:r>
              <a:rPr lang="ru-RU" sz="2000" b="1" i="1" dirty="0" smtClean="0">
                <a:solidFill>
                  <a:srgbClr val="006600"/>
                </a:solidFill>
              </a:rPr>
              <a:t>"не потерять” </a:t>
            </a:r>
            <a:r>
              <a:rPr lang="ru-RU" sz="2000" i="1" dirty="0" smtClean="0"/>
              <a:t>ни одного ребенка, дать каждому возможность раскрыть всё лучшее, что заложено природой, семьей и воспитанием. Для этого надо интересоваться каждым студентом, как личностью, важно видеть в детях индивидуальность. Психолог должен помнить, что к каждому обучающемуся надо проявлять чуткость и искренность.</a:t>
            </a:r>
          </a:p>
          <a:p>
            <a:r>
              <a:rPr lang="ru-RU" sz="2000" i="1" dirty="0" smtClean="0"/>
              <a:t>Каждый ребенок для психолога -  это бесценный дар, это самое дорогое и самое ценное на земле, за которого он отвечает перед своей совестью и обществом.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0397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8845" y="1019175"/>
            <a:ext cx="9529590" cy="5257800"/>
          </a:xfrm>
          <a:prstGeom prst="rect">
            <a:avLst/>
          </a:prstGeom>
          <a:solidFill>
            <a:schemeClr val="lt1">
              <a:alpha val="47000"/>
            </a:schemeClr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68812" y="196948"/>
            <a:ext cx="9529590" cy="675250"/>
          </a:xfrm>
          <a:prstGeom prst="rect">
            <a:avLst/>
          </a:prstGeom>
          <a:solidFill>
            <a:srgbClr val="00CC00">
              <a:alpha val="47000"/>
            </a:srgbClr>
          </a:solidFill>
          <a:ln w="5715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453379" y="6242314"/>
            <a:ext cx="349098" cy="365125"/>
          </a:xfrm>
        </p:spPr>
        <p:txBody>
          <a:bodyPr/>
          <a:lstStyle/>
          <a:p>
            <a:fld id="{2E7F7657-0F86-4EA9-B4C0-026C0665B0F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8218199" y="5988414"/>
            <a:ext cx="990719" cy="9907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5326" y="168812"/>
            <a:ext cx="844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психологической службы лицея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" y="1505243"/>
            <a:ext cx="872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581274"/>
            <a:ext cx="8810625" cy="314701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ВИДЫ РАБОТЫ ПРАКТИЧЕСКОГО ПСИХОЛОГА ЛИЦЕЯ:</a:t>
            </a:r>
            <a:r>
              <a:rPr lang="ru-RU" sz="2000" dirty="0" smtClean="0"/>
              <a:t>  </a:t>
            </a: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rgbClr val="00B050"/>
                </a:solidFill>
              </a:rPr>
              <a:t>1. ОРГАНИЗАЦИОННО-МЕТОДИЧЕСКАЯ И АНАЛИТИЧЕСКАЯ РАБОТА</a:t>
            </a: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rgbClr val="0070C0"/>
                </a:solidFill>
              </a:rPr>
              <a:t>2. ПСИХОЛОГИЧЕСКОЕ ПРОСВЕЩЕНИЕ</a:t>
            </a: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rgbClr val="C00000"/>
                </a:solidFill>
              </a:rPr>
              <a:t>3. ПСИХОДИАГНОСТИКА</a:t>
            </a: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rgbClr val="7030A0"/>
                </a:solidFill>
              </a:rPr>
              <a:t>4. КОРРЕКЦИОННО-ВОССТАНОВИТЕЛЬНАЯ И РАЗВИВАЮЩАЯ РАБОТА</a:t>
            </a: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</a:rPr>
              <a:t>5. КОНСУЛЬТАЦИОННАЯ РАБОТА</a:t>
            </a: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chemeClr val="accent5">
                    <a:lumMod val="75000"/>
                  </a:schemeClr>
                </a:solidFill>
              </a:rPr>
              <a:t>6. ПРОФОРИЕНТАЦИОННАЯ РАБОТА</a:t>
            </a: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rgbClr val="006600"/>
                </a:solidFill>
              </a:rPr>
              <a:t>7. МЕЖВЕДОМСТВЕННЫЕ СВЯЗИ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475" y="4095750"/>
            <a:ext cx="6477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3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/>
              <a:t> </a:t>
            </a:r>
            <a:endParaRPr lang="ru-RU" sz="2400" b="1" i="1" dirty="0" smtClean="0"/>
          </a:p>
          <a:p>
            <a:pPr>
              <a:lnSpc>
                <a:spcPct val="150000"/>
              </a:lnSpc>
            </a:pPr>
            <a:endParaRPr lang="ru-RU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endParaRPr lang="ru-RU" sz="2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3825" y="1123951"/>
            <a:ext cx="8867776" cy="1323439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Проблема, над которой работает практический психолог: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2000" b="1" i="1" dirty="0" smtClean="0"/>
              <a:t>«Психологическое сопровождение процесса внедрения инновационных технологий путем личностно-ориентированного подхода в образовательный процесс»</a:t>
            </a:r>
          </a:p>
        </p:txBody>
      </p:sp>
    </p:spTree>
    <p:extLst>
      <p:ext uri="{BB962C8B-B14F-4D97-AF65-F5344CB8AC3E}">
        <p14:creationId xmlns:p14="http://schemas.microsoft.com/office/powerpoint/2010/main" val="30397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8118186" cy="1016000"/>
          </a:xfrm>
        </p:spPr>
        <p:txBody>
          <a:bodyPr>
            <a:normAutofit/>
          </a:bodyPr>
          <a:lstStyle/>
          <a:p>
            <a:pPr algn="ctr"/>
            <a:r>
              <a:rPr lang="ru-RU" sz="21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ОБОБЩЕННЫЕ ДАННЫЕ ПО РЕЗУЛЬТАТАМ ПРОФЕССИОНАЛЬНОЙ ДЕЯТЕЛЬНОСТИ ПРАКТИЧЕСКОГО ПСИХОЛОГА</a:t>
            </a:r>
            <a:endParaRPr lang="ru-RU" sz="21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253576"/>
              </p:ext>
            </p:extLst>
          </p:nvPr>
        </p:nvGraphicFramePr>
        <p:xfrm>
          <a:off x="138545" y="831274"/>
          <a:ext cx="4618183" cy="290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12472"/>
              </p:ext>
            </p:extLst>
          </p:nvPr>
        </p:nvGraphicFramePr>
        <p:xfrm>
          <a:off x="4572000" y="877456"/>
          <a:ext cx="4174836" cy="288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317612"/>
              </p:ext>
            </p:extLst>
          </p:nvPr>
        </p:nvGraphicFramePr>
        <p:xfrm>
          <a:off x="221673" y="3730885"/>
          <a:ext cx="4479636" cy="312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729288"/>
              </p:ext>
            </p:extLst>
          </p:nvPr>
        </p:nvGraphicFramePr>
        <p:xfrm>
          <a:off x="4516581" y="3666836"/>
          <a:ext cx="4193309" cy="319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7875531" y="5927693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8845" y="1019175"/>
            <a:ext cx="9529590" cy="5314950"/>
          </a:xfrm>
          <a:prstGeom prst="rect">
            <a:avLst/>
          </a:prstGeom>
          <a:solidFill>
            <a:schemeClr val="lt1">
              <a:alpha val="47000"/>
            </a:schemeClr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68812" y="196948"/>
            <a:ext cx="9529590" cy="675250"/>
          </a:xfrm>
          <a:prstGeom prst="rect">
            <a:avLst/>
          </a:prstGeom>
          <a:solidFill>
            <a:srgbClr val="00CC00">
              <a:alpha val="47000"/>
            </a:srgbClr>
          </a:solidFill>
          <a:ln w="5715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453379" y="6242314"/>
            <a:ext cx="349098" cy="365125"/>
          </a:xfrm>
        </p:spPr>
        <p:txBody>
          <a:bodyPr/>
          <a:lstStyle/>
          <a:p>
            <a:fld id="{2E7F7657-0F86-4EA9-B4C0-026C0665B0F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8218199" y="5988414"/>
            <a:ext cx="990719" cy="9907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5326" y="168812"/>
            <a:ext cx="844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психологической службы лицея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" y="1505243"/>
            <a:ext cx="872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23950"/>
            <a:ext cx="9144000" cy="34385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Работа психологической службы лицея строится по следующим направлениям:</a:t>
            </a:r>
            <a:r>
              <a:rPr lang="ru-RU" sz="2000" dirty="0" smtClean="0"/>
              <a:t>  </a:t>
            </a: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rgbClr val="00B050"/>
                </a:solidFill>
              </a:rPr>
              <a:t>1. </a:t>
            </a:r>
            <a:r>
              <a:rPr lang="ru-RU" sz="1600" b="1" dirty="0" smtClean="0">
                <a:solidFill>
                  <a:srgbClr val="00CC00"/>
                </a:solidFill>
              </a:rPr>
              <a:t>Психолого-педагогическое сопровождение адаптационного периода</a:t>
            </a:r>
            <a:endParaRPr lang="ru-RU" sz="1700" b="1" dirty="0" smtClean="0">
              <a:solidFill>
                <a:srgbClr val="00CC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rgbClr val="0070C0"/>
                </a:solidFill>
              </a:rPr>
              <a:t>2. </a:t>
            </a:r>
            <a:r>
              <a:rPr lang="ru-RU" sz="1600" b="1" dirty="0" smtClean="0">
                <a:solidFill>
                  <a:srgbClr val="0070C0"/>
                </a:solidFill>
              </a:rPr>
              <a:t>Профилактика девиантного и суицидального поведения</a:t>
            </a:r>
            <a:endParaRPr lang="ru-RU" sz="17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rgbClr val="C00000"/>
                </a:solidFill>
              </a:rPr>
              <a:t>3. </a:t>
            </a:r>
            <a:r>
              <a:rPr lang="ru-RU" sz="1600" b="1" dirty="0" smtClean="0">
                <a:solidFill>
                  <a:srgbClr val="C00000"/>
                </a:solidFill>
              </a:rPr>
              <a:t>Профилактика делинквентного поведения</a:t>
            </a:r>
            <a:endParaRPr lang="ru-RU" sz="17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rgbClr val="7030A0"/>
                </a:solidFill>
              </a:rPr>
              <a:t>4. </a:t>
            </a:r>
            <a:r>
              <a:rPr lang="ru-RU" sz="1600" b="1" dirty="0" smtClean="0">
                <a:solidFill>
                  <a:srgbClr val="7030A0"/>
                </a:solidFill>
              </a:rPr>
              <a:t>Профилактика конфликтов и жестокого поведения с детьми. Профилактика насилия в семье</a:t>
            </a:r>
            <a:endParaRPr lang="ru-RU" sz="17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</a:rPr>
              <a:t>5.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Психолого-педагогическое сопровождение детей с особыми образовательными потребностями</a:t>
            </a:r>
            <a:endParaRPr lang="ru-RU" sz="17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chemeClr val="accent5">
                    <a:lumMod val="75000"/>
                  </a:schemeClr>
                </a:solidFill>
              </a:rPr>
              <a:t>6.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Формирование Я-концепции, здорового образа жизни. Профилактика аддиктивного поведения</a:t>
            </a:r>
            <a:endParaRPr lang="ru-RU" sz="17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solidFill>
                  <a:srgbClr val="006600"/>
                </a:solidFill>
              </a:rPr>
              <a:t>7. </a:t>
            </a:r>
            <a:r>
              <a:rPr lang="ru-RU" sz="1700" b="1" dirty="0" smtClean="0">
                <a:solidFill>
                  <a:srgbClr val="007434"/>
                </a:solidFill>
              </a:rPr>
              <a:t>Профориентационная  работа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475" y="4095750"/>
            <a:ext cx="6477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3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/>
              <a:t> </a:t>
            </a:r>
            <a:endParaRPr lang="ru-RU" sz="2400" b="1" i="1" dirty="0" smtClean="0"/>
          </a:p>
          <a:p>
            <a:pPr>
              <a:lnSpc>
                <a:spcPct val="150000"/>
              </a:lnSpc>
            </a:pPr>
            <a:endParaRPr lang="ru-RU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endParaRPr lang="ru-RU" sz="2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2426" y="4676774"/>
            <a:ext cx="8401050" cy="1538883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ПРИОРИТЕТНЫМ НАПРАВЛЕНИЕМ В РАБОТЕ ПСИХОЛОГА В МЕЖАТТЕСТАЦИОННЫЙ ПЕРИОД БЫЛО: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«Психолого-педагогическое сопровождение адаптационного периода»</a:t>
            </a:r>
          </a:p>
          <a:p>
            <a:pPr algn="ctr"/>
            <a:endParaRPr lang="ru-RU" sz="20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" y="238125"/>
            <a:ext cx="8410575" cy="13335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8238BA"/>
                </a:solidFill>
                <a:latin typeface="+mn-lt"/>
              </a:rPr>
              <a:t>Динамика уровня адаптации, самооценки и тревожности студентов первого курса </a:t>
            </a:r>
            <a:br>
              <a:rPr lang="ru-RU" sz="2800" b="1" i="1" dirty="0" smtClean="0">
                <a:solidFill>
                  <a:srgbClr val="8238BA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8238BA"/>
                </a:solidFill>
                <a:latin typeface="+mn-lt"/>
              </a:rPr>
              <a:t>в 2016-2017 учебном году до и после коррекционной работы</a:t>
            </a:r>
            <a:endParaRPr lang="ru-RU" sz="2800" b="1" i="1" dirty="0">
              <a:solidFill>
                <a:srgbClr val="8238BA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7875531" y="5927693"/>
            <a:ext cx="1219200" cy="12192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180745" y="1752600"/>
            <a:ext cx="9529590" cy="4457700"/>
          </a:xfrm>
          <a:prstGeom prst="rect">
            <a:avLst/>
          </a:prstGeom>
          <a:solidFill>
            <a:schemeClr val="lt1">
              <a:alpha val="47000"/>
            </a:schemeClr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C:\Users\Ирина\Desktop\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2028825"/>
            <a:ext cx="80391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" y="238125"/>
            <a:ext cx="8410575" cy="13335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Количество и тематика обращений на консультацию со стороны студентов лицея за 2016-2017 учебный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7875531" y="5927693"/>
            <a:ext cx="1219200" cy="12192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180745" y="1752600"/>
            <a:ext cx="9529590" cy="4457700"/>
          </a:xfrm>
          <a:prstGeom prst="rect">
            <a:avLst/>
          </a:prstGeom>
          <a:solidFill>
            <a:schemeClr val="lt1">
              <a:alpha val="47000"/>
            </a:schemeClr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47675" y="1981199"/>
          <a:ext cx="8248650" cy="389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1"/>
            <a:ext cx="8368146" cy="600363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Тренинги и практические занятия со студентами</a:t>
            </a:r>
            <a:endParaRPr lang="ru-RU" sz="2400" b="1" i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50" name="Picture 2" descr="C:\Users\Ирина\Desktop\SAM_7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3513"/>
            <a:ext cx="3667658" cy="2728337"/>
          </a:xfrm>
          <a:prstGeom prst="rect">
            <a:avLst/>
          </a:prstGeom>
          <a:noFill/>
        </p:spPr>
      </p:pic>
      <p:pic>
        <p:nvPicPr>
          <p:cNvPr id="2052" name="Picture 4" descr="C:\Users\Ирина\Desktop\Без имени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8776" y="636323"/>
            <a:ext cx="3705224" cy="2698003"/>
          </a:xfrm>
          <a:prstGeom prst="rect">
            <a:avLst/>
          </a:prstGeom>
          <a:noFill/>
        </p:spPr>
      </p:pic>
      <p:pic>
        <p:nvPicPr>
          <p:cNvPr id="2054" name="Picture 6" descr="C:\Users\Ирина\Desktop\IMG_02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3309" y="4082473"/>
            <a:ext cx="3680691" cy="2623127"/>
          </a:xfrm>
          <a:prstGeom prst="rect">
            <a:avLst/>
          </a:prstGeom>
          <a:noFill/>
        </p:spPr>
      </p:pic>
      <p:pic>
        <p:nvPicPr>
          <p:cNvPr id="2056" name="Picture 8" descr="C:\Users\Ирина\Desktop\IMG_02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91709"/>
            <a:ext cx="3648364" cy="2604655"/>
          </a:xfrm>
          <a:prstGeom prst="rect">
            <a:avLst/>
          </a:prstGeom>
          <a:noFill/>
        </p:spPr>
      </p:pic>
      <p:pic>
        <p:nvPicPr>
          <p:cNvPr id="2057" name="Picture 9" descr="C:\Users\Ирина\Desktop\IMG_14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5636" y="2133599"/>
            <a:ext cx="3224861" cy="245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221673"/>
            <a:ext cx="8368146" cy="988291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диагностической работы со студентами</a:t>
            </a:r>
            <a:endParaRPr lang="ru-RU" sz="2800" b="1" i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4" name="Picture 2" descr="C:\Users\Ирина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839" y="1256145"/>
            <a:ext cx="4388670" cy="3168072"/>
          </a:xfrm>
          <a:prstGeom prst="rect">
            <a:avLst/>
          </a:prstGeom>
          <a:noFill/>
        </p:spPr>
      </p:pic>
      <p:pic>
        <p:nvPicPr>
          <p:cNvPr id="3075" name="Picture 3" descr="C:\Users\Ирина\Desktop\IMG_03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673" y="1264949"/>
            <a:ext cx="4187727" cy="3140796"/>
          </a:xfrm>
          <a:prstGeom prst="rect">
            <a:avLst/>
          </a:prstGeom>
          <a:noFill/>
        </p:spPr>
      </p:pic>
      <p:pic>
        <p:nvPicPr>
          <p:cNvPr id="3076" name="Picture 4" descr="C:\Users\Ирина\Desktop\IMG_02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6036" y="3870036"/>
            <a:ext cx="3930217" cy="298796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7847823" y="5918452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e7540f9c27b25aabadba07dcb246f58647d8efb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</TotalTime>
  <Words>338</Words>
  <Application>Microsoft Office PowerPoint</Application>
  <PresentationFormat>Экран (4:3)</PresentationFormat>
  <Paragraphs>92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ОБОБЩЕННЫЕ ДАННЫЕ ПО РЕЗУЛЬТАТАМ ПРОФЕССИОНАЛЬНОЙ ДЕЯТЕЛЬНОСТИ ПРАКТИЧЕСКОГО ПСИХОЛОГА</vt:lpstr>
      <vt:lpstr>Презентация PowerPoint</vt:lpstr>
      <vt:lpstr>Динамика уровня адаптации, самооценки и тревожности студентов первого курса  в 2016-2017 учебном году до и после коррекционной работы</vt:lpstr>
      <vt:lpstr>Количество и тематика обращений на консультацию со стороны студентов лицея за 2016-2017 учебный год</vt:lpstr>
      <vt:lpstr>Тренинги и практические занятия со студентами</vt:lpstr>
      <vt:lpstr>Проведение диагностической работы со студентами</vt:lpstr>
      <vt:lpstr>Неделя Психологии </vt:lpstr>
      <vt:lpstr>Работа с педагогическим коллективом</vt:lpstr>
      <vt:lpstr>Работа с педагогическими  работниками и родителями</vt:lpstr>
      <vt:lpstr>Информационно-просветительская  работа</vt:lpstr>
      <vt:lpstr>Участие во внеклассных мероприятиях</vt:lpstr>
      <vt:lpstr>Я очень люблю свою работу и считаю, что крайне важно уметь любить детей, видеть в каждом из них личность и создавать все необходимые условия для реализации их талантов и способностей.</vt:lpstr>
      <vt:lpstr>СПАСИБО ЗА ВНИМАНИЕ!!!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admin</cp:lastModifiedBy>
  <cp:revision>88</cp:revision>
  <dcterms:created xsi:type="dcterms:W3CDTF">2013-08-04T06:25:50Z</dcterms:created>
  <dcterms:modified xsi:type="dcterms:W3CDTF">2025-02-24T13:07:14Z</dcterms:modified>
</cp:coreProperties>
</file>