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59" r:id="rId4"/>
    <p:sldId id="268" r:id="rId5"/>
    <p:sldId id="284" r:id="rId6"/>
    <p:sldId id="270" r:id="rId7"/>
    <p:sldId id="285" r:id="rId8"/>
    <p:sldId id="295" r:id="rId9"/>
    <p:sldId id="264" r:id="rId10"/>
    <p:sldId id="257" r:id="rId11"/>
    <p:sldId id="263" r:id="rId12"/>
    <p:sldId id="280" r:id="rId13"/>
    <p:sldId id="262" r:id="rId14"/>
    <p:sldId id="265" r:id="rId15"/>
    <p:sldId id="267" r:id="rId16"/>
    <p:sldId id="271" r:id="rId17"/>
    <p:sldId id="272" r:id="rId18"/>
    <p:sldId id="288" r:id="rId19"/>
    <p:sldId id="273" r:id="rId20"/>
    <p:sldId id="287" r:id="rId21"/>
    <p:sldId id="274" r:id="rId22"/>
    <p:sldId id="289" r:id="rId23"/>
    <p:sldId id="275" r:id="rId24"/>
    <p:sldId id="290" r:id="rId25"/>
    <p:sldId id="276" r:id="rId26"/>
    <p:sldId id="291" r:id="rId27"/>
    <p:sldId id="281" r:id="rId28"/>
    <p:sldId id="292" r:id="rId29"/>
    <p:sldId id="283" r:id="rId30"/>
    <p:sldId id="293" r:id="rId31"/>
    <p:sldId id="269" r:id="rId32"/>
    <p:sldId id="294" r:id="rId33"/>
    <p:sldId id="261" r:id="rId3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895E030-AC84-4D29-B540-392566D2A2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00C7F5-2B07-42CA-A661-18686FFFC4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316225-69C8-4525-A5D3-72616E956983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11D8A5E3-584C-43F3-8EE7-EAD6706F02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ACF4F41C-DF82-4020-ADD3-8E2C9309E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8B8621-0C81-43C2-A43D-0F99304819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A856E9-E4FE-4C09-9AFB-F60F5869B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2D096F-2C8E-4C6F-8F52-4EDF8CDD58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colour-pencils.jpg">
            <a:extLst>
              <a:ext uri="{FF2B5EF4-FFF2-40B4-BE49-F238E27FC236}">
                <a16:creationId xmlns:a16="http://schemas.microsoft.com/office/drawing/2014/main" id="{B51997FF-6380-495C-89E6-503CB46587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76846"/>
          <a:stretch>
            <a:fillRect/>
          </a:stretch>
        </p:blipFill>
        <p:spPr>
          <a:xfrm>
            <a:off x="1241626" y="4071943"/>
            <a:ext cx="6616522" cy="1428760"/>
          </a:xfrm>
          <a:prstGeom prst="rect">
            <a:avLst/>
          </a:prstGeom>
        </p:spPr>
      </p:pic>
      <p:pic>
        <p:nvPicPr>
          <p:cNvPr id="5" name="Рисунок 8" descr="colour-pencil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6"/>
          <a:stretch>
            <a:fillRect/>
          </a:stretch>
        </p:blipFill>
        <p:spPr bwMode="auto">
          <a:xfrm>
            <a:off x="714375" y="2143125"/>
            <a:ext cx="7858125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bordur-deti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8"/>
            <a:ext cx="91440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D818171-72E2-4C44-AE0B-47B4D2321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5FD9-875F-445F-A19B-0430DA192B17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9FE8B3B-0087-4CF0-92DD-90CE0BAC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FC848F9-485D-49E0-9846-BFFD9A5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4EB08-A561-486F-B5AB-1792BC66AA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9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ACC9-B9E8-4859-A09E-0511D9E1912D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0A89B-25DF-4959-812E-B6ED5C326A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747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0374F-2F4D-4967-A547-848F5F2DFC80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BB60-E9BC-40B1-B583-02EC85BCAD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280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9A423-383F-4E87-8200-534D80AEE8C0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EA4BC-A040-4CA8-BE06-D04F78E0EE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153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F911-F1A4-4F1F-A76D-0D678383B8AD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8B499-7289-4D68-827E-BB7FFDF91E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111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4146-8CD3-49FA-B2A0-56BF07EE89CD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3B23E-55DB-42F6-BAEC-9566AEEB20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653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B518-A682-4E77-B7C7-D9EB97F62ECF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9855-82BB-4957-ADFC-2257CB3993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27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E7C0-A83F-4068-BE12-5DA94E358610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F2CD-0E53-4BE2-A18E-E0E3BC7763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50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9D37-C4BD-4688-9E7C-76F1549F0A05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D384B-87E6-41F2-BFD6-D733768904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956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7E280-9727-43DF-901A-CCD3E40A2F07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70048-EB70-4075-9906-ADA8BC8A4C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210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1D3D5-714B-4B52-A608-8F2316C55C87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A847B-C588-4BE3-B0B1-D8EF3588AB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266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colour-pencils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500" b="19798"/>
          <a:stretch>
            <a:fillRect/>
          </a:stretch>
        </p:blipFill>
        <p:spPr bwMode="auto">
          <a:xfrm>
            <a:off x="0" y="6215063"/>
            <a:ext cx="51435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7" descr="colour-pencils.jpg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50000" r="1369" b="19798"/>
          <a:stretch>
            <a:fillRect/>
          </a:stretch>
        </p:blipFill>
        <p:spPr bwMode="auto">
          <a:xfrm>
            <a:off x="5214938" y="6215063"/>
            <a:ext cx="39290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44D53A-75A2-4268-A967-946A6DBAE9CE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2A2AA4-0750-4403-8435-6582AF8F41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8928991" cy="548679"/>
          </a:xfrm>
        </p:spPr>
        <p:txBody>
          <a:bodyPr/>
          <a:lstStyle/>
          <a:p>
            <a:pPr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«АИСТ»</a:t>
            </a:r>
            <a:endParaRPr lang="ru-RU" alt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900113" y="4149725"/>
            <a:ext cx="56881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«Чудо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мнемотехника»</a:t>
            </a:r>
            <a:endParaRPr lang="ru-RU" altLang="ru-RU" sz="36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420888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altLang="ru-RU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:</a:t>
            </a:r>
            <a:endParaRPr lang="ru-RU" altLang="ru-RU" sz="36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5292080" y="5493424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Подготовила </a:t>
            </a:r>
          </a:p>
          <a:p>
            <a:pPr algn="ctr"/>
            <a:r>
              <a:rPr lang="ru-RU" altLang="ru-RU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Воспитатель: Орел Л.А.</a:t>
            </a:r>
            <a:endParaRPr lang="ru-RU" altLang="ru-RU" b="1" i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/>
          </p:cNvSpPr>
          <p:nvPr>
            <p:ph type="title" idx="4294967295"/>
          </p:nvPr>
        </p:nvSpPr>
        <p:spPr>
          <a:xfrm>
            <a:off x="1" y="115888"/>
            <a:ext cx="9036496" cy="792832"/>
          </a:xfrm>
        </p:spPr>
        <p:txBody>
          <a:bodyPr/>
          <a:lstStyle/>
          <a:p>
            <a:pPr eaLnBrk="1" hangingPunct="1"/>
            <a:r>
              <a:rPr lang="ru-RU" alt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Заучивание </a:t>
            </a:r>
            <a:r>
              <a:rPr lang="ru-RU" alt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стихотворений: </a:t>
            </a:r>
            <a:r>
              <a:rPr lang="ru-RU" alt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ru-RU" alt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ru-RU" altLang="ru-RU" i="1" dirty="0" smtClean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4048" y="1268760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2666"/>
            <a:ext cx="7200800" cy="5400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1641475"/>
          </a:xfrm>
        </p:spPr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rgbClr val="FF0000"/>
                </a:solidFill>
              </a:rPr>
              <a:t>Пересказ  рассказов с опорой на </a:t>
            </a:r>
            <a:r>
              <a:rPr lang="ru-RU" altLang="ru-RU" b="1" i="1" dirty="0" err="1" smtClean="0">
                <a:solidFill>
                  <a:srgbClr val="FF0000"/>
                </a:solidFill>
              </a:rPr>
              <a:t>мнемотаблицу</a:t>
            </a:r>
            <a:endParaRPr lang="ru-RU" altLang="ru-RU" b="1" i="1" dirty="0" smtClean="0">
              <a:solidFill>
                <a:srgbClr val="FF0000"/>
              </a:solidFill>
            </a:endParaRPr>
          </a:p>
        </p:txBody>
      </p:sp>
      <p:pic>
        <p:nvPicPr>
          <p:cNvPr id="14339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98625"/>
            <a:ext cx="6229350" cy="440213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i="1" dirty="0" smtClean="0">
                <a:solidFill>
                  <a:srgbClr val="FF0000"/>
                </a:solidFill>
              </a:rPr>
              <a:t>Пересказ сказок : «Машенька </a:t>
            </a:r>
            <a:r>
              <a:rPr lang="ru-RU" altLang="ru-RU" sz="4000" b="1" i="1" dirty="0" smtClean="0">
                <a:solidFill>
                  <a:srgbClr val="FF0000"/>
                </a:solidFill>
              </a:rPr>
              <a:t>и </a:t>
            </a:r>
            <a:r>
              <a:rPr lang="ru-RU" altLang="ru-RU" sz="4000" b="1" i="1" dirty="0" smtClean="0">
                <a:solidFill>
                  <a:srgbClr val="FF0000"/>
                </a:solidFill>
              </a:rPr>
              <a:t>медведь».</a:t>
            </a:r>
            <a:endParaRPr lang="ru-RU" altLang="ru-RU" sz="4000" b="1" i="1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49" y="1550614"/>
            <a:ext cx="6225447" cy="439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9036050" cy="981075"/>
          </a:xfrm>
        </p:spPr>
        <p:txBody>
          <a:bodyPr/>
          <a:lstStyle/>
          <a:p>
            <a:pPr eaLnBrk="1" hangingPunct="1"/>
            <a:r>
              <a:rPr lang="ru-RU" altLang="ru-RU" sz="4000" b="1" i="1" dirty="0" smtClean="0">
                <a:solidFill>
                  <a:srgbClr val="FF0000"/>
                </a:solidFill>
              </a:rPr>
              <a:t>Заучивание </a:t>
            </a:r>
            <a:r>
              <a:rPr lang="ru-RU" altLang="ru-RU" sz="4000" b="1" i="1" dirty="0" err="1" smtClean="0">
                <a:solidFill>
                  <a:srgbClr val="FF0000"/>
                </a:solidFill>
              </a:rPr>
              <a:t>чистоговорок</a:t>
            </a:r>
            <a:r>
              <a:rPr lang="ru-RU" altLang="ru-RU" sz="4000" b="1" i="1" dirty="0" smtClean="0">
                <a:solidFill>
                  <a:srgbClr val="FF0000"/>
                </a:solidFill>
              </a:rPr>
              <a:t>, </a:t>
            </a:r>
            <a:r>
              <a:rPr lang="ru-RU" altLang="ru-RU" sz="4000" b="1" i="1" dirty="0" err="1" smtClean="0">
                <a:solidFill>
                  <a:srgbClr val="FF0000"/>
                </a:solidFill>
              </a:rPr>
              <a:t>потешек</a:t>
            </a:r>
            <a:endParaRPr lang="ru-RU" altLang="ru-RU" sz="4000" b="1" i="1" dirty="0" smtClean="0">
              <a:solidFill>
                <a:srgbClr val="FF0000"/>
              </a:solidFill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3990975" cy="2724150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765175"/>
            <a:ext cx="3835400" cy="2632075"/>
          </a:xfrm>
          <a:prstGeom prst="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38537"/>
            <a:ext cx="3960813" cy="2768600"/>
          </a:xfrm>
          <a:prstGeom prst="rect">
            <a:avLst/>
          </a:prstGeom>
          <a:ln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7414" name="Picture 8" descr="0_d4e6c_ffa7f1ee_or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226">
            <a:off x="4849813" y="3311525"/>
            <a:ext cx="3929062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getImageCA7B0CJ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404813"/>
            <a:ext cx="7583488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880">
            <a:off x="411316" y="1378453"/>
            <a:ext cx="3794125" cy="268128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819525" cy="27003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6336">
            <a:off x="4539177" y="3471288"/>
            <a:ext cx="3735388" cy="25876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11315" y="6350"/>
            <a:ext cx="83928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Игра </a:t>
            </a:r>
            <a:r>
              <a:rPr lang="ru-RU" altLang="ru-RU" sz="4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«</a:t>
            </a:r>
            <a:r>
              <a:rPr lang="ru-RU" altLang="ru-RU" sz="4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Цветик- </a:t>
            </a:r>
            <a:r>
              <a:rPr lang="ru-RU" altLang="ru-RU" sz="4400" b="1" i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семицветик</a:t>
            </a:r>
            <a:r>
              <a:rPr lang="ru-RU" altLang="ru-RU" sz="4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»</a:t>
            </a:r>
            <a:endParaRPr lang="ru-RU" altLang="ru-RU" sz="44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776288"/>
            <a:ext cx="595312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3506A201-7E97-4202-BF2F-D2948DBD1CB4}"/>
              </a:ext>
            </a:extLst>
          </p:cNvPr>
          <p:cNvSpPr/>
          <p:nvPr/>
        </p:nvSpPr>
        <p:spPr>
          <a:xfrm>
            <a:off x="0" y="908050"/>
            <a:ext cx="9039225" cy="426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0EACE2E-1C5E-4B11-A941-3E33C4C46516}"/>
              </a:ext>
            </a:extLst>
          </p:cNvPr>
          <p:cNvGraphicFramePr>
            <a:graphicFrameLocks noGrp="1"/>
          </p:cNvGraphicFramePr>
          <p:nvPr/>
        </p:nvGraphicFramePr>
        <p:xfrm>
          <a:off x="1331913" y="1844675"/>
          <a:ext cx="6124576" cy="2310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1144">
                  <a:extLst>
                    <a:ext uri="{9D8B030D-6E8A-4147-A177-3AD203B41FA5}">
                      <a16:colId xmlns:a16="http://schemas.microsoft.com/office/drawing/2014/main" val="982795508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3759198584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1725334799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1610411715"/>
                    </a:ext>
                  </a:extLst>
                </a:gridCol>
              </a:tblGrid>
              <a:tr h="2309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</a:rPr>
                        <a:t>7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230" marB="382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230" marB="382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>
                          <a:effectLst/>
                        </a:rPr>
                        <a:t> 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230" marB="382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230" marB="38230"/>
                </a:tc>
                <a:extLst>
                  <a:ext uri="{0D108BD9-81ED-4DB2-BD59-A6C34878D82A}">
                    <a16:rowId xmlns:a16="http://schemas.microsoft.com/office/drawing/2014/main" val="1343746596"/>
                  </a:ext>
                </a:extLst>
              </a:tr>
            </a:tbl>
          </a:graphicData>
        </a:graphic>
      </p:graphicFrame>
      <p:pic>
        <p:nvPicPr>
          <p:cNvPr id="21519" name="Рисунок 26" descr="img033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413000"/>
            <a:ext cx="1152525" cy="11525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Рисунок 27" descr="img13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414588"/>
            <a:ext cx="1162050" cy="11620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3506A201-7E97-4202-BF2F-D2948DBD1CB4}"/>
              </a:ext>
            </a:extLst>
          </p:cNvPr>
          <p:cNvSpPr/>
          <p:nvPr/>
        </p:nvSpPr>
        <p:spPr>
          <a:xfrm>
            <a:off x="0" y="908050"/>
            <a:ext cx="9039225" cy="426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РАЗ ОТМЕРЬ-</a:t>
            </a:r>
          </a:p>
          <a:p>
            <a:pPr algn="ctr">
              <a:defRPr/>
            </a:pPr>
            <a:endParaRPr lang="ru-RU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ОТРЕЖЬ!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6DC73072-6899-44F9-9F72-3FBCEE2EFBE3}"/>
              </a:ext>
            </a:extLst>
          </p:cNvPr>
          <p:cNvSpPr/>
          <p:nvPr/>
        </p:nvSpPr>
        <p:spPr>
          <a:xfrm>
            <a:off x="0" y="908050"/>
            <a:ext cx="9039225" cy="426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2AFB88-CDCC-461E-A566-7ACEB87E7790}"/>
              </a:ext>
            </a:extLst>
          </p:cNvPr>
          <p:cNvGraphicFramePr>
            <a:graphicFrameLocks noGrp="1"/>
          </p:cNvGraphicFramePr>
          <p:nvPr/>
        </p:nvGraphicFramePr>
        <p:xfrm>
          <a:off x="1403350" y="1773238"/>
          <a:ext cx="6124576" cy="2343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1144">
                  <a:extLst>
                    <a:ext uri="{9D8B030D-6E8A-4147-A177-3AD203B41FA5}">
                      <a16:colId xmlns:a16="http://schemas.microsoft.com/office/drawing/2014/main" val="360780779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2842193753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182189300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1932000893"/>
                    </a:ext>
                  </a:extLst>
                </a:gridCol>
              </a:tblGrid>
              <a:tr h="2343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Под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219" marB="382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219" marB="382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219" marB="382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219" marB="38219"/>
                </a:tc>
                <a:extLst>
                  <a:ext uri="{0D108BD9-81ED-4DB2-BD59-A6C34878D82A}">
                    <a16:rowId xmlns:a16="http://schemas.microsoft.com/office/drawing/2014/main" val="665768748"/>
                  </a:ext>
                </a:extLst>
              </a:tr>
            </a:tbl>
          </a:graphicData>
        </a:graphic>
      </p:graphicFrame>
      <p:pic>
        <p:nvPicPr>
          <p:cNvPr id="22543" name="Рисунок 28" descr="img289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2089150"/>
            <a:ext cx="1447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Рисунок 52" descr="http://logopeddoma.ru/_pu/1/s20650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097088"/>
            <a:ext cx="942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Рисунок 30" descr="img233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097088"/>
            <a:ext cx="13525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D24B089B-83B3-483C-BA19-3A6DCAD54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7516"/>
            <a:ext cx="8856984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ПРОБЛЕМА: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altLang="ru-RU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</a:t>
            </a:r>
            <a:r>
              <a:rPr lang="ru-RU" altLang="ru-RU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школу и увеличении объёма информации, у детей возникает проблема с запоминанием. Дети путаются в словах , строках, переставляют слова местами.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поможет справиться с этой проблемой?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поможет </a:t>
            </a:r>
            <a:r>
              <a:rPr lang="ru-RU" alt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«МНЕМОТЕХНИКА!»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800" b="1" i="1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5123" name="Picture 5" descr="0_ca2e5_39eb4984_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03147"/>
            <a:ext cx="3300413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6DC73072-6899-44F9-9F72-3FBCEE2EFBE3}"/>
              </a:ext>
            </a:extLst>
          </p:cNvPr>
          <p:cNvSpPr/>
          <p:nvPr/>
        </p:nvSpPr>
        <p:spPr>
          <a:xfrm>
            <a:off x="0" y="908050"/>
            <a:ext cx="9039225" cy="426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ЛЕЖАЧИЙ КАМЕНЬ ВОДА НЕ ТЕЧЁТ!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B2AEDCAC-B74B-4ADC-B3C8-7A50D9BD1B0C}"/>
              </a:ext>
            </a:extLst>
          </p:cNvPr>
          <p:cNvSpPr/>
          <p:nvPr/>
        </p:nvSpPr>
        <p:spPr>
          <a:xfrm>
            <a:off x="0" y="908050"/>
            <a:ext cx="9039225" cy="426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718888E-D4BB-4CB6-9210-6BEE735BAE11}"/>
              </a:ext>
            </a:extLst>
          </p:cNvPr>
          <p:cNvGraphicFramePr>
            <a:graphicFrameLocks noGrp="1"/>
          </p:cNvGraphicFramePr>
          <p:nvPr/>
        </p:nvGraphicFramePr>
        <p:xfrm>
          <a:off x="1331913" y="2132013"/>
          <a:ext cx="6124576" cy="1666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1144">
                  <a:extLst>
                    <a:ext uri="{9D8B030D-6E8A-4147-A177-3AD203B41FA5}">
                      <a16:colId xmlns:a16="http://schemas.microsoft.com/office/drawing/2014/main" val="921327700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2445195803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155223031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1373110952"/>
                    </a:ext>
                  </a:extLst>
                </a:gridCol>
              </a:tblGrid>
              <a:tr h="1666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478719621"/>
                  </a:ext>
                </a:extLst>
              </a:tr>
            </a:tbl>
          </a:graphicData>
        </a:graphic>
      </p:graphicFrame>
      <p:pic>
        <p:nvPicPr>
          <p:cNvPr id="23567" name="Рисунок 31" descr="img151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276475"/>
            <a:ext cx="1162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Рисунок 32" descr="img270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22955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Рисунок 33" descr="img207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2295525"/>
            <a:ext cx="11620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Рисунок 34" descr="img250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76475"/>
            <a:ext cx="1162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B2AEDCAC-B74B-4ADC-B3C8-7A50D9BD1B0C}"/>
              </a:ext>
            </a:extLst>
          </p:cNvPr>
          <p:cNvSpPr/>
          <p:nvPr/>
        </p:nvSpPr>
        <p:spPr>
          <a:xfrm>
            <a:off x="0" y="908050"/>
            <a:ext cx="9039225" cy="426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ЛЮБИШЬ НА САНОЧКАХ КАТАТЬСЯ-</a:t>
            </a:r>
          </a:p>
          <a:p>
            <a:pPr algn="ctr">
              <a:defRPr/>
            </a:pP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ЛЮБИ И САНОЧКИ ВОЗИТЬ!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401EB7AF-9923-4506-990A-4CB7D931A3BC}"/>
              </a:ext>
            </a:extLst>
          </p:cNvPr>
          <p:cNvSpPr/>
          <p:nvPr/>
        </p:nvSpPr>
        <p:spPr>
          <a:xfrm>
            <a:off x="0" y="908050"/>
            <a:ext cx="9039225" cy="426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825334D-95E4-4D07-96F3-D3FF795A2E95}"/>
              </a:ext>
            </a:extLst>
          </p:cNvPr>
          <p:cNvGraphicFramePr>
            <a:graphicFrameLocks noGrp="1"/>
          </p:cNvGraphicFramePr>
          <p:nvPr/>
        </p:nvGraphicFramePr>
        <p:xfrm>
          <a:off x="1547813" y="1917700"/>
          <a:ext cx="6124576" cy="1657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1144">
                  <a:extLst>
                    <a:ext uri="{9D8B030D-6E8A-4147-A177-3AD203B41FA5}">
                      <a16:colId xmlns:a16="http://schemas.microsoft.com/office/drawing/2014/main" val="560097003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67378356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2902219159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290575031"/>
                    </a:ext>
                  </a:extLst>
                </a:gridCol>
              </a:tblGrid>
              <a:tr h="1657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4277838659"/>
                  </a:ext>
                </a:extLst>
              </a:tr>
            </a:tbl>
          </a:graphicData>
        </a:graphic>
      </p:graphicFrame>
      <p:pic>
        <p:nvPicPr>
          <p:cNvPr id="24591" name="Рисунок 35" descr="img156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089150"/>
            <a:ext cx="11144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Рисунок 36" descr="img077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92325"/>
            <a:ext cx="1162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Рисунок 37" descr="img043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701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8BF9574D-7AA0-4B23-BA89-33C397E5D561}"/>
              </a:ext>
            </a:extLst>
          </p:cNvPr>
          <p:cNvSpPr/>
          <p:nvPr/>
        </p:nvSpPr>
        <p:spPr>
          <a:xfrm>
            <a:off x="4900613" y="2478088"/>
            <a:ext cx="820737" cy="5365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401EB7AF-9923-4506-990A-4CB7D931A3BC}"/>
              </a:ext>
            </a:extLst>
          </p:cNvPr>
          <p:cNvSpPr/>
          <p:nvPr/>
        </p:nvSpPr>
        <p:spPr>
          <a:xfrm>
            <a:off x="0" y="908050"/>
            <a:ext cx="9039225" cy="426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 ОТ ЯБЛОНИ НЕДАЛЕКО</a:t>
            </a:r>
          </a:p>
          <a:p>
            <a:pPr algn="ctr">
              <a:defRPr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ПАДАЕТ!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90F84A85-4AE1-412A-B89F-6434274821AF}"/>
              </a:ext>
            </a:extLst>
          </p:cNvPr>
          <p:cNvSpPr/>
          <p:nvPr/>
        </p:nvSpPr>
        <p:spPr>
          <a:xfrm>
            <a:off x="0" y="981075"/>
            <a:ext cx="9039225" cy="4267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420888"/>
            <a:ext cx="7272808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90F84A85-4AE1-412A-B89F-6434274821AF}"/>
              </a:ext>
            </a:extLst>
          </p:cNvPr>
          <p:cNvSpPr/>
          <p:nvPr/>
        </p:nvSpPr>
        <p:spPr>
          <a:xfrm>
            <a:off x="0" y="981075"/>
            <a:ext cx="9039225" cy="4267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ПУДЕЛЬ ПУДЕЛЯ КОРМИЛ ПУДИНГОМ!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38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1520" y="1556792"/>
            <a:ext cx="8568952" cy="439248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97611"/>
            <a:ext cx="4968552" cy="371084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1520" y="1772816"/>
            <a:ext cx="8568952" cy="396044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ВАРИТЬ КОМПОТ!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ФРУКТОВ НУЖНО МНОГО.ВОТ!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ЯБЛОКИ КРОШИТЬ,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ГРУШИ БУДЕМ МЫ РУБИТЬ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ОТОЖМЁМ ЛИМОННЫЙ СОК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СЛИВ ПОЛОЖИМ И ПЕСОК.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ВАРИТЬ КОМПОТ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УГОСТИМ ЧЕСТНОЙ НАРОД!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36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7504" y="1484784"/>
            <a:ext cx="9036496" cy="38884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7200800" cy="20882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11560" y="2542346"/>
            <a:ext cx="813690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FF0000"/>
                </a:solidFill>
                <a:latin typeface="Arial" panose="020B0604020202020204" pitchFamily="34" charset="0"/>
              </a:rPr>
              <a:t>АКТУАЛЬНОСТЬ </a:t>
            </a:r>
            <a:endParaRPr lang="ru-RU" altLang="ru-RU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1.Мнемотехника облегчает детям овладение связной речью.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Ребёнок с опорой на образы памяти устанавливает причинно-следственные связи, делает выводы, развивая тем самым логическое мышление.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Применения мнемотехники, использование обобщений позволяют ребёнку систематизировать свой непосредственный опыт.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392063"/>
            <a:ext cx="89646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  <a:r>
              <a:rPr lang="ru-RU" altLang="ru-RU" sz="2400" b="1" i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«искусство запоминания» система методов и  приемов, обеспечивающих успешное запоминание, сохранение и воспроизведение информации.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  <a:r>
              <a:rPr lang="ru-RU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призвана облегчить запоминание и увеличить объем памяти, путем образования дополнительных ассоциаций.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0" y="1196752"/>
            <a:ext cx="9036496" cy="38884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ПЕТУШКА ЯРКИЙ ГРЕБЕШОК И ШИРОКИЙ РЕМЕШОК!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05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79388" y="-403559"/>
            <a:ext cx="8569076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b="1" i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Результаты:</a:t>
            </a:r>
            <a:endParaRPr lang="ru-RU" altLang="ru-RU" sz="3600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детей расширяется кругозор, увеличивается объем памяти, внимания, мышления, воображения;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появляется желание пересказывать тексты, придумывать интересные истории;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появляется интерес к заучиванию </a:t>
            </a:r>
            <a:r>
              <a:rPr lang="ru-RU" altLang="ru-RU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стихотворений 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рассказов;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словарный запас выходит на более высокий уровень;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преодолевают робость, застенчивость, учатся свободно держаться перед аудиторией.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endParaRPr lang="ru-RU" alt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приемами работы с </a:t>
            </a:r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мнемотаблицами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в развитии основных психических процессов - памяти, внимания, образного мышления, а так же сокращает время обучения связной речи детей дошкольного возраста. Мнемотехника помогает сделать процесс запоминания более простым, интересным, творческим</a:t>
            </a:r>
            <a:r>
              <a:rPr lang="ru-RU" altLang="ru-RU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611" y="3573016"/>
            <a:ext cx="3627434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84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/>
          </p:cNvSpPr>
          <p:nvPr>
            <p:ph type="title" idx="4294967295"/>
          </p:nvPr>
        </p:nvSpPr>
        <p:spPr>
          <a:xfrm>
            <a:off x="-252536" y="2420888"/>
            <a:ext cx="7848872" cy="720080"/>
          </a:xfrm>
        </p:spPr>
        <p:txBody>
          <a:bodyPr/>
          <a:lstStyle/>
          <a:p>
            <a:pPr eaLnBrk="1" hangingPunct="1"/>
            <a:r>
              <a:rPr lang="ru-RU" altLang="ru-RU" sz="6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Благодарю за внимание!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5AA41B-7853-4F9B-8591-72A314B0B2D7}"/>
              </a:ext>
            </a:extLst>
          </p:cNvPr>
          <p:cNvSpPr/>
          <p:nvPr/>
        </p:nvSpPr>
        <p:spPr>
          <a:xfrm>
            <a:off x="2017713" y="4248150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6000" b="1" i="1" dirty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67544" y="185034"/>
            <a:ext cx="8424936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alt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1.Развивать умение понимать и рассказывать текст с помощью графической аналогии.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2.Развивать у детей умственную активность, сообразительность, наблюдательность, умение сравнивать, выделять существенные признаки.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3.Развивать у детей психические процессы: мышление, внимание, воображение, память.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4.Содействовать решению изобретательских задач сказочного, игрового, экологического, этического характера.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Обучать детей правильному звукопроизношению</a:t>
            </a: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Воспитывать у детей потребность в речевом общении для лучшей адаптации в современном обществе.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ru-RU" altLang="ru-RU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Для малышей – это </a:t>
            </a:r>
            <a:r>
              <a:rPr lang="ru-RU" altLang="ru-RU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altLang="ru-RU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стишки;</a:t>
            </a:r>
          </a:p>
          <a:p>
            <a:r>
              <a:rPr lang="ru-RU" altLang="ru-RU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старших – стихи, загадки, рассказы, сказки;</a:t>
            </a:r>
          </a:p>
          <a:p>
            <a:r>
              <a:rPr lang="ru-RU" altLang="ru-RU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Для взрослых – числа и объем информации</a:t>
            </a:r>
            <a:r>
              <a:rPr lang="ru-RU" alt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50825" y="115888"/>
            <a:ext cx="8713788" cy="3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мнемотехники </a:t>
            </a: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следующем: на каждое слово или словосочетание придумывается картинка, таким образом весь текст зарисовывается схематично. Глядя на эти схемы - рисунки ребёнок легко воспроизводит текстовую информацию. Схемы служат своеобразным зрительным планом для создания монологов, помогают детям выстраивать: связность, последовательность, лексико-грамматическую наполняемость рассказа. Дидактическим материалом являются </a:t>
            </a:r>
            <a:r>
              <a:rPr lang="ru-RU" alt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altLang="ru-RU" sz="2400" i="1" dirty="0">
                <a:solidFill>
                  <a:srgbClr val="000099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0243" name="Picture 8" descr="0_d4e6c_ffa7f1ee_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226">
            <a:off x="5020515" y="3538364"/>
            <a:ext cx="344805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784975" cy="1080120"/>
          </a:xfrm>
        </p:spPr>
        <p:txBody>
          <a:bodyPr/>
          <a:lstStyle/>
          <a:p>
            <a:r>
              <a:rPr lang="ru-RU" sz="3200" b="1" i="1" dirty="0">
                <a:solidFill>
                  <a:srgbClr val="BE1C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применять мнемотехнику в детском саду?</a:t>
            </a:r>
            <a:r>
              <a:rPr lang="ru-RU" sz="36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692696"/>
            <a:ext cx="4032448" cy="5433467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начала детей знакомят с </a:t>
            </a:r>
            <a:r>
              <a:rPr lang="ru-RU" sz="20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мнемоквадратами</a:t>
            </a:r>
            <a:r>
              <a:rPr lang="ru-RU" sz="20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понятными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изображениями</a:t>
            </a:r>
            <a:r>
              <a:rPr lang="ru-RU" sz="20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которые обозначают одно слово,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словосочетание</a:t>
            </a:r>
            <a:r>
              <a:rPr lang="ru-RU" sz="20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его характеристики или простое предложение. </a:t>
            </a:r>
          </a:p>
          <a:p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764704"/>
            <a:ext cx="4464496" cy="536145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Далее - знакомство с  </a:t>
            </a:r>
            <a:r>
              <a:rPr lang="ru-RU" sz="20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мнемодорожками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это уже квадрат из трёх - четырех картинок, по которым можно составить небольшой рассказ в 2-3 предложения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endParaRPr lang="ru-RU" sz="2000" b="1" i="1" dirty="0" smtClean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Лента лицом вверх 4"/>
          <p:cNvSpPr/>
          <p:nvPr/>
        </p:nvSpPr>
        <p:spPr>
          <a:xfrm>
            <a:off x="251520" y="2924945"/>
            <a:ext cx="3600400" cy="1008111"/>
          </a:xfrm>
          <a:prstGeom prst="ribbon2">
            <a:avLst/>
          </a:prstGeom>
          <a:solidFill>
            <a:srgbClr val="349FE7"/>
          </a:solidFill>
          <a:ln w="15875" cap="rnd" cmpd="sng" algn="ctr">
            <a:solidFill>
              <a:srgbClr val="349FE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268C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Мнемоквадрат</a:t>
            </a:r>
            <a:endParaRPr kumimoji="0" 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F268C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574396"/>
            <a:ext cx="1261981" cy="1048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924944"/>
            <a:ext cx="4222114" cy="10081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078" y="4574396"/>
            <a:ext cx="3442290" cy="1102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4096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32848" cy="5400600"/>
          </a:xfrm>
        </p:spPr>
        <p:txBody>
          <a:bodyPr/>
          <a:lstStyle/>
          <a:p>
            <a:r>
              <a:rPr lang="ru-RU" sz="20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</a:t>
            </a:r>
            <a:r>
              <a:rPr lang="ru-RU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сложная структура – это </a:t>
            </a:r>
            <a:r>
              <a:rPr lang="ru-RU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Они представляют собой изображения основных звеньев, в том числе схематические, по которым можно запомнить и воспроизвести целый рассказ или даже стихотворение. </a:t>
            </a:r>
            <a:br>
              <a:rPr lang="ru-RU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 flipV="1">
            <a:off x="7775210" y="3140968"/>
            <a:ext cx="45719" cy="2304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636912"/>
            <a:ext cx="5976664" cy="3312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416" y="1902683"/>
            <a:ext cx="4395597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9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79388" y="255588"/>
            <a:ext cx="86423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схема, в которую заложена определенная     информация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267" name="Picture 5" descr="78c0XEKhK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760"/>
            <a:ext cx="76327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620</Words>
  <Application>Microsoft Office PowerPoint</Application>
  <PresentationFormat>Экран (4:3)</PresentationFormat>
  <Paragraphs>113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Bookman Old Style</vt:lpstr>
      <vt:lpstr>Calibri</vt:lpstr>
      <vt:lpstr>Century Gothic</vt:lpstr>
      <vt:lpstr>Times New Roman</vt:lpstr>
      <vt:lpstr>Тема Office</vt:lpstr>
      <vt:lpstr>МУНИЦИПАЛЬНОЕ БЮДЖЕТНОЕ ДОШКОЛЬНОЕ ОБРАЗОВАТЕЛЬНОЕ УЧРЕЖДЕНИЕ ДЕТСКИЙ САД «АИСТ»</vt:lpstr>
      <vt:lpstr>Презентация PowerPoint</vt:lpstr>
      <vt:lpstr>Презентация PowerPoint</vt:lpstr>
      <vt:lpstr>Презентация PowerPoint</vt:lpstr>
      <vt:lpstr>Мнемотехника</vt:lpstr>
      <vt:lpstr>Презентация PowerPoint</vt:lpstr>
      <vt:lpstr>Как применять мнемотехнику в детском саду? </vt:lpstr>
      <vt:lpstr>самая сложная структура – это мнемотаблицы. Они представляют собой изображения основных звеньев, в том числе схематические, по которым можно запомнить и воспроизвести целый рассказ или даже стихотворение.  </vt:lpstr>
      <vt:lpstr>Презентация PowerPoint</vt:lpstr>
      <vt:lpstr>Заучивание стихотворений:  </vt:lpstr>
      <vt:lpstr>Пересказ  рассказов с опорой на мнемотаблицу</vt:lpstr>
      <vt:lpstr>Пересказ сказок : «Машенька и медведь».</vt:lpstr>
      <vt:lpstr>Заучивание чистоговорок, потешек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80</cp:revision>
  <dcterms:created xsi:type="dcterms:W3CDTF">2013-03-16T17:10:51Z</dcterms:created>
  <dcterms:modified xsi:type="dcterms:W3CDTF">2023-02-04T17:19:31Z</dcterms:modified>
</cp:coreProperties>
</file>