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3" r:id="rId16"/>
    <p:sldId id="260" r:id="rId17"/>
    <p:sldId id="261" r:id="rId18"/>
    <p:sldId id="264" r:id="rId19"/>
    <p:sldId id="265" r:id="rId20"/>
    <p:sldId id="269" r:id="rId21"/>
    <p:sldId id="266" r:id="rId22"/>
    <p:sldId id="267" r:id="rId23"/>
    <p:sldId id="268" r:id="rId24"/>
    <p:sldId id="270" r:id="rId25"/>
    <p:sldId id="271" r:id="rId26"/>
    <p:sldId id="295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0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96C1E-FFBE-4738-9A42-AEEDBB555AA5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3B57B-94BF-4C24-A8E1-51ECCF780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B57B-94BF-4C24-A8E1-51ECCF780FD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1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55146" y="1156715"/>
            <a:ext cx="77768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6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itchFamily="50" charset="-127"/>
                <a:cs typeface="Arial" pitchFamily="34" charset="0"/>
              </a:rPr>
              <a:t>Разработка документации учебной практики</a:t>
            </a:r>
            <a:r>
              <a:rPr lang="ru-RU" altLang="ko-KR" sz="3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itchFamily="50" charset="-127"/>
                <a:cs typeface="Arial" pitchFamily="34" charset="0"/>
              </a:rPr>
              <a:t>.</a:t>
            </a:r>
          </a:p>
          <a:p>
            <a:pPr algn="ctr"/>
            <a:endParaRPr lang="ru-RU" altLang="ko-KR" sz="3600" b="1" i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ru-RU" altLang="ko-KR" sz="3600" b="1" i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ru-RU" altLang="ko-KR" sz="3600" b="1" i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ru-RU" altLang="ko-KR" sz="3600" b="1" i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ru-RU" altLang="ko-KR" sz="3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itchFamily="50" charset="-127"/>
                <a:cs typeface="Arial" pitchFamily="34" charset="0"/>
              </a:rPr>
              <a:t>Подготовила: </a:t>
            </a:r>
            <a:r>
              <a:rPr lang="ru-RU" altLang="ko-KR" sz="3600" b="1" i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itchFamily="50" charset="-127"/>
                <a:cs typeface="Arial" pitchFamily="34" charset="0"/>
              </a:rPr>
              <a:t>Стерлева</a:t>
            </a:r>
            <a:r>
              <a:rPr lang="ru-RU" altLang="ko-KR" sz="3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itchFamily="50" charset="-127"/>
                <a:cs typeface="Arial" pitchFamily="34" charset="0"/>
              </a:rPr>
              <a:t> Е.Ю.</a:t>
            </a:r>
            <a:endParaRPr lang="ru-RU" altLang="ko-KR" sz="3600" b="1" i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ru-RU" altLang="ko-KR" sz="3600" b="1" i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ru-RU" altLang="ko-KR" sz="3600" b="1" i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endParaRPr lang="ru-RU" altLang="ko-KR" sz="3600" b="1" i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Рабочая программа учебной практики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является </a:t>
            </a:r>
            <a:r>
              <a:rPr lang="ru-RU" dirty="0"/>
              <a:t>частью основной профессиональной образовательной программы подготовки квалифицированных рабочих (служащих) по профессии СПО 15.01.05 Сварщик ручной и частично механизированной сварки (наплавки) в части освоения основного вида профессиональной деятельности (ВПД): Ручная дуговая сварка (наплавка, резка) плавящимся покрытым электродом и соответствующих общих и профессиональных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5119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содержани</a:t>
            </a:r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программы УП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ПАСПОРТ </a:t>
            </a:r>
            <a:r>
              <a:rPr lang="ru-RU" dirty="0"/>
              <a:t>ПРОГРАММЫ УЧЕБНОЙ ПРАКТИКИ</a:t>
            </a:r>
          </a:p>
          <a:p>
            <a:pPr marL="0" indent="0">
              <a:buNone/>
            </a:pPr>
            <a:r>
              <a:rPr lang="ru-RU" dirty="0"/>
              <a:t>	  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ТЕМАТИЧЕСКИЙ </a:t>
            </a:r>
            <a:r>
              <a:rPr lang="ru-RU" dirty="0"/>
              <a:t>ПЛАН И </a:t>
            </a:r>
            <a:r>
              <a:rPr lang="ru-RU" dirty="0" smtClean="0"/>
              <a:t>СОДЕРЖАНИЕ УЧЕБНОЙ </a:t>
            </a:r>
            <a:r>
              <a:rPr lang="ru-RU" dirty="0"/>
              <a:t>ПРАКТИКИ</a:t>
            </a:r>
          </a:p>
          <a:p>
            <a:pPr marL="0" indent="0">
              <a:buNone/>
            </a:pPr>
            <a:r>
              <a:rPr lang="ru-RU" dirty="0"/>
              <a:t>	   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УСЛОВИЯ </a:t>
            </a:r>
            <a:r>
              <a:rPr lang="ru-RU" dirty="0"/>
              <a:t>РЕАЛИЗАЦИИ ПРОГРАММЫ УЧЕБНОЙ ПРАКТИКИ</a:t>
            </a:r>
          </a:p>
          <a:p>
            <a:pPr marL="0" indent="0">
              <a:buNone/>
            </a:pPr>
            <a:r>
              <a:rPr lang="ru-RU" dirty="0"/>
              <a:t>	   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КОНТРОЛЬ </a:t>
            </a:r>
            <a:r>
              <a:rPr lang="ru-RU" dirty="0"/>
              <a:t>И ОЦЕНКА РЕЗУЛЬТАТОВ ОСВОЕНИЯ УЧЕБНОЙ ПРАКТИКИ</a:t>
            </a:r>
          </a:p>
          <a:p>
            <a:pPr marL="0" indent="0">
              <a:buNone/>
            </a:pPr>
            <a:r>
              <a:rPr lang="ru-RU" dirty="0"/>
              <a:t>	            </a:t>
            </a:r>
          </a:p>
        </p:txBody>
      </p:sp>
    </p:spTree>
    <p:extLst>
      <p:ext uri="{BB962C8B-B14F-4D97-AF65-F5344CB8AC3E}">
        <p14:creationId xmlns:p14="http://schemas.microsoft.com/office/powerpoint/2010/main" val="31548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Инструкционно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- технологическая карта (ИТК)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это средство обучения для организации самостоятельной работы студентов, включающее не только содержание, свойственного технологической карте, но и указания и положения о правилах выполнения работ.</a:t>
            </a:r>
          </a:p>
        </p:txBody>
      </p:sp>
    </p:spTree>
    <p:extLst>
      <p:ext uri="{BB962C8B-B14F-4D97-AF65-F5344CB8AC3E}">
        <p14:creationId xmlns:p14="http://schemas.microsoft.com/office/powerpoint/2010/main" val="9658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Инструкционно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- технологическая карта (ИТК)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3" y="1486918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3444562" cy="44885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Чертеж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свариваемых деталей</a:t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2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524328" cy="836712"/>
          </a:xfrm>
        </p:spPr>
        <p:txBody>
          <a:bodyPr/>
          <a:lstStyle/>
          <a:p>
            <a:pPr algn="ctr"/>
            <a:r>
              <a:rPr lang="ru-RU" sz="4800" i="1" dirty="0" smtClean="0">
                <a:latin typeface="Arial Narrow" panose="020B0606020202030204" pitchFamily="34" charset="0"/>
              </a:rPr>
              <a:t>Типы уроков</a:t>
            </a:r>
            <a:endParaRPr lang="ru-RU" sz="4800" i="1" dirty="0"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36956" y="1052736"/>
            <a:ext cx="8784976" cy="4795937"/>
          </a:xfrm>
        </p:spPr>
        <p:txBody>
          <a:bodyPr/>
          <a:lstStyle/>
          <a:p>
            <a:pPr marL="180975" indent="-180975">
              <a:buAutoNum type="arabicPeriod"/>
            </a:pPr>
            <a:r>
              <a:rPr lang="ru-RU" sz="2000" b="1" u="sng" dirty="0" smtClean="0">
                <a:latin typeface="Constantia" panose="02030602050306030303" pitchFamily="18" charset="0"/>
              </a:rPr>
              <a:t>Вводный тип урока</a:t>
            </a:r>
            <a:r>
              <a:rPr lang="ru-RU" sz="2000" b="1" dirty="0" smtClean="0">
                <a:latin typeface="Constantia" panose="02030602050306030303" pitchFamily="18" charset="0"/>
              </a:rPr>
              <a:t> </a:t>
            </a:r>
            <a:r>
              <a:rPr lang="ru-RU" sz="2000" dirty="0" smtClean="0">
                <a:latin typeface="Constantia" panose="02030602050306030303" pitchFamily="18" charset="0"/>
              </a:rPr>
              <a:t>(первый урок в учебных мастерских или на производстве)</a:t>
            </a:r>
          </a:p>
          <a:p>
            <a:pPr marL="180975" indent="-180975">
              <a:buAutoNum type="arabicPeriod"/>
            </a:pPr>
            <a:endParaRPr lang="ru-RU" sz="2000" dirty="0" smtClean="0">
              <a:latin typeface="Constantia" panose="02030602050306030303" pitchFamily="18" charset="0"/>
            </a:endParaRPr>
          </a:p>
          <a:p>
            <a:pPr marL="180975" indent="-180975">
              <a:buAutoNum type="arabicPeriod"/>
            </a:pPr>
            <a:r>
              <a:rPr lang="ru-RU" sz="2000" b="1" u="sng" dirty="0" smtClean="0">
                <a:latin typeface="Constantia" panose="02030602050306030303" pitchFamily="18" charset="0"/>
              </a:rPr>
              <a:t>Урок по изучению трудовых приемов и операций</a:t>
            </a:r>
            <a:r>
              <a:rPr lang="ru-RU" sz="2000" b="1" dirty="0" smtClean="0">
                <a:latin typeface="Constantia" panose="02030602050306030303" pitchFamily="18" charset="0"/>
              </a:rPr>
              <a:t> </a:t>
            </a:r>
            <a:r>
              <a:rPr lang="ru-RU" sz="2000" dirty="0" smtClean="0">
                <a:latin typeface="Constantia" panose="02030602050306030303" pitchFamily="18" charset="0"/>
              </a:rPr>
              <a:t>(по освоению    сочетаний операций с технологическим процессом…)</a:t>
            </a:r>
          </a:p>
          <a:p>
            <a:pPr marL="180975" indent="-180975">
              <a:buAutoNum type="arabicPeriod"/>
            </a:pPr>
            <a:endParaRPr lang="ru-RU" sz="2000" dirty="0" smtClean="0">
              <a:latin typeface="Constantia" panose="02030602050306030303" pitchFamily="18" charset="0"/>
            </a:endParaRPr>
          </a:p>
          <a:p>
            <a:pPr marL="180975" indent="-180975">
              <a:buAutoNum type="arabicPeriod"/>
            </a:pPr>
            <a:r>
              <a:rPr lang="ru-RU" sz="2000" b="1" u="sng" dirty="0" smtClean="0">
                <a:latin typeface="Constantia" panose="02030602050306030303" pitchFamily="18" charset="0"/>
              </a:rPr>
              <a:t>Урок по выполнению сложных комплексных работ</a:t>
            </a:r>
            <a:r>
              <a:rPr lang="ru-RU" sz="2000" b="1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ru-RU" sz="2000" dirty="0" smtClean="0">
                <a:latin typeface="Constantia" panose="02030602050306030303" pitchFamily="18" charset="0"/>
              </a:rPr>
              <a:t>(урок производительного труда)</a:t>
            </a:r>
          </a:p>
          <a:p>
            <a:pPr marL="180975" indent="-180975">
              <a:buAutoNum type="arabicPeriod"/>
            </a:pPr>
            <a:endParaRPr lang="ru-RU" sz="2000" dirty="0" smtClean="0">
              <a:latin typeface="Constantia" panose="02030602050306030303" pitchFamily="18" charset="0"/>
            </a:endParaRPr>
          </a:p>
          <a:p>
            <a:pPr marL="180975" indent="-180975">
              <a:buAutoNum type="arabicPeriod"/>
            </a:pPr>
            <a:r>
              <a:rPr lang="ru-RU" sz="2000" b="1" u="sng" dirty="0" smtClean="0">
                <a:latin typeface="Constantia" panose="02030602050306030303" pitchFamily="18" charset="0"/>
              </a:rPr>
              <a:t>Урок контрольно-проверочный.</a:t>
            </a:r>
          </a:p>
          <a:p>
            <a:pPr marL="180975" indent="-180975">
              <a:buAutoNum type="arabicPeriod"/>
            </a:pPr>
            <a:endParaRPr lang="ru-RU" u="sng" dirty="0"/>
          </a:p>
        </p:txBody>
      </p:sp>
      <p:pic>
        <p:nvPicPr>
          <p:cNvPr id="1026" name="Picture 2" descr="http://ped-kopilka.ru/images/photos/medium/article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910" y="3573016"/>
            <a:ext cx="2880320" cy="26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4608512" cy="1069514"/>
          </a:xfrm>
        </p:spPr>
        <p:txBody>
          <a:bodyPr/>
          <a:lstStyle/>
          <a:p>
            <a:pPr algn="ctr"/>
            <a:r>
              <a:rPr lang="ru-RU" sz="4800" i="1" dirty="0" smtClean="0">
                <a:latin typeface="Arial Narrow" panose="020B0606020202030204" pitchFamily="34" charset="0"/>
              </a:rPr>
              <a:t>Виды уроков</a:t>
            </a:r>
            <a:endParaRPr lang="ru-RU" sz="4800" i="1" dirty="0">
              <a:latin typeface="Arial Narrow" panose="020B0606020202030204" pitchFamily="34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86427" y="989112"/>
            <a:ext cx="1872208" cy="100811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1.Урок-конкурс   профмастерства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79512" y="2348880"/>
            <a:ext cx="2088231" cy="10081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5.Производственная конференция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323528" y="3720480"/>
            <a:ext cx="1872208" cy="100811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9.Урок-праздник первой детали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86427" y="5157192"/>
            <a:ext cx="1981316" cy="100811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Урок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изобретательства и рационализации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2412863" y="5157192"/>
            <a:ext cx="1872208" cy="100811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Урок-аукцион      ученических        изделий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424234" y="3720480"/>
            <a:ext cx="2003749" cy="100811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10.Урок с участием новаторов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2381125" y="2390018"/>
            <a:ext cx="2089966" cy="10081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6.Производственная экскурсия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2412863" y="989112"/>
            <a:ext cx="1872208" cy="100811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2.Урок-зачет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4575769" y="5157192"/>
            <a:ext cx="1872208" cy="100811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Урок-отчет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4600653" y="3720480"/>
            <a:ext cx="1872208" cy="100811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Бинарный       урок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4575769" y="2348880"/>
            <a:ext cx="1872208" cy="10081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7.Урок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4536708" y="989112"/>
            <a:ext cx="1872208" cy="100811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3.Урок-практикум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(самостоятельная работа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6761418" y="5150334"/>
            <a:ext cx="1872208" cy="100811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16.Урок «Деловая игра»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6759148" y="3720480"/>
            <a:ext cx="1872208" cy="100811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12Интегративный урок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6732240" y="2313856"/>
            <a:ext cx="1901386" cy="10081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8.Урок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инструктирования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6732240" y="989112"/>
            <a:ext cx="1872208" cy="100811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4.Семинар производственного         обучения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0"/>
            <a:ext cx="6989762" cy="1484784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 урока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(1-2% времени занятия)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1280" y="3911269"/>
            <a:ext cx="4816984" cy="29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95536" y="1340768"/>
            <a:ext cx="8640960" cy="41478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отсутствующих обучающихся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внешнего рабочего вида (соответствие одежды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ТБ)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внимания  и готовности обучающихся к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24328" cy="889199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n-US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lang="ru-RU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Вводный этап урока</a:t>
            </a:r>
            <a: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12-15% 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времени занятия</a:t>
            </a: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0" y="1052736"/>
            <a:ext cx="8839681" cy="4320480"/>
          </a:xfrm>
        </p:spPr>
        <p:txBody>
          <a:bodyPr/>
          <a:lstStyle/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темы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целями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деятельности обучающихся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материала учебных дисциплин (МДК)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и выполнение трудовых приемов, освоенных на предыдущих  урока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(актуализация знаний, умений обучающихся)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Инструктирование, формирование ориентировочной основы учебно-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производственной деятельности по новой теме урока (показ, объяснение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приемов, способов работы, показ техпроцесса, чертежей,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карт и т.д.)</a:t>
            </a:r>
          </a:p>
        </p:txBody>
      </p:sp>
      <p:pic>
        <p:nvPicPr>
          <p:cNvPr id="4098" name="Picture 2" descr="http://4.bp.blogspot.com/-aEXKJKAhbxY/UipA_r5J1oI/AAAAAAAAMl4/XQqVwXPTh6o/s320/%D1%83%D1%80%D0%BE%D0%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911808"/>
            <a:ext cx="3403585" cy="28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24328" cy="889199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n-US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lang="ru-RU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Вводный этап урока</a:t>
            </a:r>
            <a: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12-15% 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времени занятия</a:t>
            </a: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3861048"/>
            <a:ext cx="2880320" cy="28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41458" y="980728"/>
            <a:ext cx="8607006" cy="4320480"/>
          </a:xfrm>
        </p:spPr>
        <p:txBody>
          <a:bodyPr/>
          <a:lstStyle/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Пробные выполнения изучаемых новых трудовых приемов, умений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приемов самоконтроля и контроля мастера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требований ТБ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разъяснение заданий обучающимся по выполнению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 упражнений, учебно-производственных работ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норм времени, критериев оценок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Нормативные документы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Федеральный закон </a:t>
            </a:r>
            <a:r>
              <a:rPr lang="ru-RU" dirty="0"/>
              <a:t>от 29 декабря 2012 года № 273-ФЗ «Об образовании в Российской Федерации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Российской Федерации от 14 июня 2013 года №464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</a:t>
            </a:r>
            <a:r>
              <a:rPr lang="ru-RU" dirty="0" smtClean="0"/>
              <a:t>»</a:t>
            </a:r>
          </a:p>
          <a:p>
            <a:r>
              <a:rPr lang="ru-RU" dirty="0"/>
              <a:t>Положением о практике обучающихся, осваивающих основные профессиональные образовательные программы среднего профессионального образования, утвержденным приказом Министерства образования и науки Российской Федерации от 18 апреля 2013 г. №291.</a:t>
            </a:r>
          </a:p>
        </p:txBody>
      </p:sp>
    </p:spTree>
    <p:extLst>
      <p:ext uri="{BB962C8B-B14F-4D97-AF65-F5344CB8AC3E}">
        <p14:creationId xmlns:p14="http://schemas.microsoft.com/office/powerpoint/2010/main" val="13934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52728" cy="936104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урока</a:t>
            </a:r>
            <a:b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(70-85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времени занятия)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9512" y="1484784"/>
            <a:ext cx="8712968" cy="41478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обучающихся – выполнение упражнений, самостоятельная работа, формирование новых трудовых приемов, умений, способов работы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 техпроцесса, технических требований, требований ТБ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работа, выполнение учебно-производственных заданий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1008"/>
            <a:ext cx="2376264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07840"/>
            <a:ext cx="2477569" cy="33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380312" cy="991248"/>
          </a:xfrm>
        </p:spPr>
        <p:txBody>
          <a:bodyPr/>
          <a:lstStyle/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Деятельность мастера п/о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6624736" cy="237626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обучающихся по видам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учебно-производственных работ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обходы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инструктирование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инструктирование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419872" y="3861048"/>
            <a:ext cx="5616624" cy="2520280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 обучающимися новых способов, приемов работы по выполнению операции или </a:t>
            </a:r>
            <a:r>
              <a:rPr lang="ru-RU" sz="18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производственной работы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результатов работы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дополнительных заданий сильным обучающимся</a:t>
            </a:r>
            <a:endParaRPr lang="ru-RU" sz="1800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222180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22111"/>
            <a:ext cx="2276800" cy="30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069514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урока</a:t>
            </a:r>
            <a:b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(5-6% 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занятия)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8280920" cy="33123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достижении целей урока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самоанализ выполнения учебно-производственных работ или трудовых операций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типичных ошибок, допущенных дефектов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выполнения ТБ, норм времени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3573016"/>
            <a:ext cx="5760640" cy="187220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оценок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темы следующего урока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домашнего задания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рабочих мест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56" y="3140968"/>
            <a:ext cx="2638686" cy="35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12360" cy="576064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Arial Narrow" panose="020B0606020202030204" pitchFamily="34" charset="0"/>
              </a:rPr>
              <a:t>План </a:t>
            </a:r>
            <a:r>
              <a:rPr lang="ru-RU" sz="3200" i="1" dirty="0" smtClean="0">
                <a:latin typeface="Arial Narrow" panose="020B0606020202030204" pitchFamily="34" charset="0"/>
              </a:rPr>
              <a:t>урока </a:t>
            </a:r>
            <a:r>
              <a:rPr lang="ru-RU" sz="3200" i="1" dirty="0" smtClean="0">
                <a:latin typeface="Arial Narrow" panose="020B0606020202030204" pitchFamily="34" charset="0"/>
              </a:rPr>
              <a:t>производственного обучения       </a:t>
            </a:r>
            <a:endParaRPr lang="ru-RU" sz="3200" i="1" dirty="0"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9434" y="1052736"/>
            <a:ext cx="9036496" cy="46519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15.01.05 Сварщик (ручной и частично механизированной сварки (наплавки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курс, группа №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212ЭГС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курс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02.01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«Техника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технология ручной дуговой сварки (наплавки, резки) покрытым электродом»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«Отработка навыков сварки стыковых швов в нижнем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2592288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6" y="3284984"/>
            <a:ext cx="3418252" cy="25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320" y="44624"/>
            <a:ext cx="3456384" cy="46064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задачи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82526" y="548680"/>
            <a:ext cx="6809754" cy="140617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технике выполнения ручной дуговой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сварки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стыковых швов в нижнем положении.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Научить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подбирать режимы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выполнения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швов в нижнем положении.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600" y="4223395"/>
            <a:ext cx="489654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541338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стремления к высокому качеству </a:t>
            </a:r>
          </a:p>
          <a:p>
            <a:pPr marL="255588" lvl="0">
              <a:spcBef>
                <a:spcPct val="20000"/>
              </a:spcBef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результатов труда</a:t>
            </a:r>
          </a:p>
          <a:p>
            <a:pPr marL="541338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к профессии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87" y="2247519"/>
            <a:ext cx="532859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542925" lvl="0" indent="-203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умения применять знания на практике</a:t>
            </a:r>
          </a:p>
          <a:p>
            <a:pPr marL="542925" lvl="0" indent="-203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5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lvl="0" indent="-203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творчество в решении практических задач</a:t>
            </a:r>
            <a:endParaRPr lang="ru-RU" sz="1600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52" y="3861048"/>
            <a:ext cx="3485056" cy="26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План учебного занятия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0" y="2852936"/>
            <a:ext cx="88608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700" y="404664"/>
            <a:ext cx="2232248" cy="46064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урока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-468560" y="908720"/>
            <a:ext cx="6563072" cy="1152128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этап: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indent="-180975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присутствующих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готовности студентов к занятию</a:t>
            </a:r>
          </a:p>
          <a:p>
            <a:pPr marL="542925" indent="-180975" algn="ctr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по технике безопасности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419" y="548680"/>
            <a:ext cx="3227827" cy="18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3284984"/>
            <a:ext cx="4243771" cy="31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7" y="692696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темы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целями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деятельности </a:t>
            </a: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16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знаний обучающихся (перечень вопросов</a:t>
            </a: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чертежом.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сборки</a:t>
            </a:r>
            <a:endParaRPr lang="ru-RU" sz="24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различных видов </a:t>
            </a:r>
            <a:endParaRPr lang="en-US" sz="24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/>
            <a:r>
              <a:rPr lang="ru-RU" sz="2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вижений электродом</a:t>
            </a:r>
            <a:endParaRPr lang="ru-RU" sz="24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3923" y="109325"/>
            <a:ext cx="4527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32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</a:t>
            </a:r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7071"/>
            <a:ext cx="3491879" cy="26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7161" y="116632"/>
            <a:ext cx="874846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8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  <a:p>
            <a:pPr algn="ctr"/>
            <a:endParaRPr lang="ru-RU" sz="11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обучающихся – самостоятельная работа обучающихся по отработке практических </a:t>
            </a:r>
            <a:r>
              <a:rPr lang="ru-RU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навыковс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помощью </a:t>
            </a:r>
            <a:r>
              <a:rPr lang="ru-RU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инструкционно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технологических карт, в которых подробно описана каждая операция.</a:t>
            </a:r>
            <a:endParaRPr lang="ru-RU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1724813"/>
            <a:ext cx="3312368" cy="441649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7694"/>
            <a:ext cx="3132348" cy="4176466"/>
          </a:xfrm>
        </p:spPr>
      </p:pic>
    </p:spTree>
    <p:extLst>
      <p:ext uri="{BB962C8B-B14F-4D97-AF65-F5344CB8AC3E}">
        <p14:creationId xmlns:p14="http://schemas.microsoft.com/office/powerpoint/2010/main" val="28388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90826" y="332656"/>
            <a:ext cx="514566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мастера:</a:t>
            </a:r>
          </a:p>
          <a:p>
            <a:pPr lvl="0">
              <a:spcBef>
                <a:spcPct val="20000"/>
              </a:spcBef>
            </a:pPr>
            <a:endParaRPr lang="ru-RU" sz="1400" b="1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000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обучающихся к использованию способов их подачи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lang="ru-RU" sz="400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r>
              <a:rPr lang="ru-RU" sz="2000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работой обучающихся</a:t>
            </a: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endParaRPr lang="ru-RU" sz="500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r>
              <a:rPr lang="ru-RU" sz="2000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инструктирование</a:t>
            </a: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endParaRPr lang="ru-RU" sz="500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r>
              <a:rPr lang="ru-RU" sz="2000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рием результатов работы</a:t>
            </a: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endParaRPr lang="ru-RU" sz="500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r>
              <a:rPr lang="ru-RU" sz="2000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  <a:endParaRPr lang="ru-RU" sz="2400" i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07648"/>
            <a:ext cx="4091947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415308" cy="4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Учебная  практика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Учебная  практика  является  обязательным  разделом  основной профессиональной </a:t>
            </a:r>
            <a:r>
              <a:rPr lang="ru-RU" dirty="0" smtClean="0"/>
              <a:t>образовательной  </a:t>
            </a:r>
            <a:r>
              <a:rPr lang="ru-RU" dirty="0"/>
              <a:t>программы  (ОПОП),  обеспечивающей  реализацию Федерального  государственного  образовательного  стандарта  среднего  профессионального образования (ФГОС СПО</a:t>
            </a:r>
            <a:r>
              <a:rPr lang="ru-RU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Учебная  практика  направлена  на  получение  первоначального  практического  опыта.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Учебная  практика может  проводиться  как  в  колледже  (при  выполнении  условий   реализации  </a:t>
            </a:r>
            <a:r>
              <a:rPr lang="ru-RU" dirty="0" err="1"/>
              <a:t>программыпрактики</a:t>
            </a:r>
            <a:r>
              <a:rPr lang="ru-RU" dirty="0"/>
              <a:t>),  так  и  в  организациях  (на  предприятиях)  на  основании  договоров  между организацией  и колледжем.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 Учебная  практика  может  быть  направлена  на  освоение  одной  или нескольких  рабочих  профессий,  если  это  является  одним  из  видов  профессиональной деятельности ФГОС СПО.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4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467" y="188640"/>
            <a:ext cx="5040560" cy="2289746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достижении целей занятия</a:t>
            </a: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выполненных работ</a:t>
            </a: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типичных ошибок, допущенных дефектов</a:t>
            </a: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выполнения ТБ, нормы времени</a:t>
            </a: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оценок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713232" y="3284984"/>
            <a:ext cx="4068960" cy="648072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рабочих мест</a:t>
            </a:r>
            <a:endParaRPr lang="ru-RU" dirty="0"/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2872" y="5214694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Номенклатура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документации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учебной практики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Учебный план и программа по профессии.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Перечень учебно-производственных работ.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Планы уроков учебной практики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Графики перемещения по рабочим местам.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Журнал учета учебной и производственной  практики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Протоколы инструктажа по охране труда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Комплект инструкций по охране труда по </a:t>
            </a:r>
            <a:r>
              <a:rPr lang="ru-RU" dirty="0" smtClean="0"/>
              <a:t>профессии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Программа (детальная) практики и дневники учета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Журнал </a:t>
            </a:r>
            <a:r>
              <a:rPr lang="ru-RU" dirty="0"/>
              <a:t>учета </a:t>
            </a:r>
            <a:r>
              <a:rPr lang="ru-RU" dirty="0" smtClean="0"/>
              <a:t>посещаемости.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0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Выпускник, освоивший ПМ.02, должен обладать общими компетенциями, включающими в себя способность: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ОК 1. Понимать сущность и социальную значимость будущей профессии, проявлять к ней устойчивый интерес.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ОК 2. Организовывать собственную деятельность, исходя из цели и способов ее достижения, определенных руководителем.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ОК 3. Анализировать рабочую ситуацию, осуществлять текущий и итоговый контроль, оценку и коррекцию собственной деятельности, нести ответственность за результаты своей работы.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ОК 4. Осуществлять поиск информации, необходимой для эффективного выполнения профессиональных задач.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ОК 5. Использовать информационно-коммуникативные технологии в профессиональной деятельности.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ОК 6. Работать в команде, эффективно общаться с коллегами, руководством.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профессиональными 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компетенциями, соответствующими видам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ПК 2.1. Выполнять ручную дуговую сварку различных деталей из углеродистых и конструкционных сталей во всех пространственных положениях сварного шва.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ПК </a:t>
            </a:r>
            <a:r>
              <a:rPr lang="ru-RU" sz="2400" dirty="0"/>
              <a:t>2.2. Выполнять ручную дуговую сварку различных деталей из цветных металлов и сплавов во всех пространственных положениях сварного шва.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ПК 2.3. Выполнять ручную дуговую наплавку покрытыми электродами различных деталей.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ПК 2.4. Выполнять дуговую резку различных деталей. В результате изучения профессионального модуля обучающийся должен</a:t>
            </a:r>
          </a:p>
        </p:txBody>
      </p:sp>
    </p:spTree>
    <p:extLst>
      <p:ext uri="{BB962C8B-B14F-4D97-AF65-F5344CB8AC3E}">
        <p14:creationId xmlns:p14="http://schemas.microsoft.com/office/powerpoint/2010/main" val="34783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Требования к минимальному материально-техническому обеспечению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рабочие места по количеству обучающихся;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электросварочное </a:t>
            </a:r>
            <a:r>
              <a:rPr lang="ru-RU" dirty="0"/>
              <a:t>и газосварочное оборудование;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сверлильный </a:t>
            </a:r>
            <a:r>
              <a:rPr lang="ru-RU" dirty="0"/>
              <a:t>станок;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заточной </a:t>
            </a:r>
            <a:r>
              <a:rPr lang="ru-RU" dirty="0"/>
              <a:t>станок;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угловая </a:t>
            </a:r>
            <a:r>
              <a:rPr lang="ru-RU" dirty="0"/>
              <a:t>шлифовальная машина;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набор </a:t>
            </a:r>
            <a:r>
              <a:rPr lang="ru-RU" dirty="0"/>
              <a:t>инструментов и сборочно-сварочных приспособлений;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технологические </a:t>
            </a:r>
            <a:r>
              <a:rPr lang="ru-RU" dirty="0"/>
              <a:t>карты по этапам подготовительно-сварочных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21640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Учебный план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Учебный план – документ, который устанавливает перечень, количество рабочего времени, очередность и разделение по этапам подготовки учебных дисциплин,  модулей(</a:t>
            </a:r>
            <a:r>
              <a:rPr lang="ru-RU" dirty="0" err="1"/>
              <a:t>мдк</a:t>
            </a:r>
            <a:r>
              <a:rPr lang="ru-RU" dirty="0"/>
              <a:t>, учебных практик,  производственных практик) других видов практической педагогической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4895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91643"/>
              </p:ext>
            </p:extLst>
          </p:nvPr>
        </p:nvGraphicFramePr>
        <p:xfrm>
          <a:off x="457201" y="1852676"/>
          <a:ext cx="8229598" cy="349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8609"/>
                <a:gridCol w="1397730"/>
                <a:gridCol w="560078"/>
                <a:gridCol w="489082"/>
                <a:gridCol w="751268"/>
                <a:gridCol w="1158716"/>
                <a:gridCol w="653260"/>
                <a:gridCol w="628609"/>
                <a:gridCol w="562050"/>
                <a:gridCol w="700098"/>
                <a:gridCol w="700098"/>
              </a:tblGrid>
              <a:tr h="324905">
                <a:tc rowSpan="4">
                  <a:txBody>
                    <a:bodyPr/>
                    <a:lstStyle/>
                    <a:p>
                      <a:pPr marL="12446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Индекс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114935" marR="102870" indent="-127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циклов, дисциплин, профессиональных модулей, МДК, практик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85470" marR="148590" indent="-41656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Формы промежуточной аттестации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386840" marR="13804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Учебная нагрузка обучающихся, час.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0096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экзамен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73025" marR="59690" indent="127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диффе ренцир ованны й</a:t>
                      </a:r>
                    </a:p>
                    <a:p>
                      <a:pPr marL="130810" marR="12128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зачет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9969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зачет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10541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максимальная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169545" marR="77470" indent="-7048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самостоя- тельная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5720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Обязательные учебные занятия, ч.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2161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775970" marR="7708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том числе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9779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занятия на уроках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540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лаборат.</a:t>
                      </a:r>
                    </a:p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</a:p>
                    <a:p>
                      <a:pPr marL="70485" marR="6350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практич. занятия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 marR="17526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курс. проект (работа)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2280">
                <a:tc>
                  <a:txBody>
                    <a:bodyPr/>
                    <a:lstStyle/>
                    <a:p>
                      <a:pPr marL="1016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935" algn="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540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54162"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ПМ.02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11430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Ручная дуговая сварка (наплавка, резка) плавящимся</a:t>
                      </a:r>
                    </a:p>
                    <a:p>
                      <a:pPr marL="67945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покрытым электродом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6410" marR="47688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0835" algn="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596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540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54162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МДК.02.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20066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Техника и технология ручной дуговой сварки (наплавки, резки)</a:t>
                      </a: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покрытыми электродами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6410" marR="47688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0835" algn="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540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9183"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УП.02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Учебная практика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6410" marR="47688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6230" algn="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5405" algn="ctr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76095">
                <a:tc>
                  <a:txBody>
                    <a:bodyPr/>
                    <a:lstStyle/>
                    <a:p>
                      <a:pPr marL="6794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ПП.02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415925">
                        <a:lnSpc>
                          <a:spcPts val="137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Производственная практика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 marR="9779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6Ккв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6410" marR="47688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6540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852918"/>
            <a:ext cx="4093467" cy="24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1320" tIns="698280" rIns="317400" bIns="85063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механизированной сварки (наплавки))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altLang="ru-RU" sz="2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Фрагмент учебного плана для подготовки по профессии 15.01.05 «Сварщик ручной (</a:t>
            </a:r>
            <a:r>
              <a:rPr lang="ru-RU" alt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частично механизированной </a:t>
            </a:r>
            <a:r>
              <a:rPr lang="ru-RU" altLang="ru-RU" sz="2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сварки (наплавки))</a:t>
            </a:r>
            <a:br>
              <a:rPr lang="ru-RU" altLang="ru-RU" sz="22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lang="ru-RU" altLang="ru-RU" sz="28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altLang="ru-RU" sz="2800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endParaRPr lang="ru-RU" sz="2800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1336</Words>
  <Application>Microsoft Office PowerPoint</Application>
  <PresentationFormat>Экран (4:3)</PresentationFormat>
  <Paragraphs>306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Malgun Gothic</vt:lpstr>
      <vt:lpstr>Arial</vt:lpstr>
      <vt:lpstr>Arial Narrow</vt:lpstr>
      <vt:lpstr>Calibri</vt:lpstr>
      <vt:lpstr>Constantia</vt:lpstr>
      <vt:lpstr>Times New Roman</vt:lpstr>
      <vt:lpstr>Wingdings</vt:lpstr>
      <vt:lpstr>Office Theme</vt:lpstr>
      <vt:lpstr>Custom Design</vt:lpstr>
      <vt:lpstr>Презентация PowerPoint</vt:lpstr>
      <vt:lpstr>Нормативные документы</vt:lpstr>
      <vt:lpstr>Учебная  практика </vt:lpstr>
      <vt:lpstr>Номенклатура документации учебной практики </vt:lpstr>
      <vt:lpstr>Выпускник, освоивший ПМ.02, должен обладать общими компетенциями, включающими в себя способность:</vt:lpstr>
      <vt:lpstr>профессиональными компетенциями, соответствующими видам деятельности:</vt:lpstr>
      <vt:lpstr>Требования к минимальному материально-техническому обеспечению</vt:lpstr>
      <vt:lpstr>Учебный план </vt:lpstr>
      <vt:lpstr> Фрагмент учебного плана для подготовки по профессии 15.01.05 «Сварщик ручной (частично механизированной сварки (наплавки))  </vt:lpstr>
      <vt:lpstr>Рабочая программа учебной практики </vt:lpstr>
      <vt:lpstr>содержание программы УП</vt:lpstr>
      <vt:lpstr>Инструкционно- технологическая карта (ИТК)</vt:lpstr>
      <vt:lpstr>Инструкционно- технологическая карта (ИТК)</vt:lpstr>
      <vt:lpstr> Чертеж свариваемых деталей   </vt:lpstr>
      <vt:lpstr>Типы уроков</vt:lpstr>
      <vt:lpstr>Виды уроков</vt:lpstr>
      <vt:lpstr>Презентация PowerPoint</vt:lpstr>
      <vt:lpstr>II. Вводный этап урока (12-15% времени занятия)</vt:lpstr>
      <vt:lpstr>II. Вводный этап урока (12-15% времени занятия)</vt:lpstr>
      <vt:lpstr>III. Основной этап урока (70-85% времени занятия)</vt:lpstr>
      <vt:lpstr>Деятельность мастера п/о</vt:lpstr>
      <vt:lpstr>IV. Заключительный этап урока (5-6% времени занятия)</vt:lpstr>
      <vt:lpstr>План урока производственного обучения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ELENA</cp:lastModifiedBy>
  <cp:revision>93</cp:revision>
  <dcterms:created xsi:type="dcterms:W3CDTF">2014-04-01T16:35:38Z</dcterms:created>
  <dcterms:modified xsi:type="dcterms:W3CDTF">2023-11-12T15:15:24Z</dcterms:modified>
</cp:coreProperties>
</file>