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59" r:id="rId6"/>
    <p:sldId id="260" r:id="rId7"/>
    <p:sldId id="261" r:id="rId8"/>
    <p:sldId id="262" r:id="rId9"/>
    <p:sldId id="263" r:id="rId10"/>
    <p:sldId id="264" r:id="rId11"/>
    <p:sldId id="265" r:id="rId12"/>
    <p:sldId id="266"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8EB4DC9-FE22-455A-8215-F6809D43631D}" type="datetimeFigureOut">
              <a:rPr lang="ru-RU" smtClean="0"/>
              <a:t>01.11.2024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986DA1E-3D9C-43B8-AB4E-C29DFBBD152E}" type="slidenum">
              <a:rPr lang="ru-RU" smtClean="0"/>
              <a:t>‹#›</a:t>
            </a:fld>
            <a:endParaRPr lang="ru-RU"/>
          </a:p>
        </p:txBody>
      </p:sp>
    </p:spTree>
    <p:extLst>
      <p:ext uri="{BB962C8B-B14F-4D97-AF65-F5344CB8AC3E}">
        <p14:creationId xmlns:p14="http://schemas.microsoft.com/office/powerpoint/2010/main" val="1763747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8EB4DC9-FE22-455A-8215-F6809D43631D}" type="datetimeFigureOut">
              <a:rPr lang="ru-RU" smtClean="0"/>
              <a:t>01.11.2024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986DA1E-3D9C-43B8-AB4E-C29DFBBD152E}" type="slidenum">
              <a:rPr lang="ru-RU" smtClean="0"/>
              <a:t>‹#›</a:t>
            </a:fld>
            <a:endParaRPr lang="ru-RU"/>
          </a:p>
        </p:txBody>
      </p:sp>
    </p:spTree>
    <p:extLst>
      <p:ext uri="{BB962C8B-B14F-4D97-AF65-F5344CB8AC3E}">
        <p14:creationId xmlns:p14="http://schemas.microsoft.com/office/powerpoint/2010/main" val="2825204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8EB4DC9-FE22-455A-8215-F6809D43631D}" type="datetimeFigureOut">
              <a:rPr lang="ru-RU" smtClean="0"/>
              <a:t>01.11.2024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986DA1E-3D9C-43B8-AB4E-C29DFBBD152E}" type="slidenum">
              <a:rPr lang="ru-RU" smtClean="0"/>
              <a:t>‹#›</a:t>
            </a:fld>
            <a:endParaRPr lang="ru-RU"/>
          </a:p>
        </p:txBody>
      </p:sp>
    </p:spTree>
    <p:extLst>
      <p:ext uri="{BB962C8B-B14F-4D97-AF65-F5344CB8AC3E}">
        <p14:creationId xmlns:p14="http://schemas.microsoft.com/office/powerpoint/2010/main" val="2567760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8EB4DC9-FE22-455A-8215-F6809D43631D}" type="datetimeFigureOut">
              <a:rPr lang="ru-RU" smtClean="0"/>
              <a:t>01.11.2024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986DA1E-3D9C-43B8-AB4E-C29DFBBD152E}" type="slidenum">
              <a:rPr lang="ru-RU" smtClean="0"/>
              <a:t>‹#›</a:t>
            </a:fld>
            <a:endParaRPr lang="ru-RU"/>
          </a:p>
        </p:txBody>
      </p:sp>
    </p:spTree>
    <p:extLst>
      <p:ext uri="{BB962C8B-B14F-4D97-AF65-F5344CB8AC3E}">
        <p14:creationId xmlns:p14="http://schemas.microsoft.com/office/powerpoint/2010/main" val="3755867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8EB4DC9-FE22-455A-8215-F6809D43631D}" type="datetimeFigureOut">
              <a:rPr lang="ru-RU" smtClean="0"/>
              <a:t>01.11.2024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986DA1E-3D9C-43B8-AB4E-C29DFBBD152E}" type="slidenum">
              <a:rPr lang="ru-RU" smtClean="0"/>
              <a:t>‹#›</a:t>
            </a:fld>
            <a:endParaRPr lang="ru-RU"/>
          </a:p>
        </p:txBody>
      </p:sp>
    </p:spTree>
    <p:extLst>
      <p:ext uri="{BB962C8B-B14F-4D97-AF65-F5344CB8AC3E}">
        <p14:creationId xmlns:p14="http://schemas.microsoft.com/office/powerpoint/2010/main" val="772781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8EB4DC9-FE22-455A-8215-F6809D43631D}" type="datetimeFigureOut">
              <a:rPr lang="ru-RU" smtClean="0"/>
              <a:t>01.11.2024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986DA1E-3D9C-43B8-AB4E-C29DFBBD152E}" type="slidenum">
              <a:rPr lang="ru-RU" smtClean="0"/>
              <a:t>‹#›</a:t>
            </a:fld>
            <a:endParaRPr lang="ru-RU"/>
          </a:p>
        </p:txBody>
      </p:sp>
    </p:spTree>
    <p:extLst>
      <p:ext uri="{BB962C8B-B14F-4D97-AF65-F5344CB8AC3E}">
        <p14:creationId xmlns:p14="http://schemas.microsoft.com/office/powerpoint/2010/main" val="3220016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8EB4DC9-FE22-455A-8215-F6809D43631D}" type="datetimeFigureOut">
              <a:rPr lang="ru-RU" smtClean="0"/>
              <a:t>01.11.2024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986DA1E-3D9C-43B8-AB4E-C29DFBBD152E}" type="slidenum">
              <a:rPr lang="ru-RU" smtClean="0"/>
              <a:t>‹#›</a:t>
            </a:fld>
            <a:endParaRPr lang="ru-RU"/>
          </a:p>
        </p:txBody>
      </p:sp>
    </p:spTree>
    <p:extLst>
      <p:ext uri="{BB962C8B-B14F-4D97-AF65-F5344CB8AC3E}">
        <p14:creationId xmlns:p14="http://schemas.microsoft.com/office/powerpoint/2010/main" val="3671885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8EB4DC9-FE22-455A-8215-F6809D43631D}" type="datetimeFigureOut">
              <a:rPr lang="ru-RU" smtClean="0"/>
              <a:t>01.11.2024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986DA1E-3D9C-43B8-AB4E-C29DFBBD152E}" type="slidenum">
              <a:rPr lang="ru-RU" smtClean="0"/>
              <a:t>‹#›</a:t>
            </a:fld>
            <a:endParaRPr lang="ru-RU"/>
          </a:p>
        </p:txBody>
      </p:sp>
    </p:spTree>
    <p:extLst>
      <p:ext uri="{BB962C8B-B14F-4D97-AF65-F5344CB8AC3E}">
        <p14:creationId xmlns:p14="http://schemas.microsoft.com/office/powerpoint/2010/main" val="1937785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8EB4DC9-FE22-455A-8215-F6809D43631D}" type="datetimeFigureOut">
              <a:rPr lang="ru-RU" smtClean="0"/>
              <a:t>01.11.2024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986DA1E-3D9C-43B8-AB4E-C29DFBBD152E}" type="slidenum">
              <a:rPr lang="ru-RU" smtClean="0"/>
              <a:t>‹#›</a:t>
            </a:fld>
            <a:endParaRPr lang="ru-RU"/>
          </a:p>
        </p:txBody>
      </p:sp>
    </p:spTree>
    <p:extLst>
      <p:ext uri="{BB962C8B-B14F-4D97-AF65-F5344CB8AC3E}">
        <p14:creationId xmlns:p14="http://schemas.microsoft.com/office/powerpoint/2010/main" val="298208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8EB4DC9-FE22-455A-8215-F6809D43631D}" type="datetimeFigureOut">
              <a:rPr lang="ru-RU" smtClean="0"/>
              <a:t>01.11.2024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986DA1E-3D9C-43B8-AB4E-C29DFBBD152E}" type="slidenum">
              <a:rPr lang="ru-RU" smtClean="0"/>
              <a:t>‹#›</a:t>
            </a:fld>
            <a:endParaRPr lang="ru-RU"/>
          </a:p>
        </p:txBody>
      </p:sp>
    </p:spTree>
    <p:extLst>
      <p:ext uri="{BB962C8B-B14F-4D97-AF65-F5344CB8AC3E}">
        <p14:creationId xmlns:p14="http://schemas.microsoft.com/office/powerpoint/2010/main" val="2709535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8EB4DC9-FE22-455A-8215-F6809D43631D}" type="datetimeFigureOut">
              <a:rPr lang="ru-RU" smtClean="0"/>
              <a:t>01.11.2024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986DA1E-3D9C-43B8-AB4E-C29DFBBD152E}" type="slidenum">
              <a:rPr lang="ru-RU" smtClean="0"/>
              <a:t>‹#›</a:t>
            </a:fld>
            <a:endParaRPr lang="ru-RU"/>
          </a:p>
        </p:txBody>
      </p:sp>
    </p:spTree>
    <p:extLst>
      <p:ext uri="{BB962C8B-B14F-4D97-AF65-F5344CB8AC3E}">
        <p14:creationId xmlns:p14="http://schemas.microsoft.com/office/powerpoint/2010/main" val="786755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EB4DC9-FE22-455A-8215-F6809D43631D}" type="datetimeFigureOut">
              <a:rPr lang="ru-RU" smtClean="0"/>
              <a:t>01.11.2024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86DA1E-3D9C-43B8-AB4E-C29DFBBD152E}" type="slidenum">
              <a:rPr lang="ru-RU" smtClean="0"/>
              <a:t>‹#›</a:t>
            </a:fld>
            <a:endParaRPr lang="ru-RU"/>
          </a:p>
        </p:txBody>
      </p:sp>
    </p:spTree>
    <p:extLst>
      <p:ext uri="{BB962C8B-B14F-4D97-AF65-F5344CB8AC3E}">
        <p14:creationId xmlns:p14="http://schemas.microsoft.com/office/powerpoint/2010/main" val="37730851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rustutors.ru/argumenty/argumentyitigovoe/237-argumenty-na-temu-druzhba-problemy-istinnoy-i-lozhnoy-druzhby-roli-druga-v-zhizni-cheloveka.html" TargetMode="External"/><Relationship Id="rId13" Type="http://schemas.openxmlformats.org/officeDocument/2006/relationships/hyperlink" Target="https://rustutors.ru/argumenty/argumentyitigovoe/192-vse-argumenty-k-itogovomu-sochineniyu-napravlenie-ravnodushie-i-otzyvchivost.html" TargetMode="External"/><Relationship Id="rId3" Type="http://schemas.openxmlformats.org/officeDocument/2006/relationships/hyperlink" Target="https://rustutors.ru/argumenty/argumentyitigovoe/1320-otcy-i-deti-argumenty-k-itogovomu-sochineniju.html" TargetMode="External"/><Relationship Id="rId7" Type="http://schemas.openxmlformats.org/officeDocument/2006/relationships/hyperlink" Target="https://rustutors.ru/argumenty/argumentyitigovoe/238-argumenty-na-temu-semya-detstvo-vzroslenie-k-sochineniyu-ege.html" TargetMode="External"/><Relationship Id="rId12" Type="http://schemas.openxmlformats.org/officeDocument/2006/relationships/hyperlink" Target="https://rustutors.ru/argumenty/argumentyitigovoe/193-vse-argumenty-k-itogovomu-sochineniyu-napravlenie-smelost-i-trusost.html" TargetMode="External"/><Relationship Id="rId2" Type="http://schemas.openxmlformats.org/officeDocument/2006/relationships/hyperlink" Target="https://rustutors.ru/argumenty/argumentyitigovoe/1319-dobrota-argumenty-zhestokost-argumenty.html" TargetMode="External"/><Relationship Id="rId1" Type="http://schemas.openxmlformats.org/officeDocument/2006/relationships/slideLayout" Target="../slideLayouts/slideLayout2.xml"/><Relationship Id="rId6" Type="http://schemas.openxmlformats.org/officeDocument/2006/relationships/hyperlink" Target="https://rustutors.ru/argumenty/argumentyitigovoe/1316-mest-argumenty-velikodushie-argumenty.html" TargetMode="External"/><Relationship Id="rId11" Type="http://schemas.openxmlformats.org/officeDocument/2006/relationships/hyperlink" Target="https://rustutors.ru/argumenty/argumentyitigovoe/232-argumenty-na-temu-priroda-k-sochineniyu-ege-chast-1-problemy-prirody-otnosheniya-k-prirode-zhivotnym-borby-s-mirom-prirody-vmeshatelstva-v-mir-prirody-krasoty-prirody-vliyaniya-prirody-na-ha.html" TargetMode="External"/><Relationship Id="rId5" Type="http://schemas.openxmlformats.org/officeDocument/2006/relationships/hyperlink" Target="https://rustutors.ru/argumenty/argumentyitigovoe/1317-iskusstvoargumenty-remeslo-argumenty.html" TargetMode="External"/><Relationship Id="rId15" Type="http://schemas.openxmlformats.org/officeDocument/2006/relationships/hyperlink" Target="https://rustutors.ru/argumenty/argumentyitigovoe/189-argumenty-k-itogovomu-sochineniyu-napravlenie-vernost-i-izmena.html" TargetMode="External"/><Relationship Id="rId10" Type="http://schemas.openxmlformats.org/officeDocument/2006/relationships/hyperlink" Target="https://rustutors.ru/argumenty/argumentyitigovoe/234-argumenty-na-temu-krasota-k-sochineniyu-ege-problemy-krasoty-sootnosheniya-vnutrenney-i-vneshney-krasoty-vneshnosti-vnutrennego-mira-haraktera.html" TargetMode="External"/><Relationship Id="rId4" Type="http://schemas.openxmlformats.org/officeDocument/2006/relationships/hyperlink" Target="https://rustutors.ru/argumenty/argumentyitigovoe/1318-mechta-argumenty-realnost-argumenty.html" TargetMode="External"/><Relationship Id="rId9" Type="http://schemas.openxmlformats.org/officeDocument/2006/relationships/hyperlink" Target="https://rustutors.ru/argumenty/argumentyitigovoe/235-argumenty-na-temu-obrazovanie-problema-obrazovannosti-intelligentnosti-vospitannosti-obucheniya-uchitelya-ego-roli-v-zhizni-cheloveka-prizvaniya-i-td.html" TargetMode="External"/><Relationship Id="rId14" Type="http://schemas.openxmlformats.org/officeDocument/2006/relationships/hyperlink" Target="https://rustutors.ru/argumenty/argumentyitigovoe/191-vse-argumenty-k-itogovomu-sochineniyu-napravlenie-chelovek-i-obschestvo.html"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rustutors.ru/argumenty/argumentyitigovoe/977-vse-argumenty-iz-romana-master-i-margarita-ma-bulgakova.html#hmenu-4" TargetMode="External"/><Relationship Id="rId3" Type="http://schemas.openxmlformats.org/officeDocument/2006/relationships/hyperlink" Target="https://rustutors.ru/argumenty/" TargetMode="External"/><Relationship Id="rId7" Type="http://schemas.openxmlformats.org/officeDocument/2006/relationships/hyperlink" Target="https://rustutors.ru/argumenty/argumentyitigovoe/977-vse-argumenty-iz-romana-master-i-margarita-ma-bulgakova.html#hmenu-3" TargetMode="External"/><Relationship Id="rId2" Type="http://schemas.openxmlformats.org/officeDocument/2006/relationships/hyperlink" Target="https://rustutors.ru/" TargetMode="External"/><Relationship Id="rId1" Type="http://schemas.openxmlformats.org/officeDocument/2006/relationships/slideLayout" Target="../slideLayouts/slideLayout2.xml"/><Relationship Id="rId6" Type="http://schemas.openxmlformats.org/officeDocument/2006/relationships/hyperlink" Target="https://rustutors.ru/argumenty/argumentyitigovoe/977-vse-argumenty-iz-romana-master-i-margarita-ma-bulgakova.html#hmenu-2" TargetMode="External"/><Relationship Id="rId11" Type="http://schemas.openxmlformats.org/officeDocument/2006/relationships/hyperlink" Target="https://rustutors.ru/argumenty/argumentyitigovoe/977-vse-argumenty-iz-romana-master-i-margarita-ma-bulgakova.html#hmenu-7" TargetMode="External"/><Relationship Id="rId5" Type="http://schemas.openxmlformats.org/officeDocument/2006/relationships/hyperlink" Target="https://rustutors.ru/argumenty/argumentyitigovoe/977-vse-argumenty-iz-romana-master-i-margarita-ma-bulgakova.html#hmenu-1" TargetMode="External"/><Relationship Id="rId10" Type="http://schemas.openxmlformats.org/officeDocument/2006/relationships/hyperlink" Target="https://rustutors.ru/argumenty/argumentyitigovoe/977-vse-argumenty-iz-romana-master-i-margarita-ma-bulgakova.html#hmenu-6" TargetMode="External"/><Relationship Id="rId4" Type="http://schemas.openxmlformats.org/officeDocument/2006/relationships/hyperlink" Target="https://rustutors.ru/argumenty/argumentyitigovoe/" TargetMode="External"/><Relationship Id="rId9" Type="http://schemas.openxmlformats.org/officeDocument/2006/relationships/hyperlink" Target="https://rustutors.ru/argumenty/argumentyitigovoe/977-vse-argumenty-iz-romana-master-i-margarita-ma-bulgakova.html#hmenu-5"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rustutors.ru/argumenty/argumentyitigovoe/977-vse-argumenty-iz-romana-master-i-margarita-ma-bulgakova.html#hmenu-item-7"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rustutors.ru/itogovoe2020/duhorientir/" TargetMode="External"/><Relationship Id="rId2" Type="http://schemas.openxmlformats.org/officeDocument/2006/relationships/hyperlink" Target="https://rustutors.ru/" TargetMode="External"/><Relationship Id="rId1" Type="http://schemas.openxmlformats.org/officeDocument/2006/relationships/slideLayout" Target="../slideLayouts/slideLayout2.xml"/><Relationship Id="rId5" Type="http://schemas.openxmlformats.org/officeDocument/2006/relationships/hyperlink" Target="https://rustutors.ru/itogovoe2020/prirodakultura/" TargetMode="External"/><Relationship Id="rId4" Type="http://schemas.openxmlformats.org/officeDocument/2006/relationships/hyperlink" Target="https://rustutors.ru/itogovoe2020/semyaobshestvootechestvo/"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rustutors.ru/itogovoe2020/" TargetMode="External"/><Relationship Id="rId2" Type="http://schemas.openxmlformats.org/officeDocument/2006/relationships/hyperlink" Target="https://rustutors.ru/"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Разбор итогового сочинения</a:t>
            </a:r>
            <a:endParaRPr lang="ru-RU" dirty="0"/>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6725639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148281"/>
            <a:ext cx="10515600" cy="6028682"/>
          </a:xfrm>
        </p:spPr>
        <p:txBody>
          <a:bodyPr>
            <a:normAutofit fontScale="32500" lnSpcReduction="20000"/>
          </a:bodyPr>
          <a:lstStyle/>
          <a:p>
            <a:r>
              <a:rPr lang="ru-RU" dirty="0" smtClean="0"/>
              <a:t>Русский язык и литература » Как оценивают итоговое сочинение</a:t>
            </a:r>
          </a:p>
          <a:p>
            <a:r>
              <a:rPr lang="ru-RU" dirty="0" smtClean="0"/>
              <a:t>Как оценивают итоговое сочинение</a:t>
            </a:r>
          </a:p>
          <a:p>
            <a:r>
              <a:rPr lang="ru-RU" dirty="0" smtClean="0"/>
              <a:t>Критерии оценивания итогового сочинения</a:t>
            </a:r>
          </a:p>
          <a:p>
            <a:r>
              <a:rPr lang="ru-RU" dirty="0" smtClean="0"/>
              <a:t>Критерии оценивания итогового сочинения в школе (как допуск ЕГЭ)К проверке по критериям оценивания допускаются итоговые сочинения, соответствующие установленным требованиям.</a:t>
            </a:r>
          </a:p>
          <a:p>
            <a:r>
              <a:rPr lang="ru-RU" dirty="0" smtClean="0"/>
              <a:t>ПОДГОТОВКА КО ВСЕМ НАПРАВЛЕНИЯМ ИТОГОВОГО СОЧИНЕНИЯ 2019-2020</a:t>
            </a:r>
          </a:p>
          <a:p>
            <a:r>
              <a:rPr lang="ru-RU" dirty="0" smtClean="0"/>
              <a:t>Требование № 1.  «Объем итогового сочинения»[</a:t>
            </a:r>
            <a:r>
              <a:rPr lang="ru-RU" dirty="0" err="1" smtClean="0"/>
              <a:t>banner_textmobil</a:t>
            </a:r>
            <a:r>
              <a:rPr lang="ru-RU" dirty="0" smtClean="0"/>
              <a:t>]  [/</a:t>
            </a:r>
            <a:r>
              <a:rPr lang="ru-RU" dirty="0" err="1" smtClean="0"/>
              <a:t>banner_textmobil</a:t>
            </a:r>
            <a:r>
              <a:rPr lang="ru-RU" dirty="0" smtClean="0"/>
              <a:t>] </a:t>
            </a:r>
          </a:p>
          <a:p>
            <a:endParaRPr lang="ru-RU" dirty="0" smtClean="0"/>
          </a:p>
          <a:p>
            <a:r>
              <a:rPr lang="ru-RU" dirty="0" smtClean="0"/>
              <a:t>Рекомендуемое количество слов – от 350.</a:t>
            </a:r>
          </a:p>
          <a:p>
            <a:r>
              <a:rPr lang="ru-RU" dirty="0" smtClean="0"/>
              <a:t>Максимальное количество слов в сочинении не устанавливается. Если в сочинении менее 250 слов (в подсчет включаются все слова, в том числе и служебные), то выставляется «незачет» за невыполнение требования № 1 и «незачет» за работу в целом (такое сочинение не проверяется по критериям оценивания).</a:t>
            </a:r>
          </a:p>
          <a:p>
            <a:endParaRPr lang="ru-RU" dirty="0" smtClean="0"/>
          </a:p>
          <a:p>
            <a:r>
              <a:rPr lang="ru-RU" dirty="0" smtClean="0"/>
              <a:t>Требование № 2.  «Самостоятельность написания итогового сочинения»</a:t>
            </a:r>
          </a:p>
          <a:p>
            <a:r>
              <a:rPr lang="ru-RU" dirty="0" smtClean="0"/>
              <a:t>Итоговое сочинение выполняется самостоятельно. Не допускается списывание сочинения (фрагментов сочинения) из какого-либо источника или воспроизведение по памяти чужого текста (работа другого участника, текст, опубликованный в бумажном и (или) электронном виде, и др.).</a:t>
            </a:r>
          </a:p>
          <a:p>
            <a:endParaRPr lang="ru-RU" dirty="0" smtClean="0"/>
          </a:p>
          <a:p>
            <a:r>
              <a:rPr lang="ru-RU" dirty="0" smtClean="0"/>
              <a:t>Допускается прямое или косвенное цитирование с обязательной ссылкой на источник (ссылка дается в свободной форме). Объем цитирования не должен превышать объем собственного текста участника.</a:t>
            </a:r>
          </a:p>
          <a:p>
            <a:endParaRPr lang="ru-RU" dirty="0" smtClean="0"/>
          </a:p>
          <a:p>
            <a:r>
              <a:rPr lang="ru-RU" dirty="0" smtClean="0"/>
              <a:t>Если сочинение признано несамостоятельным, то выставляется «незачет» за невыполнение требования № 2 и «незачет» за работу в целом (такое сочинение не проверяется по критериям оценивания).</a:t>
            </a:r>
          </a:p>
          <a:p>
            <a:endParaRPr lang="ru-RU" dirty="0" smtClean="0"/>
          </a:p>
          <a:p>
            <a:r>
              <a:rPr lang="ru-RU" dirty="0" smtClean="0"/>
              <a:t>Итоговое сочинение, соответствующее установленным требованиям, оценивается по критериям:</a:t>
            </a:r>
          </a:p>
          <a:p>
            <a:endParaRPr lang="ru-RU" dirty="0" smtClean="0"/>
          </a:p>
          <a:p>
            <a:r>
              <a:rPr lang="ru-RU" dirty="0" smtClean="0"/>
              <a:t>«Соответствие теме»;</a:t>
            </a:r>
          </a:p>
          <a:p>
            <a:r>
              <a:rPr lang="ru-RU" dirty="0" smtClean="0"/>
              <a:t>«Аргументация. Привлечение литературного материала»;</a:t>
            </a:r>
          </a:p>
          <a:p>
            <a:r>
              <a:rPr lang="ru-RU" dirty="0" smtClean="0"/>
              <a:t>«Композиция и логика рассуждения»;</a:t>
            </a:r>
          </a:p>
          <a:p>
            <a:r>
              <a:rPr lang="ru-RU" dirty="0" smtClean="0"/>
              <a:t>«Качество письменной речи»;</a:t>
            </a:r>
          </a:p>
          <a:p>
            <a:r>
              <a:rPr lang="ru-RU" dirty="0" smtClean="0"/>
              <a:t>«Грамотность».</a:t>
            </a:r>
            <a:endParaRPr lang="ru-RU" dirty="0"/>
          </a:p>
        </p:txBody>
      </p:sp>
    </p:spTree>
    <p:extLst>
      <p:ext uri="{BB962C8B-B14F-4D97-AF65-F5344CB8AC3E}">
        <p14:creationId xmlns:p14="http://schemas.microsoft.com/office/powerpoint/2010/main" val="32597929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238897"/>
            <a:ext cx="10515600" cy="5938066"/>
          </a:xfrm>
        </p:spPr>
        <p:txBody>
          <a:bodyPr>
            <a:normAutofit fontScale="55000" lnSpcReduction="20000"/>
          </a:bodyPr>
          <a:lstStyle/>
          <a:p>
            <a:r>
              <a:rPr lang="ru-RU" dirty="0" smtClean="0"/>
              <a:t>Критерии № 1 и № 2 являются основными.</a:t>
            </a:r>
          </a:p>
          <a:p>
            <a:r>
              <a:rPr lang="ru-RU" dirty="0" smtClean="0"/>
              <a:t>Для получения «зачета» за итоговое сочинение необходимо получить «зачет» по критериям № 1 и № 2 (выставление «незачета» по одному из этих критериев автоматически ведет к «незачету» за работу в целом), а также дополнительно «зачет» по одному из других критериев.</a:t>
            </a:r>
          </a:p>
          <a:p>
            <a:endParaRPr lang="ru-RU" dirty="0" smtClean="0"/>
          </a:p>
          <a:p>
            <a:r>
              <a:rPr lang="ru-RU" dirty="0" smtClean="0"/>
              <a:t>Критерий № 1 «Соответствие теме»</a:t>
            </a:r>
          </a:p>
          <a:p>
            <a:r>
              <a:rPr lang="ru-RU" dirty="0" smtClean="0"/>
              <a:t>Данный критерий нацеливает на проверку содержания сочинения.</a:t>
            </a:r>
          </a:p>
          <a:p>
            <a:r>
              <a:rPr lang="ru-RU" dirty="0" smtClean="0"/>
              <a:t>Участник должен рассуждать на предложенную тему, выбрав путь ее раскрытия (например, отвечает на вопрос, поставленный в теме, или размышляет над предложенной проблемой и т.п.).</a:t>
            </a:r>
          </a:p>
          <a:p>
            <a:r>
              <a:rPr lang="ru-RU" dirty="0" smtClean="0"/>
              <a:t>«Незачет» ставится только в случае, если сочинение не соответствует теме или в нем не прослеживается конкретной цели высказывания, то есть коммуникативного замысла. Во всех остальных случаях выставляется «зачет».</a:t>
            </a:r>
          </a:p>
          <a:p>
            <a:r>
              <a:rPr lang="ru-RU" dirty="0" smtClean="0"/>
              <a:t>[</a:t>
            </a:r>
            <a:r>
              <a:rPr lang="ru-RU" dirty="0" err="1" smtClean="0"/>
              <a:t>banner_yadescstat</a:t>
            </a:r>
            <a:r>
              <a:rPr lang="ru-RU" dirty="0" smtClean="0"/>
              <a:t>][/</a:t>
            </a:r>
            <a:r>
              <a:rPr lang="ru-RU" dirty="0" err="1" smtClean="0"/>
              <a:t>banner_yadescstat</a:t>
            </a:r>
            <a:endParaRPr lang="ru-RU" dirty="0" smtClean="0"/>
          </a:p>
          <a:p>
            <a:r>
              <a:rPr lang="ru-RU" dirty="0" smtClean="0"/>
              <a:t>Критерий № 2 «Аргументация. Привлечение литературного материала»</a:t>
            </a:r>
          </a:p>
          <a:p>
            <a:r>
              <a:rPr lang="ru-RU" dirty="0" smtClean="0"/>
              <a:t>Данный критерий нацеливает на проверку умения использовать литературный материал (художественные произведения, дневники, мемуары, публицистику, произведения устного народного творчества (за исключением малых жанров), другие литературные источники) для аргументации своей позиции.</a:t>
            </a:r>
          </a:p>
          <a:p>
            <a:endParaRPr lang="ru-RU" dirty="0" smtClean="0"/>
          </a:p>
          <a:p>
            <a:r>
              <a:rPr lang="ru-RU" dirty="0" smtClean="0"/>
              <a:t>Участник должен строить рассуждение, привлекая для аргументации не менее одного произведения отечественной или мировой литературы, избирая свой путь использования литературного материала; при этом он может показать разный уровень осмысления художественного текста: от элементов смыслового анализа (например, тематика, проблематика, сюжет, характеры и т.п.) до комплексного анализа произведения в единстве формы и содержания и его интерпретации в аспекте выбранной темы.</a:t>
            </a:r>
          </a:p>
          <a:p>
            <a:endParaRPr lang="ru-RU" dirty="0" smtClean="0"/>
          </a:p>
          <a:p>
            <a:r>
              <a:rPr lang="ru-RU" dirty="0" smtClean="0"/>
              <a:t>«Незачет» ставится при условии, если сочинение написано без привлечения литературного материала или в нем существенно искажено содержание произведения, или литературные произведения лишь упоминаются в работе, не становясь опорой для аргументации. Во всех остальных случаях выставляется «зачет».</a:t>
            </a:r>
            <a:endParaRPr lang="ru-RU" dirty="0"/>
          </a:p>
        </p:txBody>
      </p:sp>
    </p:spTree>
    <p:extLst>
      <p:ext uri="{BB962C8B-B14F-4D97-AF65-F5344CB8AC3E}">
        <p14:creationId xmlns:p14="http://schemas.microsoft.com/office/powerpoint/2010/main" val="999140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98854"/>
            <a:ext cx="10515600" cy="6078109"/>
          </a:xfrm>
        </p:spPr>
        <p:txBody>
          <a:bodyPr>
            <a:normAutofit fontScale="47500" lnSpcReduction="20000"/>
          </a:bodyPr>
          <a:lstStyle/>
          <a:p>
            <a:r>
              <a:rPr lang="ru-RU" dirty="0" err="1" smtClean="0"/>
              <a:t>ритерий</a:t>
            </a:r>
            <a:r>
              <a:rPr lang="ru-RU" dirty="0" smtClean="0"/>
              <a:t> № 3 «Композиция и логика рассуждения»</a:t>
            </a:r>
          </a:p>
          <a:p>
            <a:r>
              <a:rPr lang="ru-RU" dirty="0" smtClean="0"/>
              <a:t>Данный критерий нацеливает на проверку умения логично выстраивать рассуждение на предложенную тему. Участник должен выдерживать соотношение между тезисом и доказательствами.</a:t>
            </a:r>
          </a:p>
          <a:p>
            <a:endParaRPr lang="ru-RU" dirty="0" smtClean="0"/>
          </a:p>
          <a:p>
            <a:r>
              <a:rPr lang="ru-RU" dirty="0" smtClean="0"/>
              <a:t>«Незачет» ставится при условии, если грубые логические нарушения мешают пониманию смысла сказанного или отсутствует </a:t>
            </a:r>
            <a:r>
              <a:rPr lang="ru-RU" dirty="0" err="1" smtClean="0"/>
              <a:t>тезисно</a:t>
            </a:r>
            <a:r>
              <a:rPr lang="ru-RU" dirty="0" smtClean="0"/>
              <a:t>-доказательная часть. Во всех остальных случаях выставляется «зачет».</a:t>
            </a:r>
          </a:p>
          <a:p>
            <a:endParaRPr lang="ru-RU" dirty="0" smtClean="0"/>
          </a:p>
          <a:p>
            <a:endParaRPr lang="ru-RU" dirty="0" smtClean="0"/>
          </a:p>
          <a:p>
            <a:r>
              <a:rPr lang="ru-RU" dirty="0" smtClean="0"/>
              <a:t>Критерий № 4 «Качество письменной речи»</a:t>
            </a:r>
          </a:p>
          <a:p>
            <a:r>
              <a:rPr lang="ru-RU" dirty="0" smtClean="0"/>
              <a:t>Данный критерий нацеливает на проверку речевого оформления текста сочинения.</a:t>
            </a:r>
          </a:p>
          <a:p>
            <a:r>
              <a:rPr lang="ru-RU" dirty="0" smtClean="0"/>
              <a:t>Участник должен точно выражать мысли, используя разнообразную лексику и различные грамматические конструкции, при необходимости уместно употреблять термины.</a:t>
            </a:r>
          </a:p>
          <a:p>
            <a:r>
              <a:rPr lang="ru-RU" dirty="0" smtClean="0"/>
              <a:t>«Незачет» ставится при условии, если низкое качество речи (в том числе речевые ошибки) существенно затрудняет понимание смысла сочинения. Во всех остальных случаях выставляется «зачет».</a:t>
            </a:r>
          </a:p>
          <a:p>
            <a:endParaRPr lang="ru-RU" dirty="0" smtClean="0"/>
          </a:p>
          <a:p>
            <a:r>
              <a:rPr lang="ru-RU" dirty="0" smtClean="0"/>
              <a:t>Критерий № 5 «Грамотность»</a:t>
            </a:r>
          </a:p>
          <a:p>
            <a:r>
              <a:rPr lang="ru-RU" dirty="0" smtClean="0"/>
              <a:t>Данный критерий позволяет оценить грамотность выпускника.</a:t>
            </a:r>
          </a:p>
          <a:p>
            <a:r>
              <a:rPr lang="ru-RU" dirty="0" smtClean="0"/>
              <a:t>«Незачет» ставится при условии, если на 100 слов приходится в сумме более пяти ошибок: грамматических, орфографических, пунктуационных</a:t>
            </a:r>
          </a:p>
          <a:p>
            <a:endParaRPr lang="ru-RU" dirty="0" smtClean="0"/>
          </a:p>
          <a:p>
            <a:endParaRPr lang="ru-RU" dirty="0" smtClean="0"/>
          </a:p>
          <a:p>
            <a:r>
              <a:rPr lang="ru-RU" dirty="0" smtClean="0"/>
              <a:t>Итоговое сочинение для лиц с ограниченными возможностями здоровья, детей-инвалидов и инвалидов может по их желанию и при наличии соответствующих медицинских показаний проводиться в устной форме. Оценивание итогового сочинения указанной категории участников итогового сочинения проводится по двум установленным требованиям «Объем итогового сочинения» и «Самостоятельность написания итогового сочинения». Итоговое сочинение, соответствующее установленным требованиям, оценивается по критериям. Для получения «зачета» за итоговое сочинение необходимо получить «зачет» по критериям № 1 и № 2, а также дополнительно «зачет» по одному из критериев № 3 или № 4. Такое итоговое сочинение по критерию № 5 не проверяется.</a:t>
            </a:r>
            <a:endParaRPr lang="ru-RU" dirty="0"/>
          </a:p>
        </p:txBody>
      </p:sp>
    </p:spTree>
    <p:extLst>
      <p:ext uri="{BB962C8B-B14F-4D97-AF65-F5344CB8AC3E}">
        <p14:creationId xmlns:p14="http://schemas.microsoft.com/office/powerpoint/2010/main" val="21528357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74141"/>
            <a:ext cx="10515600" cy="6102822"/>
          </a:xfrm>
        </p:spPr>
        <p:txBody>
          <a:bodyPr>
            <a:normAutofit/>
          </a:bodyPr>
          <a:lstStyle/>
          <a:p>
            <a:r>
              <a:rPr lang="ru-RU" dirty="0" smtClean="0"/>
              <a:t>Вступление</a:t>
            </a:r>
          </a:p>
          <a:p>
            <a:r>
              <a:rPr lang="ru-RU" dirty="0" smtClean="0"/>
              <a:t>Не стоит начинать сочинения с «атаки вопросами». (Пр. Что такое верность? Какую роль играет верность в отношениях? Что значит быть по-настоящему верным?) При таком подходе даются общие ответы обо всем и ни о чем. Дайте ответ на вопрос темы сочинения, этого будет достаточно.</a:t>
            </a:r>
          </a:p>
          <a:p>
            <a:r>
              <a:rPr lang="ru-RU" dirty="0" smtClean="0"/>
              <a:t>Во вступлении часто используются определения из словаря. Необходимо использовать их с умом. Они должны быть мотивированны темой.</a:t>
            </a:r>
          </a:p>
          <a:p>
            <a:r>
              <a:rPr lang="ru-RU" dirty="0" smtClean="0"/>
              <a:t>Не увеличивайте объем вступления. Вступление должно составлять не более 15 % от всего сочинения.</a:t>
            </a:r>
          </a:p>
          <a:p>
            <a:r>
              <a:rPr lang="ru-RU" dirty="0" smtClean="0"/>
              <a:t>Во вступлении должен быть обозначен проблемный вопрос  (это сама тема) и формулировка ключевого тезиса, который будете доказывать </a:t>
            </a:r>
            <a:endParaRPr lang="ru-RU" dirty="0"/>
          </a:p>
        </p:txBody>
      </p:sp>
    </p:spTree>
    <p:extLst>
      <p:ext uri="{BB962C8B-B14F-4D97-AF65-F5344CB8AC3E}">
        <p14:creationId xmlns:p14="http://schemas.microsoft.com/office/powerpoint/2010/main" val="2475233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131805"/>
            <a:ext cx="10515600" cy="6045158"/>
          </a:xfrm>
        </p:spPr>
        <p:txBody>
          <a:bodyPr>
            <a:normAutofit fontScale="92500" lnSpcReduction="20000"/>
          </a:bodyPr>
          <a:lstStyle/>
          <a:p>
            <a:r>
              <a:rPr lang="ru-RU" dirty="0" smtClean="0"/>
              <a:t>Заключение</a:t>
            </a:r>
          </a:p>
          <a:p>
            <a:r>
              <a:rPr lang="ru-RU" dirty="0" smtClean="0"/>
              <a:t>В заключении можно:</a:t>
            </a:r>
          </a:p>
          <a:p>
            <a:r>
              <a:rPr lang="ru-RU" dirty="0" smtClean="0"/>
              <a:t>подвести итог всего рассуждения</a:t>
            </a:r>
          </a:p>
          <a:p>
            <a:r>
              <a:rPr lang="ru-RU" dirty="0" smtClean="0"/>
              <a:t>использовать уместную цитату, содержащую суть главной мысли сочинения</a:t>
            </a:r>
          </a:p>
          <a:p>
            <a:r>
              <a:rPr lang="ru-RU" dirty="0" smtClean="0"/>
              <a:t>дать краткий и точный ответ на вопрос темы.</a:t>
            </a:r>
          </a:p>
          <a:p>
            <a:r>
              <a:rPr lang="ru-RU" dirty="0" smtClean="0"/>
              <a:t>Объем заключения: не более 15% от всего сочинения.</a:t>
            </a:r>
          </a:p>
          <a:p>
            <a:endParaRPr lang="ru-RU" dirty="0" smtClean="0"/>
          </a:p>
          <a:p>
            <a:r>
              <a:rPr lang="ru-RU" dirty="0" smtClean="0"/>
              <a:t>!!! Важно </a:t>
            </a:r>
          </a:p>
          <a:p>
            <a:r>
              <a:rPr lang="ru-RU" dirty="0" smtClean="0"/>
              <a:t>Заключение должно содержательно соответствовать  вступлению / теме / основному тексту сочинения.</a:t>
            </a:r>
          </a:p>
          <a:p>
            <a:r>
              <a:rPr lang="ru-RU" dirty="0" smtClean="0"/>
              <a:t>Перед написанием заключения нужно перечитать вступление, вспомнив проблемы, поставленные в нем, и сделать так, чтобы заключение обязательно перекликалось со вступлением, так как отсутствие связи между ними является одной из самых распространенных содержательно-композиционных ошибок.</a:t>
            </a:r>
            <a:endParaRPr lang="ru-RU" dirty="0"/>
          </a:p>
        </p:txBody>
      </p:sp>
    </p:spTree>
    <p:extLst>
      <p:ext uri="{BB962C8B-B14F-4D97-AF65-F5344CB8AC3E}">
        <p14:creationId xmlns:p14="http://schemas.microsoft.com/office/powerpoint/2010/main" val="22309631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57665"/>
            <a:ext cx="10515600" cy="6119298"/>
          </a:xfrm>
        </p:spPr>
        <p:txBody>
          <a:bodyPr>
            <a:normAutofit fontScale="70000" lnSpcReduction="20000"/>
          </a:bodyPr>
          <a:lstStyle/>
          <a:p>
            <a:r>
              <a:rPr lang="ru-RU" dirty="0" smtClean="0"/>
              <a:t>Требования к аргументам итогового сочинения</a:t>
            </a:r>
          </a:p>
          <a:p>
            <a:r>
              <a:rPr lang="ru-RU" dirty="0" smtClean="0"/>
              <a:t>1) Избегайте общих формулировок. Если в произведении говорится о мести, это не значит, что данное произведение подойдет к любой теме направления.</a:t>
            </a:r>
          </a:p>
          <a:p>
            <a:endParaRPr lang="ru-RU" dirty="0" smtClean="0"/>
          </a:p>
          <a:p>
            <a:r>
              <a:rPr lang="ru-RU" dirty="0" smtClean="0"/>
              <a:t>2) Аргумент должен подтверждать тезис, а тезис будет ответом на вопрос (</a:t>
            </a:r>
            <a:r>
              <a:rPr lang="ru-RU" dirty="0" err="1" smtClean="0"/>
              <a:t>Пр.Что</a:t>
            </a:r>
            <a:r>
              <a:rPr lang="ru-RU" dirty="0" smtClean="0"/>
              <a:t> такое месть? – тезис: Месть– это разрушающая сила.) или расшифровкой понятия («Музыка — универсальный язык мира.» -Тезис: музыка  - это вид искусства, понятный всем).</a:t>
            </a:r>
          </a:p>
          <a:p>
            <a:endParaRPr lang="ru-RU" dirty="0" smtClean="0"/>
          </a:p>
          <a:p>
            <a:r>
              <a:rPr lang="ru-RU" dirty="0" smtClean="0"/>
              <a:t>3) Кол-во аргументов. Можно использовать 1 аргумент, но в этом случае необходимо дать комплексный анализ произведения в рамках темы. Не следует перегружать сочинение литературными аргументами ни для набора слов, ни для получения хорошей оценки. Как правило, это ведет только к плачевным последствиям. </a:t>
            </a:r>
          </a:p>
          <a:p>
            <a:endParaRPr lang="ru-RU" dirty="0" smtClean="0"/>
          </a:p>
          <a:p>
            <a:r>
              <a:rPr lang="ru-RU" dirty="0" smtClean="0"/>
              <a:t>4) Качество аргумента. </a:t>
            </a:r>
          </a:p>
          <a:p>
            <a:endParaRPr lang="ru-RU" dirty="0" smtClean="0"/>
          </a:p>
          <a:p>
            <a:r>
              <a:rPr lang="ru-RU" dirty="0" smtClean="0"/>
              <a:t>Используйте для подтверждения тезиса только то произведение, которое вы читали, чтобы не допустить фактических ошибок.</a:t>
            </a:r>
          </a:p>
          <a:p>
            <a:r>
              <a:rPr lang="ru-RU" dirty="0" smtClean="0"/>
              <a:t>Не пересказывайте произведение. Необходим анализ и ваши рассуждения. Каждый аргумент должен действительно подтверждать ваш тезис, поэтому необходимо делать </a:t>
            </a:r>
            <a:r>
              <a:rPr lang="ru-RU" dirty="0" err="1" smtClean="0"/>
              <a:t>микровыводы</a:t>
            </a:r>
            <a:r>
              <a:rPr lang="ru-RU" dirty="0" smtClean="0"/>
              <a:t> в соответствии с темой.</a:t>
            </a:r>
            <a:endParaRPr lang="ru-RU" dirty="0"/>
          </a:p>
        </p:txBody>
      </p:sp>
    </p:spTree>
    <p:extLst>
      <p:ext uri="{BB962C8B-B14F-4D97-AF65-F5344CB8AC3E}">
        <p14:creationId xmlns:p14="http://schemas.microsoft.com/office/powerpoint/2010/main" val="6749811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365125"/>
            <a:ext cx="10515600" cy="5811838"/>
          </a:xfrm>
        </p:spPr>
        <p:txBody>
          <a:bodyPr>
            <a:normAutofit lnSpcReduction="10000"/>
          </a:bodyPr>
          <a:lstStyle/>
          <a:p>
            <a:r>
              <a:rPr lang="ru-RU" b="1" dirty="0"/>
              <a:t>Аргументы для подготовки к ИС (по темам):</a:t>
            </a:r>
            <a:r>
              <a:rPr lang="ru-RU" dirty="0" smtClean="0"/>
              <a:t/>
            </a:r>
            <a:br>
              <a:rPr lang="ru-RU" dirty="0" smtClean="0"/>
            </a:br>
            <a:r>
              <a:rPr lang="ru-RU" dirty="0" smtClean="0"/>
              <a:t/>
            </a:r>
            <a:br>
              <a:rPr lang="ru-RU" dirty="0" smtClean="0"/>
            </a:br>
            <a:r>
              <a:rPr lang="ru-RU" dirty="0">
                <a:hlinkClick r:id="rId2"/>
              </a:rPr>
              <a:t>Доброта и жестокость</a:t>
            </a:r>
            <a:r>
              <a:rPr lang="ru-RU" dirty="0" smtClean="0"/>
              <a:t/>
            </a:r>
            <a:br>
              <a:rPr lang="ru-RU" dirty="0" smtClean="0"/>
            </a:br>
            <a:r>
              <a:rPr lang="ru-RU" dirty="0">
                <a:hlinkClick r:id="rId3"/>
              </a:rPr>
              <a:t>Отцы и дети: взаимоотношения в семье, спор поколений</a:t>
            </a:r>
            <a:r>
              <a:rPr lang="ru-RU" dirty="0" smtClean="0"/>
              <a:t/>
            </a:r>
            <a:br>
              <a:rPr lang="ru-RU" dirty="0" smtClean="0"/>
            </a:br>
            <a:r>
              <a:rPr lang="ru-RU" dirty="0">
                <a:hlinkClick r:id="rId4"/>
              </a:rPr>
              <a:t>Мечта и реальность</a:t>
            </a:r>
            <a:r>
              <a:rPr lang="ru-RU" dirty="0" smtClean="0"/>
              <a:t/>
            </a:r>
            <a:br>
              <a:rPr lang="ru-RU" dirty="0" smtClean="0"/>
            </a:br>
            <a:r>
              <a:rPr lang="ru-RU" dirty="0">
                <a:hlinkClick r:id="rId5"/>
              </a:rPr>
              <a:t>Искусство, творчество, ремесло</a:t>
            </a:r>
            <a:r>
              <a:rPr lang="ru-RU" dirty="0" smtClean="0"/>
              <a:t/>
            </a:r>
            <a:br>
              <a:rPr lang="ru-RU" dirty="0" smtClean="0"/>
            </a:br>
            <a:r>
              <a:rPr lang="ru-RU" dirty="0">
                <a:hlinkClick r:id="rId6"/>
              </a:rPr>
              <a:t>Эгоизм, месть, великодушие, прощение</a:t>
            </a:r>
            <a:r>
              <a:rPr lang="ru-RU" dirty="0" smtClean="0"/>
              <a:t/>
            </a:r>
            <a:br>
              <a:rPr lang="ru-RU" dirty="0" smtClean="0"/>
            </a:br>
            <a:r>
              <a:rPr lang="ru-RU" dirty="0">
                <a:hlinkClick r:id="rId7"/>
              </a:rPr>
              <a:t>Семья, детство, взросление</a:t>
            </a:r>
            <a:r>
              <a:rPr lang="ru-RU" dirty="0" smtClean="0"/>
              <a:t/>
            </a:r>
            <a:br>
              <a:rPr lang="ru-RU" dirty="0" smtClean="0"/>
            </a:br>
            <a:r>
              <a:rPr lang="ru-RU" dirty="0">
                <a:hlinkClick r:id="rId8"/>
              </a:rPr>
              <a:t>Дружба</a:t>
            </a:r>
            <a:r>
              <a:rPr lang="ru-RU" dirty="0" smtClean="0"/>
              <a:t/>
            </a:r>
            <a:br>
              <a:rPr lang="ru-RU" dirty="0" smtClean="0"/>
            </a:br>
            <a:r>
              <a:rPr lang="ru-RU" dirty="0">
                <a:hlinkClick r:id="rId9"/>
              </a:rPr>
              <a:t>Образование, воспитание</a:t>
            </a:r>
            <a:r>
              <a:rPr lang="ru-RU" dirty="0" smtClean="0"/>
              <a:t/>
            </a:r>
            <a:br>
              <a:rPr lang="ru-RU" dirty="0" smtClean="0"/>
            </a:br>
            <a:r>
              <a:rPr lang="ru-RU" dirty="0">
                <a:hlinkClick r:id="rId10"/>
              </a:rPr>
              <a:t>Красота</a:t>
            </a:r>
            <a:r>
              <a:rPr lang="ru-RU" dirty="0" smtClean="0"/>
              <a:t/>
            </a:r>
            <a:br>
              <a:rPr lang="ru-RU" dirty="0" smtClean="0"/>
            </a:br>
            <a:r>
              <a:rPr lang="ru-RU" dirty="0">
                <a:hlinkClick r:id="rId11"/>
              </a:rPr>
              <a:t>Человек и природа</a:t>
            </a:r>
            <a:r>
              <a:rPr lang="ru-RU" dirty="0" smtClean="0"/>
              <a:t/>
            </a:r>
            <a:br>
              <a:rPr lang="ru-RU" dirty="0" smtClean="0"/>
            </a:br>
            <a:r>
              <a:rPr lang="ru-RU" dirty="0">
                <a:hlinkClick r:id="rId12"/>
              </a:rPr>
              <a:t>Смелость и трусость</a:t>
            </a:r>
            <a:r>
              <a:rPr lang="ru-RU" dirty="0" smtClean="0"/>
              <a:t/>
            </a:r>
            <a:br>
              <a:rPr lang="ru-RU" dirty="0" smtClean="0"/>
            </a:br>
            <a:r>
              <a:rPr lang="ru-RU" dirty="0">
                <a:hlinkClick r:id="rId13"/>
              </a:rPr>
              <a:t>Равнодушие и отзывчивость</a:t>
            </a:r>
            <a:r>
              <a:rPr lang="ru-RU" dirty="0" smtClean="0"/>
              <a:t/>
            </a:r>
            <a:br>
              <a:rPr lang="ru-RU" dirty="0" smtClean="0"/>
            </a:br>
            <a:r>
              <a:rPr lang="ru-RU" dirty="0">
                <a:hlinkClick r:id="rId14"/>
              </a:rPr>
              <a:t>Человек и общество</a:t>
            </a:r>
            <a:r>
              <a:rPr lang="ru-RU" dirty="0" smtClean="0"/>
              <a:t/>
            </a:r>
            <a:br>
              <a:rPr lang="ru-RU" dirty="0" smtClean="0"/>
            </a:br>
            <a:r>
              <a:rPr lang="ru-RU" dirty="0">
                <a:hlinkClick r:id="rId15"/>
              </a:rPr>
              <a:t>Верность и измена</a:t>
            </a:r>
            <a:endParaRPr lang="ru-RU" dirty="0"/>
          </a:p>
        </p:txBody>
      </p:sp>
    </p:spTree>
    <p:extLst>
      <p:ext uri="{BB962C8B-B14F-4D97-AF65-F5344CB8AC3E}">
        <p14:creationId xmlns:p14="http://schemas.microsoft.com/office/powerpoint/2010/main" val="40908075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98854"/>
            <a:ext cx="10515600" cy="6078109"/>
          </a:xfrm>
        </p:spPr>
        <p:txBody>
          <a:bodyPr>
            <a:normAutofit fontScale="40000" lnSpcReduction="20000"/>
          </a:bodyPr>
          <a:lstStyle/>
          <a:p>
            <a:r>
              <a:rPr lang="ru-RU" dirty="0">
                <a:hlinkClick r:id="rId2"/>
              </a:rPr>
              <a:t>Русский язык и литература</a:t>
            </a:r>
            <a:r>
              <a:rPr lang="ru-RU" dirty="0"/>
              <a:t> » </a:t>
            </a:r>
            <a:r>
              <a:rPr lang="ru-RU" dirty="0">
                <a:hlinkClick r:id="rId3"/>
              </a:rPr>
              <a:t>Аргументы</a:t>
            </a:r>
            <a:r>
              <a:rPr lang="ru-RU" dirty="0"/>
              <a:t> » </a:t>
            </a:r>
            <a:r>
              <a:rPr lang="ru-RU" dirty="0">
                <a:hlinkClick r:id="rId4"/>
              </a:rPr>
              <a:t>Аргументы к итоговому сочинению</a:t>
            </a:r>
            <a:r>
              <a:rPr lang="ru-RU" dirty="0"/>
              <a:t> » Аргументы из романа "Мастер и Маргарита" М.А. Булгакова</a:t>
            </a:r>
          </a:p>
          <a:p>
            <a:r>
              <a:rPr lang="ru-RU" b="1" dirty="0"/>
              <a:t>Аргументы из романа "Мастер и Маргарита" М.А. Булгакова</a:t>
            </a:r>
          </a:p>
          <a:p>
            <a:r>
              <a:rPr lang="ru-RU" b="1" dirty="0"/>
              <a:t>Содержание:</a:t>
            </a:r>
          </a:p>
          <a:p>
            <a:r>
              <a:rPr lang="ru-RU" dirty="0">
                <a:hlinkClick r:id="rId5"/>
              </a:rPr>
              <a:t>1 Какие качества раскрывает в человеке любовь, на что способна любовь, как любовь влияет на человека, что делает любовь с человеком, роль любви в жизни человека, влияние любви на характер человека.</a:t>
            </a:r>
            <a:endParaRPr lang="ru-RU" dirty="0"/>
          </a:p>
          <a:p>
            <a:r>
              <a:rPr lang="ru-RU" dirty="0">
                <a:hlinkClick r:id="rId6"/>
              </a:rPr>
              <a:t>2 Чем опасно отсутствие веры, проблема религии, веры, </a:t>
            </a:r>
            <a:r>
              <a:rPr lang="ru-RU" dirty="0" err="1">
                <a:hlinkClick r:id="rId6"/>
              </a:rPr>
              <a:t>бездуховности</a:t>
            </a:r>
            <a:r>
              <a:rPr lang="ru-RU" dirty="0">
                <a:hlinkClick r:id="rId6"/>
              </a:rPr>
              <a:t>.</a:t>
            </a:r>
            <a:endParaRPr lang="ru-RU" dirty="0"/>
          </a:p>
          <a:p>
            <a:r>
              <a:rPr lang="ru-RU" dirty="0">
                <a:hlinkClick r:id="rId7"/>
              </a:rPr>
              <a:t>3 Можно ли оправдать измену?</a:t>
            </a:r>
            <a:endParaRPr lang="ru-RU" dirty="0"/>
          </a:p>
          <a:p>
            <a:r>
              <a:rPr lang="ru-RU" dirty="0">
                <a:hlinkClick r:id="rId8"/>
              </a:rPr>
              <a:t>4 Что можно назвать свободой творчества, разница между истинным и ложным искусством. </a:t>
            </a:r>
            <a:endParaRPr lang="ru-RU" dirty="0"/>
          </a:p>
          <a:p>
            <a:r>
              <a:rPr lang="ru-RU" dirty="0">
                <a:hlinkClick r:id="rId9"/>
              </a:rPr>
              <a:t>5 Чем опасна личность для государства? Всегда ли интересы общества соответствуют интересам государства? Проблема противостояния человека и сложившейся системы. Может ли человек противостоять системе?</a:t>
            </a:r>
            <a:endParaRPr lang="ru-RU" dirty="0"/>
          </a:p>
          <a:p>
            <a:r>
              <a:rPr lang="ru-RU" dirty="0">
                <a:hlinkClick r:id="rId10"/>
              </a:rPr>
              <a:t>6 Как условия жизни влияют на характер человека, человек и общество.</a:t>
            </a:r>
            <a:endParaRPr lang="ru-RU" dirty="0"/>
          </a:p>
          <a:p>
            <a:r>
              <a:rPr lang="ru-RU" dirty="0">
                <a:hlinkClick r:id="rId11"/>
              </a:rPr>
              <a:t>7 Предательство, совесть, подлость.</a:t>
            </a:r>
            <a:endParaRPr lang="ru-RU" dirty="0"/>
          </a:p>
          <a:p>
            <a:r>
              <a:rPr lang="ru-RU" dirty="0"/>
              <a:t/>
            </a:r>
            <a:br>
              <a:rPr lang="ru-RU" dirty="0"/>
            </a:br>
            <a:r>
              <a:rPr lang="ru-RU" b="1" dirty="0"/>
              <a:t>Аргументы к итоговому сочинению и сочинению ЕГЭ из романа М.А. Булгакова "Мастер и Маргарита"</a:t>
            </a:r>
            <a:endParaRPr lang="ru-RU" dirty="0"/>
          </a:p>
          <a:p>
            <a:r>
              <a:rPr lang="ru-RU" dirty="0"/>
              <a:t/>
            </a:r>
            <a:br>
              <a:rPr lang="ru-RU" dirty="0"/>
            </a:br>
            <a:endParaRPr lang="ru-RU" dirty="0"/>
          </a:p>
          <a:p>
            <a:r>
              <a:rPr lang="ru-RU" b="1" dirty="0"/>
              <a:t>В чем заключается борьба добра и зла?  </a:t>
            </a:r>
          </a:p>
          <a:p>
            <a:r>
              <a:rPr lang="ru-RU" dirty="0"/>
              <a:t>Вечное противостояние добра и зла, света и тьмы, ада и рая, Бога и Сатаны – философская проблема, находящаяся в центре внимания романа М.А. Булгакова «Мастер и Маргарита». У многих персонажей борьба эта разворачивается в собственной душе, собственном сердце. Маргарите, Мастеру, Ивану Бездомному и другим персонажам каждый день приходится делать подобный выбор, как и всем их земным собратьям – людям. В вечности, которая окружает их, эта борьба навсегда персонифицирована в образах Князя Тьмы – </a:t>
            </a:r>
            <a:r>
              <a:rPr lang="ru-RU" dirty="0" err="1"/>
              <a:t>Воланда</a:t>
            </a:r>
            <a:r>
              <a:rPr lang="ru-RU" dirty="0"/>
              <a:t> и его антитезы – Бога и Сына Божьего, который в романе имеет имя </a:t>
            </a:r>
            <a:r>
              <a:rPr lang="ru-RU" dirty="0" err="1"/>
              <a:t>Иешуа</a:t>
            </a:r>
            <a:r>
              <a:rPr lang="ru-RU" dirty="0"/>
              <a:t> Га-</a:t>
            </a:r>
            <a:r>
              <a:rPr lang="ru-RU" dirty="0" err="1"/>
              <a:t>Ноцри</a:t>
            </a:r>
            <a:r>
              <a:rPr lang="ru-RU" dirty="0"/>
              <a:t>. </a:t>
            </a:r>
          </a:p>
          <a:p>
            <a:r>
              <a:rPr lang="ru-RU" dirty="0"/>
              <a:t/>
            </a:r>
            <a:br>
              <a:rPr lang="ru-RU" dirty="0"/>
            </a:br>
            <a:endParaRPr lang="ru-RU" dirty="0"/>
          </a:p>
          <a:p>
            <a:r>
              <a:rPr lang="ru-RU" b="1" dirty="0"/>
              <a:t>В чем заключается рабство, в чем разница между рабством и свободой?</a:t>
            </a:r>
          </a:p>
          <a:p>
            <a:r>
              <a:rPr lang="ru-RU" dirty="0"/>
              <a:t>Освобожденный от страха смерти, человек способен творить чудеса. Огромная энергия, направленная на самосохранение, высвобождается для помощи другим людям. Бродячий философ Га-</a:t>
            </a:r>
            <a:r>
              <a:rPr lang="ru-RU" dirty="0" err="1"/>
              <a:t>Ноцри</a:t>
            </a:r>
            <a:r>
              <a:rPr lang="ru-RU" dirty="0"/>
              <a:t> верит, что люди от природы добры, жестокими их делает рабство. С момента осознания этой истины человек становится свободным и несет всю ответственность за свой выбор. Сознающий свое бессмертие, человек не станет подчинять свою жизнь достижению сиюминутных благ, свободен он и от страха перед наказанием типа отлучения от власти или даже лишения внешней свободы. Символична в этом отношении судьба всемогущего Прокуратора Иудеи Понтия Пилата. Смалодушничав, поменяв «роскошь общения» со странным арестантом на призрачную власть Кесаря, которую он представляет, Понтий Пилат добровольно выбирает путь раба. Искупает он свое малодушие самой страшной ценой вечных нравственных мучений. Так наказаны в романе те, кто способен нравственно страдать, то есть люди, не окончательно погибшие для вечности, способные возродиться, а, значит, быть прощеными.</a:t>
            </a:r>
          </a:p>
          <a:p>
            <a:endParaRPr lang="ru-RU" dirty="0"/>
          </a:p>
        </p:txBody>
      </p:sp>
    </p:spTree>
    <p:extLst>
      <p:ext uri="{BB962C8B-B14F-4D97-AF65-F5344CB8AC3E}">
        <p14:creationId xmlns:p14="http://schemas.microsoft.com/office/powerpoint/2010/main" val="36911942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428368"/>
            <a:ext cx="10515600" cy="5748595"/>
          </a:xfrm>
        </p:spPr>
        <p:txBody>
          <a:bodyPr>
            <a:normAutofit fontScale="92500" lnSpcReduction="20000"/>
          </a:bodyPr>
          <a:lstStyle/>
          <a:p>
            <a:r>
              <a:rPr lang="ru-RU" b="1" dirty="0" smtClean="0"/>
              <a:t>Какие </a:t>
            </a:r>
            <a:r>
              <a:rPr lang="ru-RU" b="1" dirty="0"/>
              <a:t>качества в человеке раскрывает любовь, какова роль музы в жизни творческого человека, роль любви в жизни человека</a:t>
            </a:r>
          </a:p>
          <a:p>
            <a:r>
              <a:rPr lang="ru-RU" dirty="0"/>
              <a:t>Маргарита вне времени и социума, вечная спутница творца, готовая разделить все трудности и невзгоды, выпавшие на его долю. Она еще до встречи с мастером «угадала» свое предназначение, как Мастер «угадал» своего героя. Поэтому и мучилась она, как птица в клетке, среди всей той роскоши, которой могли бы завидовать тысячи ее современниц. Поэтому и нашли они друг друга в огромном городе, не предназначенном для счастья и любви. В то же время, она, истинное дитя своего сурового и противоречивого времени, умеет постоять за себя нецензурным словом и «острыми когтями», летает на половой щетке над бульварами и крышами Москвы, крушит оконные стекла и производит разгром в квартире врага – критика </a:t>
            </a:r>
            <a:r>
              <a:rPr lang="ru-RU" dirty="0" err="1"/>
              <a:t>Латунского</a:t>
            </a:r>
            <a:r>
              <a:rPr lang="ru-RU" dirty="0"/>
              <a:t>, наготу пытается безуспешно спрятать при помощи первой попавшейся ночной сорочки, курит папиросы и умеет называть вещи своими именами. Чего только стоит столь четко сформулированная ею стоимость пребывания в качестве королевы бала у </a:t>
            </a:r>
            <a:r>
              <a:rPr lang="ru-RU" dirty="0" err="1"/>
              <a:t>Воланда</a:t>
            </a:r>
            <a:r>
              <a:rPr lang="ru-RU" dirty="0"/>
              <a:t>: «Я хочу, чтобы мне сейчас же, сию секунду, вернули моего любовника, Мастера!». </a:t>
            </a:r>
          </a:p>
          <a:p>
            <a:endParaRPr lang="ru-RU" dirty="0"/>
          </a:p>
        </p:txBody>
      </p:sp>
    </p:spTree>
    <p:extLst>
      <p:ext uri="{BB962C8B-B14F-4D97-AF65-F5344CB8AC3E}">
        <p14:creationId xmlns:p14="http://schemas.microsoft.com/office/powerpoint/2010/main" val="28204179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365125"/>
            <a:ext cx="10515600" cy="5811838"/>
          </a:xfrm>
        </p:spPr>
        <p:txBody>
          <a:bodyPr>
            <a:normAutofit fontScale="85000" lnSpcReduction="20000"/>
          </a:bodyPr>
          <a:lstStyle/>
          <a:p>
            <a:r>
              <a:rPr lang="ru-RU" dirty="0" smtClean="0"/>
              <a:t>Чем опасно отсутствие веры, проблема религии, веры, </a:t>
            </a:r>
            <a:r>
              <a:rPr lang="ru-RU" dirty="0" err="1" smtClean="0"/>
              <a:t>бездуховности</a:t>
            </a:r>
            <a:r>
              <a:rPr lang="ru-RU" dirty="0" smtClean="0"/>
              <a:t>.</a:t>
            </a:r>
          </a:p>
          <a:p>
            <a:r>
              <a:rPr lang="ru-RU" dirty="0" smtClean="0"/>
              <a:t> Так, в романе М.А. Булгакова «Мастер и Маргарита» появление </a:t>
            </a:r>
            <a:r>
              <a:rPr lang="ru-RU" dirty="0" err="1" smtClean="0"/>
              <a:t>Воланда</a:t>
            </a:r>
            <a:r>
              <a:rPr lang="ru-RU" dirty="0" smtClean="0"/>
              <a:t> в Москве 30-х годов вполне закономерно. Он как бы иллюстрирует библейскую мудрость о том, что место, откуда изгоняют Бога, тут же занимает Дьявол. Поэтому </a:t>
            </a:r>
            <a:r>
              <a:rPr lang="ru-RU" dirty="0" err="1" smtClean="0"/>
              <a:t>Воланд</a:t>
            </a:r>
            <a:r>
              <a:rPr lang="ru-RU" dirty="0" smtClean="0"/>
              <a:t> со своей свитой прибывает в атеистическую Москву, как в свои владения, принимает гостей, дает бал, а останавливается, естественно, у того, кто более других способствует </a:t>
            </a:r>
            <a:r>
              <a:rPr lang="ru-RU" dirty="0" err="1" smtClean="0"/>
              <a:t>расчищению</a:t>
            </a:r>
            <a:r>
              <a:rPr lang="ru-RU" dirty="0" smtClean="0"/>
              <a:t> места для Дьявола – в квартире Берлиоза, человека умного, но в желании угодить властям становящегося воинствующим атеистом. Он и «получает по вере» – уходит в небытие, а его череп – сосуд для мыслей и чувств, оскверненный </a:t>
            </a:r>
            <a:r>
              <a:rPr lang="ru-RU" dirty="0" err="1" smtClean="0"/>
              <a:t>бездуховностью</a:t>
            </a:r>
            <a:r>
              <a:rPr lang="ru-RU" dirty="0" smtClean="0"/>
              <a:t> и атеизмом, – становится чашей для вина на балу у Сатаны.</a:t>
            </a:r>
          </a:p>
          <a:p>
            <a:endParaRPr lang="ru-RU" dirty="0" smtClean="0"/>
          </a:p>
          <a:p>
            <a:r>
              <a:rPr lang="ru-RU" dirty="0" smtClean="0"/>
              <a:t>↑ Можно ли оправдать измену?</a:t>
            </a:r>
          </a:p>
          <a:p>
            <a:r>
              <a:rPr lang="ru-RU" dirty="0" smtClean="0"/>
              <a:t>Маргарита изменила своему нелюбимому мужу. Но только это позволило ей остаться верной самой себе. Брак без любви мог обречь ее на гибель (духовную и физическую). Но она смогла найти в себе силы, чтобы начать жизнь с чистого листа и стать счастливой.</a:t>
            </a:r>
            <a:endParaRPr lang="ru-RU" dirty="0"/>
          </a:p>
        </p:txBody>
      </p:sp>
    </p:spTree>
    <p:extLst>
      <p:ext uri="{BB962C8B-B14F-4D97-AF65-F5344CB8AC3E}">
        <p14:creationId xmlns:p14="http://schemas.microsoft.com/office/powerpoint/2010/main" val="2294857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365125"/>
            <a:ext cx="10515600" cy="5811838"/>
          </a:xfrm>
        </p:spPr>
        <p:txBody>
          <a:bodyPr>
            <a:normAutofit/>
          </a:bodyPr>
          <a:lstStyle/>
          <a:p>
            <a:r>
              <a:rPr lang="ru-RU" dirty="0" smtClean="0"/>
              <a:t>В каждый комплект тем итогового сочинения будут включены по две темы из каждого раздела банка:</a:t>
            </a:r>
          </a:p>
          <a:p>
            <a:r>
              <a:rPr lang="ru-RU" dirty="0" smtClean="0"/>
              <a:t>Темы 1, 2 «Духовно-нравственные ориентиры в жизни человека».</a:t>
            </a:r>
          </a:p>
          <a:p>
            <a:r>
              <a:rPr lang="ru-RU" dirty="0" smtClean="0"/>
              <a:t>Темы 3, 4 «Семья, общество, Отечество в жизни человека».</a:t>
            </a:r>
          </a:p>
          <a:p>
            <a:r>
              <a:rPr lang="ru-RU" dirty="0" smtClean="0"/>
              <a:t>Темы 5, 6 «Природа и культура в жизни человека».</a:t>
            </a:r>
          </a:p>
          <a:p>
            <a:endParaRPr lang="ru-RU" dirty="0" smtClean="0"/>
          </a:p>
          <a:p>
            <a:r>
              <a:rPr lang="ru-RU" dirty="0" smtClean="0"/>
              <a:t>Расписание (дата проведения итогового сочинения) 2024-2025:</a:t>
            </a:r>
          </a:p>
          <a:p>
            <a:r>
              <a:rPr lang="ru-RU" dirty="0" smtClean="0"/>
              <a:t>Основной день — 4 декабря 2024 года</a:t>
            </a:r>
          </a:p>
          <a:p>
            <a:r>
              <a:rPr lang="ru-RU" dirty="0" smtClean="0"/>
              <a:t>Резервные дни: 5 февраля 2025 года и 9 апреля 2025 года</a:t>
            </a:r>
            <a:endParaRPr lang="ru-RU" dirty="0"/>
          </a:p>
        </p:txBody>
      </p:sp>
    </p:spTree>
    <p:extLst>
      <p:ext uri="{BB962C8B-B14F-4D97-AF65-F5344CB8AC3E}">
        <p14:creationId xmlns:p14="http://schemas.microsoft.com/office/powerpoint/2010/main" val="5006682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365125"/>
            <a:ext cx="10515600" cy="5811838"/>
          </a:xfrm>
        </p:spPr>
        <p:txBody>
          <a:bodyPr>
            <a:normAutofit fontScale="92500" lnSpcReduction="10000"/>
          </a:bodyPr>
          <a:lstStyle/>
          <a:p>
            <a:r>
              <a:rPr lang="ru-RU" dirty="0" smtClean="0"/>
              <a:t>Что можно назвать свободой творчества, разница между истинным и ложным искусством. </a:t>
            </a:r>
          </a:p>
          <a:p>
            <a:r>
              <a:rPr lang="ru-RU" dirty="0" smtClean="0"/>
              <a:t>Свободу творчества в романе выбирает мастер, когда, отказавшись от условного уюта социально-детерминированной жизни (комната в коммуналке, скучная служба, безликая жена), он исчезает для окружающих, посвятив свою жизнь написанию романа о том, что его волновало больше всего. Он не сочиняет, он «угадывает», потому что смог раскрепостить свои мысли и чувства от гнета современности с ее литературными начальниками и их «руководящими указаниями». Отсюда ярость критиков романа. Это ярость тех, кто продал свою свободу, против тех, кто сумел ее сохранить вопреки обстоятельствам. Сумев противостоять самому страшному тоталитарному режиму, Мастер выстрадал Покой. Это высшая оценка его жизни и его совести. Мастер, по сути, поднимается из Ада в вечность, где в его дом придут те, кого он любит. Покой – это не безделье и отсутствие всяких желаний, а высшая свобода, неотъемлемым качеством которой является очищение души через творчество, музыку, любовь.</a:t>
            </a:r>
            <a:endParaRPr lang="ru-RU" dirty="0"/>
          </a:p>
        </p:txBody>
      </p:sp>
    </p:spTree>
    <p:extLst>
      <p:ext uri="{BB962C8B-B14F-4D97-AF65-F5344CB8AC3E}">
        <p14:creationId xmlns:p14="http://schemas.microsoft.com/office/powerpoint/2010/main" val="21270356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365125"/>
            <a:ext cx="10515600" cy="5811838"/>
          </a:xfrm>
        </p:spPr>
        <p:txBody>
          <a:bodyPr>
            <a:normAutofit fontScale="92500" lnSpcReduction="10000"/>
          </a:bodyPr>
          <a:lstStyle/>
          <a:p>
            <a:r>
              <a:rPr lang="ru-RU" dirty="0" smtClean="0"/>
              <a:t>Чем опасна личность для государства? Всегда ли интересы общества соответствуют интересам государства? Проблема противостояния человека и сложившейся системы. Может ли человек противостоять системе?</a:t>
            </a:r>
          </a:p>
          <a:p>
            <a:r>
              <a:rPr lang="ru-RU" dirty="0" smtClean="0"/>
              <a:t>Роман Мастера, который представляет собой рассказ о поединке нищего философа </a:t>
            </a:r>
            <a:r>
              <a:rPr lang="ru-RU" dirty="0" err="1" smtClean="0"/>
              <a:t>Иешуа</a:t>
            </a:r>
            <a:r>
              <a:rPr lang="ru-RU" dirty="0" smtClean="0"/>
              <a:t> Га-</a:t>
            </a:r>
            <a:r>
              <a:rPr lang="ru-RU" dirty="0" err="1" smtClean="0"/>
              <a:t>Ноцри</a:t>
            </a:r>
            <a:r>
              <a:rPr lang="ru-RU" dirty="0" smtClean="0"/>
              <a:t> и могущественного прокуратора Иудеи Понтия Пилата. Га-</a:t>
            </a:r>
            <a:r>
              <a:rPr lang="ru-RU" dirty="0" err="1" smtClean="0"/>
              <a:t>Ноцри</a:t>
            </a:r>
            <a:r>
              <a:rPr lang="ru-RU" dirty="0" smtClean="0"/>
              <a:t> является идеологом добра, справедливости, совести, а прокуратор – идеи </a:t>
            </a:r>
            <a:r>
              <a:rPr lang="ru-RU" dirty="0" err="1" smtClean="0"/>
              <a:t>государственности.Га-Ноцри</a:t>
            </a:r>
            <a:r>
              <a:rPr lang="ru-RU" dirty="0" smtClean="0"/>
              <a:t> своей проповедью общечеловеческих ценностей, любви к ближнему, свободы личности, по мнению Понтия Пилата, подрывает единоличную власть кесаря и тем самым оказывается опаснее, чем убийца </a:t>
            </a:r>
            <a:r>
              <a:rPr lang="ru-RU" dirty="0" err="1" smtClean="0"/>
              <a:t>Варрава</a:t>
            </a:r>
            <a:r>
              <a:rPr lang="ru-RU" dirty="0" smtClean="0"/>
              <a:t>. Понтий Пилат симпатизирует </a:t>
            </a:r>
            <a:r>
              <a:rPr lang="ru-RU" dirty="0" err="1" smtClean="0"/>
              <a:t>Иешуа</a:t>
            </a:r>
            <a:r>
              <a:rPr lang="ru-RU" dirty="0" smtClean="0"/>
              <a:t>, он даже предпринимает слабые попытки спасти его от казни, но не более того. Жалок и слаб оказывается Понтий Пилат, испугавшийся доносчика </a:t>
            </a:r>
            <a:r>
              <a:rPr lang="ru-RU" dirty="0" err="1" smtClean="0"/>
              <a:t>Каифы</a:t>
            </a:r>
            <a:r>
              <a:rPr lang="ru-RU" dirty="0" smtClean="0"/>
              <a:t>, испугавшийся потерять власть наместника Иудеи и за это поплатившийся «двенадцатью тысячами лун раскаяния и угрызений совести».</a:t>
            </a:r>
            <a:endParaRPr lang="ru-RU" dirty="0"/>
          </a:p>
        </p:txBody>
      </p:sp>
    </p:spTree>
    <p:extLst>
      <p:ext uri="{BB962C8B-B14F-4D97-AF65-F5344CB8AC3E}">
        <p14:creationId xmlns:p14="http://schemas.microsoft.com/office/powerpoint/2010/main" val="29230368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365125"/>
            <a:ext cx="10515600" cy="5811838"/>
          </a:xfrm>
        </p:spPr>
        <p:txBody>
          <a:bodyPr>
            <a:normAutofit fontScale="77500" lnSpcReduction="20000"/>
          </a:bodyPr>
          <a:lstStyle/>
          <a:p>
            <a:r>
              <a:rPr lang="ru-RU" b="1" dirty="0"/>
              <a:t>Как условия жизни влияют на характер человека, человек и общество.</a:t>
            </a:r>
          </a:p>
          <a:p>
            <a:r>
              <a:rPr lang="ru-RU" dirty="0"/>
              <a:t>В романе мы видим сатирическое изображение быта Москвы 30-х годов. Жизнь Москвы 30-х годов рисуется многообразно. Показывается всеобщая подозрительность, намёками говорится о репрессиях и доносах, шпиономании и слежках. Быт Москвы, неуютный и </a:t>
            </a:r>
            <a:r>
              <a:rPr lang="ru-RU" dirty="0" err="1"/>
              <a:t>неналаженный</a:t>
            </a:r>
            <a:r>
              <a:rPr lang="ru-RU" dirty="0"/>
              <a:t>, находит отражение в так называемом «квартирном вопросе», который, по признанию </a:t>
            </a:r>
            <a:r>
              <a:rPr lang="ru-RU" dirty="0" err="1"/>
              <a:t>Воланда</a:t>
            </a:r>
            <a:r>
              <a:rPr lang="ru-RU" dirty="0"/>
              <a:t>, сильно испортил московские нравы за последнее столетие. Страшная реальность бесчисленных «коммуналок» заставляет людей ради квартир обманывать, лжесвидетельствовать, давать и брать взятки, доносить, отказываться от родственников или, напротив, стремиться незаконно породниться со счастливыми «</a:t>
            </a:r>
            <a:r>
              <a:rPr lang="ru-RU" dirty="0" err="1"/>
              <a:t>квартировладельцами</a:t>
            </a:r>
            <a:r>
              <a:rPr lang="ru-RU" dirty="0"/>
              <a:t>».М. Булгаков показывает и нравы пресыщенных, деморализованных слоев интеллигенции, продавшихся новой власти, забывших стыд и совесть в пьянстве и разврате, как Степа Лиходеев и </a:t>
            </a:r>
            <a:r>
              <a:rPr lang="ru-RU" dirty="0" err="1"/>
              <a:t>Семплеяров</a:t>
            </a:r>
            <a:r>
              <a:rPr lang="ru-RU" dirty="0"/>
              <a:t>, в желании обогатиться на дармовщину за счет власти, как члены правления </a:t>
            </a:r>
            <a:r>
              <a:rPr lang="ru-RU" dirty="0" err="1"/>
              <a:t>Массолита</a:t>
            </a:r>
            <a:r>
              <a:rPr lang="ru-RU" dirty="0"/>
              <a:t> и др. </a:t>
            </a:r>
            <a:r>
              <a:rPr lang="ru-RU" dirty="0" smtClean="0"/>
              <a:t/>
            </a:r>
            <a:br>
              <a:rPr lang="ru-RU" dirty="0" smtClean="0"/>
            </a:br>
            <a:r>
              <a:rPr lang="ru-RU" dirty="0" smtClean="0"/>
              <a:t/>
            </a:r>
            <a:br>
              <a:rPr lang="ru-RU" dirty="0" smtClean="0"/>
            </a:br>
            <a:r>
              <a:rPr lang="ru-RU" b="1" dirty="0">
                <a:hlinkClick r:id="rId2" tooltip="К меню"/>
              </a:rPr>
              <a:t>↑</a:t>
            </a:r>
            <a:r>
              <a:rPr lang="ru-RU" b="1" dirty="0"/>
              <a:t> Предательство, совесть, подлость.</a:t>
            </a:r>
          </a:p>
          <a:p>
            <a:r>
              <a:rPr lang="ru-RU" dirty="0"/>
              <a:t>В романе М.А. Булгакова «Мастер и Маргарита» очень точно выведен тип мерзавца, мелкого Иудушки, который ради своих интересов готов совершить любую подлость. Журналист </a:t>
            </a:r>
            <a:r>
              <a:rPr lang="ru-RU" dirty="0" err="1"/>
              <a:t>Алоизий</a:t>
            </a:r>
            <a:r>
              <a:rPr lang="ru-RU" dirty="0"/>
              <a:t> </a:t>
            </a:r>
            <a:r>
              <a:rPr lang="ru-RU" dirty="0" err="1"/>
              <a:t>Могарыч</a:t>
            </a:r>
            <a:r>
              <a:rPr lang="ru-RU" dirty="0"/>
              <a:t> написал донос на Мастера. Когда соседа арестовали, он переехал в его квартиру, обжился в ней, сделал ремонт, пристроил ванную. Такие внешне добропорядочные люди считают себя всегда правыми, потому что их ожиревшую совесть легко подкупить деньгами, должностью, захваченной квартирой.</a:t>
            </a:r>
          </a:p>
        </p:txBody>
      </p:sp>
    </p:spTree>
    <p:extLst>
      <p:ext uri="{BB962C8B-B14F-4D97-AF65-F5344CB8AC3E}">
        <p14:creationId xmlns:p14="http://schemas.microsoft.com/office/powerpoint/2010/main" val="23532090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255373"/>
            <a:ext cx="10515600" cy="5921590"/>
          </a:xfrm>
        </p:spPr>
        <p:txBody>
          <a:bodyPr>
            <a:normAutofit fontScale="55000" lnSpcReduction="20000"/>
          </a:bodyPr>
          <a:lstStyle/>
          <a:p>
            <a:r>
              <a:rPr lang="ru-RU" dirty="0" smtClean="0"/>
              <a:t> Всегда ли наши ожидания соответствуют реальности?</a:t>
            </a:r>
          </a:p>
          <a:p>
            <a:endParaRPr lang="ru-RU" dirty="0" smtClean="0"/>
          </a:p>
          <a:p>
            <a:r>
              <a:rPr lang="ru-RU" dirty="0" smtClean="0"/>
              <a:t>Наши представления порой разрушаются при столкновении с суровой действительностью. </a:t>
            </a:r>
          </a:p>
          <a:p>
            <a:r>
              <a:rPr lang="ru-RU" dirty="0" smtClean="0"/>
              <a:t>В подтверждение своих слов хочу привести роман Льва Николаевича Толстого “Война и мир”. Андрей Болконский, отправляясь сражаться с Наполеоном в Европу, представлял себе войну местом средоточия доблести, героизма, храбрости, красоты. Однако при первом боевом столкновении с французами Болконский видит “непарадную” сторону войны. Войска пытаются переправиться через мост под градом снарядов, кругом царит хаос, бегут солдаты, кричат раненные. Представления Болконского о войне полностью меняются, он понимает, что война лишена красоты и романтики, она преисполнена жестокости и крови. </a:t>
            </a:r>
          </a:p>
          <a:p>
            <a:endParaRPr lang="ru-RU" dirty="0" smtClean="0"/>
          </a:p>
          <a:p>
            <a:r>
              <a:rPr lang="ru-RU" dirty="0" smtClean="0"/>
              <a:t>↑ Как страх влияет на человека? </a:t>
            </a:r>
          </a:p>
          <a:p>
            <a:endParaRPr lang="ru-RU" dirty="0" smtClean="0"/>
          </a:p>
          <a:p>
            <a:r>
              <a:rPr lang="ru-RU" dirty="0" smtClean="0"/>
              <a:t>В романе-эпопее «Война и мир» можно найти множество примеров поведения человека на войне. Так, офицер </a:t>
            </a:r>
            <a:r>
              <a:rPr lang="ru-RU" dirty="0" err="1" smtClean="0"/>
              <a:t>Жерков</a:t>
            </a:r>
            <a:r>
              <a:rPr lang="ru-RU" dirty="0" smtClean="0"/>
              <a:t> проявляет себя как человек, не готовый жертвовать собой ради победы. Во время </a:t>
            </a:r>
            <a:r>
              <a:rPr lang="ru-RU" dirty="0" err="1" smtClean="0"/>
              <a:t>Шенграбенского</a:t>
            </a:r>
            <a:r>
              <a:rPr lang="ru-RU" dirty="0" smtClean="0"/>
              <a:t> сражения он проявляет трусость, которая приводит к гибели множества солдат. По приказу Багратиона он должен отправиться на левый фланг с очень важным посланием - приказом отступать. Однако </a:t>
            </a:r>
            <a:r>
              <a:rPr lang="ru-RU" dirty="0" err="1" smtClean="0"/>
              <a:t>Жерков</a:t>
            </a:r>
            <a:r>
              <a:rPr lang="ru-RU" dirty="0" smtClean="0"/>
              <a:t> трусит и не передает послание. В это время на левый фланг нападают французы, и начальство не знает, что делать, ведь они не получали никаких приказов. Начинается хаос: пехота убегает в лес, а гусары идут в атаку. Из-за действий </a:t>
            </a:r>
            <a:r>
              <a:rPr lang="ru-RU" dirty="0" err="1" smtClean="0"/>
              <a:t>Жеркова</a:t>
            </a:r>
            <a:r>
              <a:rPr lang="ru-RU" dirty="0" smtClean="0"/>
              <a:t> погибает огромное количество солдат. Во время этого сражения получает ранение юный Николай Ростов, он вместе с гусарами смело бросается в атаку, пока другие солдаты находятся в смятении. В отличие от </a:t>
            </a:r>
            <a:r>
              <a:rPr lang="ru-RU" dirty="0" err="1" smtClean="0"/>
              <a:t>Жеркова</a:t>
            </a:r>
            <a:r>
              <a:rPr lang="ru-RU" dirty="0" smtClean="0"/>
              <a:t> он не струсил, за что и был произведен в офицеры. На примере одного эпизода в произведении мы можем увидеть последствия храбрости и трусости на войне. Страх парализует одних и заставляет действовать других. Ни бегство, ни борьба не гарантируют спасение жизни, однако мужественное поведение не только сохраняет честь, но и придает сил в бою, что увеличивает шансы выжить. </a:t>
            </a:r>
          </a:p>
          <a:p>
            <a:endParaRPr lang="ru-RU" dirty="0"/>
          </a:p>
        </p:txBody>
      </p:sp>
    </p:spTree>
    <p:extLst>
      <p:ext uri="{BB962C8B-B14F-4D97-AF65-F5344CB8AC3E}">
        <p14:creationId xmlns:p14="http://schemas.microsoft.com/office/powerpoint/2010/main" val="4801422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365125"/>
            <a:ext cx="10515600" cy="5811838"/>
          </a:xfrm>
        </p:spPr>
        <p:txBody>
          <a:bodyPr>
            <a:normAutofit/>
          </a:bodyPr>
          <a:lstStyle/>
          <a:p>
            <a:r>
              <a:rPr lang="ru-RU" dirty="0" smtClean="0"/>
              <a:t>Зачем надо извлекать уроки из поражений и побед на войне? </a:t>
            </a:r>
          </a:p>
          <a:p>
            <a:endParaRPr lang="ru-RU" dirty="0" smtClean="0"/>
          </a:p>
          <a:p>
            <a:r>
              <a:rPr lang="ru-RU" dirty="0" smtClean="0"/>
              <a:t>Один из героев романа Л.Н. Толстого Андрей Болконский шел на войну для с намерениями построить блестящую военную карьеру. Он оставил свою семью, чтобы получить славу в сражениях. Как горько было его разочарование, когда он понял, что проиграл в этой битве. То, что представлялось ему в мечтах как прекрасные батальные сцены, в жизни оказалось страшной бойней с кровью и человеческими страданиями. Осознание пришло к нему как прозрение, он понял, что война страшна, и она не несет в себе ничего, кроме боли. Это личное поражение на войне заставило его переоценить свою жизнь и признать, что семья, дружба и любовь намного важнее славы и признания. </a:t>
            </a:r>
            <a:endParaRPr lang="ru-RU" dirty="0"/>
          </a:p>
        </p:txBody>
      </p:sp>
    </p:spTree>
    <p:extLst>
      <p:ext uri="{BB962C8B-B14F-4D97-AF65-F5344CB8AC3E}">
        <p14:creationId xmlns:p14="http://schemas.microsoft.com/office/powerpoint/2010/main" val="28869138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453081"/>
            <a:ext cx="10515600" cy="5723882"/>
          </a:xfrm>
        </p:spPr>
        <p:txBody>
          <a:bodyPr>
            <a:normAutofit fontScale="92500" lnSpcReduction="20000"/>
          </a:bodyPr>
          <a:lstStyle/>
          <a:p>
            <a:r>
              <a:rPr lang="ru-RU" dirty="0" smtClean="0"/>
              <a:t>то помогает победить на войне?  </a:t>
            </a:r>
          </a:p>
          <a:p>
            <a:endParaRPr lang="ru-RU" dirty="0" smtClean="0"/>
          </a:p>
          <a:p>
            <a:r>
              <a:rPr lang="ru-RU" dirty="0" smtClean="0"/>
              <a:t>Невозможно одержать победу в войне в одиночку. Только сплотившись перед лицом общей беды и найдя в себе храбрость противостоять страху, можно победить. В романе Л.Н. Толстого «Война и мир» особенно остро ощущается чувство единства. Разные люди объединились в борьбе за жизнь и свободу. Храбрость каждого солдата, боевой дух армии и вера в собственные силы помогли русским победить французскую армию, посягнувшую на родную землю. Батальные сцены </a:t>
            </a:r>
            <a:r>
              <a:rPr lang="ru-RU" dirty="0" err="1" smtClean="0"/>
              <a:t>Шенграбенского</a:t>
            </a:r>
            <a:r>
              <a:rPr lang="ru-RU" dirty="0" smtClean="0"/>
              <a:t>, </a:t>
            </a:r>
            <a:r>
              <a:rPr lang="ru-RU" dirty="0" err="1" smtClean="0"/>
              <a:t>Аустерлицкого</a:t>
            </a:r>
            <a:r>
              <a:rPr lang="ru-RU" dirty="0" smtClean="0"/>
              <a:t> и Бородинского сражений особенно ярко показывают сплоченность людей. Побеждают в этой войне не карьеристы, которые хотят лишь чинов и наград, а обычные солдаты, крестьяне, ополченцы, ежеминутно совершающие подвиг. Скромный командир батареи Тушин, Тихон Щербатый и Платон Каратаев, купец Ферапонтов, юный Петя Ростов, объединяющие в себе основные качества русского народа, сражались не потому что им приказали, они сражались по своей воле, защищали свой дом и своих близких, именно поэтому победили в войне. </a:t>
            </a:r>
            <a:endParaRPr lang="ru-RU" dirty="0"/>
          </a:p>
        </p:txBody>
      </p:sp>
    </p:spTree>
    <p:extLst>
      <p:ext uri="{BB962C8B-B14F-4D97-AF65-F5344CB8AC3E}">
        <p14:creationId xmlns:p14="http://schemas.microsoft.com/office/powerpoint/2010/main" val="4120847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271849"/>
            <a:ext cx="10515600" cy="5905114"/>
          </a:xfrm>
        </p:spPr>
        <p:txBody>
          <a:bodyPr>
            <a:normAutofit fontScale="92500" lnSpcReduction="20000"/>
          </a:bodyPr>
          <a:lstStyle/>
          <a:p>
            <a:r>
              <a:rPr lang="ru-RU" dirty="0" smtClean="0"/>
              <a:t>Что объединяет людей в годы войны? </a:t>
            </a:r>
          </a:p>
          <a:p>
            <a:endParaRPr lang="ru-RU" dirty="0" smtClean="0"/>
          </a:p>
          <a:p>
            <a:r>
              <a:rPr lang="ru-RU" dirty="0" smtClean="0"/>
              <a:t>Проблеме единения людей в годы войны посвящено огромное количество произведений русской литературы. В романе Л.Н. Толстого «Война и мир» люди разных сословий и взглядов сплотились перед лицом общей беды. Единение народа показано писателем на примере множества непохожих индивидуальностей. Так, семья Ростовых оставляет в Москве все свое имущество и отдает подводы раненым. Купец </a:t>
            </a:r>
            <a:r>
              <a:rPr lang="ru-RU" dirty="0" err="1" smtClean="0"/>
              <a:t>Феропонтов</a:t>
            </a:r>
            <a:r>
              <a:rPr lang="ru-RU" dirty="0" smtClean="0"/>
              <a:t> призывает солдат грабить свою лавку, чтобы врагу ничего не досталось. Пьер Безухов переодевается и остается в Москве, намереваясь убить Наполеона. Капитан Тушин и Тимохин с героизмом исполняют свой долг, несмотря на то что прикрытия нет, а Николай Ростов смело бросается в атаку, преодолевая все страхи. Толстой ярко описывает русских солдат в боях под Смоленском: патриотические чувства и боевой дух людей перед лицом опасности завораживают. В стремлении победить врага, защитить близких и выжить люди чувствуют свое родство особенно сильно. Объединившись и почувствовав братство, народ смог сплотиться и победить неприятеля. </a:t>
            </a:r>
            <a:endParaRPr lang="ru-RU" dirty="0"/>
          </a:p>
        </p:txBody>
      </p:sp>
    </p:spTree>
    <p:extLst>
      <p:ext uri="{BB962C8B-B14F-4D97-AF65-F5344CB8AC3E}">
        <p14:creationId xmlns:p14="http://schemas.microsoft.com/office/powerpoint/2010/main" val="24477257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365125"/>
            <a:ext cx="10515600" cy="5811838"/>
          </a:xfrm>
        </p:spPr>
        <p:txBody>
          <a:bodyPr>
            <a:normAutofit fontScale="85000" lnSpcReduction="10000"/>
          </a:bodyPr>
          <a:lstStyle/>
          <a:p>
            <a:r>
              <a:rPr lang="ru-RU" dirty="0" smtClean="0"/>
              <a:t>Кто способен проявить сострадание, милосердие к пленному врагу? (Проблема сострадания, человечности, цена человеческой жизни) </a:t>
            </a:r>
          </a:p>
          <a:p>
            <a:endParaRPr lang="ru-RU" dirty="0" smtClean="0"/>
          </a:p>
          <a:p>
            <a:r>
              <a:rPr lang="ru-RU" dirty="0" smtClean="0"/>
              <a:t>Проявить сострадание к врагу способны только сильные люди, знающие цену человеческой жизни. Так, в романе «Война и мир» Л.Н. Толстого есть интересный эпизод, описывающий отношение русских солдат к французам. В ночном лесу рота солдат грелась у костра. Неожиданно они услышали шорох и увидели двух французских солдат, несмотря на военное время не побоявшихся подойти к врагу. Они были очень слабы и еле держались на ногах. Один из солдат, одежда которого выдавала в нем офицера, без сил упал на землю. Солдаты постелили больному шинель и принесли обоим каши и водки. Это были офицер </a:t>
            </a:r>
            <a:r>
              <a:rPr lang="ru-RU" dirty="0" err="1" smtClean="0"/>
              <a:t>Рамбаль</a:t>
            </a:r>
            <a:r>
              <a:rPr lang="ru-RU" dirty="0" smtClean="0"/>
              <a:t> и его денщик </a:t>
            </a:r>
            <a:r>
              <a:rPr lang="ru-RU" dirty="0" err="1" smtClean="0"/>
              <a:t>Морель</a:t>
            </a:r>
            <a:r>
              <a:rPr lang="ru-RU" dirty="0" smtClean="0"/>
              <a:t>. Офицер так замерз, что не мог даже передвигаться, поэтому русские солдаты взяли его на руки и отнесли в избу, которую занимал полковник. По дороге он называл их добрыми друзьями, в то время как его денщик, уже изрядно захмелев, напевал французские песни, сидя между русскими солдатами. Эта история учит нас тому, что даже в трудные времена нужно оставаться человеком, не добивать слабого, проявлять сострадание и</a:t>
            </a:r>
            <a:endParaRPr lang="ru-RU" dirty="0"/>
          </a:p>
        </p:txBody>
      </p:sp>
    </p:spTree>
    <p:extLst>
      <p:ext uri="{BB962C8B-B14F-4D97-AF65-F5344CB8AC3E}">
        <p14:creationId xmlns:p14="http://schemas.microsoft.com/office/powerpoint/2010/main" val="8632277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667265"/>
            <a:ext cx="10515600" cy="5509698"/>
          </a:xfrm>
        </p:spPr>
        <p:txBody>
          <a:bodyPr>
            <a:normAutofit fontScale="92500" lnSpcReduction="20000"/>
          </a:bodyPr>
          <a:lstStyle/>
          <a:p>
            <a:r>
              <a:rPr lang="ru-RU" dirty="0" smtClean="0"/>
              <a:t>Проблема нравственной оценки факта войны. (Проблема отношения к войне, бесчеловечность войны) </a:t>
            </a:r>
          </a:p>
          <a:p>
            <a:endParaRPr lang="ru-RU" dirty="0" smtClean="0"/>
          </a:p>
          <a:p>
            <a:r>
              <a:rPr lang="ru-RU" dirty="0" smtClean="0"/>
              <a:t>Человеку, столкнувшемуся с ужасами войны трудно понять, зачем она нужна. Так, один из героев романа Л.Н. Толстого «Война и мир» Пьер Безухов не участвует в сражениях, однако пытается всеми силами помочь своему народу. Он не осознает истинного ужаса войны, пока не становится свидетелем Бородинской битвы. Видя бойню, граф ужасается ее бесчеловечности. Он попадает в плен, испытывает физические и душевные мучения, пытается постичь природу войны, но не может. Пьер не в состоянии самостоятельно справиться с душевным кризисом, и только его встреча с Платоном Каратаевым помогает ему понять, что счастье заключается не в победе или поражении, а в простых человеческих радостях. Счастье находится внутри каждого человека, в его поиске ответов на вечные вопросы, осознание себя как части человеческого мира. А война, с его точки зрения, негуманна и противоестественна. </a:t>
            </a:r>
            <a:endParaRPr lang="ru-RU" dirty="0"/>
          </a:p>
        </p:txBody>
      </p:sp>
    </p:spTree>
    <p:extLst>
      <p:ext uri="{BB962C8B-B14F-4D97-AF65-F5344CB8AC3E}">
        <p14:creationId xmlns:p14="http://schemas.microsoft.com/office/powerpoint/2010/main" val="13928693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535459"/>
            <a:ext cx="10515600" cy="5641504"/>
          </a:xfrm>
        </p:spPr>
        <p:txBody>
          <a:bodyPr>
            <a:normAutofit fontScale="92500" lnSpcReduction="10000"/>
          </a:bodyPr>
          <a:lstStyle/>
          <a:p>
            <a:r>
              <a:rPr lang="ru-RU" dirty="0" smtClean="0"/>
              <a:t>В чем заключается смысл жизни?</a:t>
            </a:r>
          </a:p>
          <a:p>
            <a:r>
              <a:rPr lang="ru-RU" dirty="0" smtClean="0"/>
              <a:t> </a:t>
            </a:r>
          </a:p>
          <a:p>
            <a:r>
              <a:rPr lang="ru-RU" dirty="0" smtClean="0"/>
              <a:t>Каждый человек живет во множестве миров, так проявляются связи отдельной личности с другими людьми, в семье, в обществе и т. д. Поиск смысла жизни героями Толстого сводится к постижению ими глубинных связей между людьми. Его любимым героям свойственно стремление обрести гармонию в общении с людьми. Все они в конечном итоге приходят к мысли о необходимости духовного единения людей (Андрей Болконский, Пьер Безухов). Это важнейший критерий нравственной оценки личности. Наиболее непосредственно к духовному единению приходят люди из народа, так как именно народ, по Толстому, является носителем духовных ценностей. В духовном единении Толстой видел путь к преодолению противоречий современной ему жизни. Война 1812 года – реальное историческое дело, где идеал духовного единения людей осуществился. </a:t>
            </a:r>
            <a:endParaRPr lang="ru-RU" dirty="0"/>
          </a:p>
        </p:txBody>
      </p:sp>
    </p:spTree>
    <p:extLst>
      <p:ext uri="{BB962C8B-B14F-4D97-AF65-F5344CB8AC3E}">
        <p14:creationId xmlns:p14="http://schemas.microsoft.com/office/powerpoint/2010/main" val="30487226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230659"/>
            <a:ext cx="10515600" cy="5946304"/>
          </a:xfrm>
        </p:spPr>
        <p:txBody>
          <a:bodyPr>
            <a:normAutofit fontScale="77500" lnSpcReduction="20000"/>
          </a:bodyPr>
          <a:lstStyle/>
          <a:p>
            <a:r>
              <a:rPr lang="ru-RU" dirty="0">
                <a:hlinkClick r:id="rId2"/>
              </a:rPr>
              <a:t>Русский язык и литература</a:t>
            </a:r>
            <a:r>
              <a:rPr lang="ru-RU" dirty="0"/>
              <a:t> » Итоговое сочинение 2024-2025</a:t>
            </a:r>
          </a:p>
          <a:p>
            <a:r>
              <a:rPr lang="ru-RU" b="1" dirty="0"/>
              <a:t>Итоговое сочинение 2024-2025</a:t>
            </a:r>
          </a:p>
          <a:p>
            <a:r>
              <a:rPr lang="ru-RU" b="1" dirty="0"/>
              <a:t>Тематические разделы и подразделы закрытого банка тем итогового сочинения</a:t>
            </a:r>
            <a:r>
              <a:rPr lang="ru-RU" dirty="0"/>
              <a:t/>
            </a:r>
            <a:br>
              <a:rPr lang="ru-RU" dirty="0"/>
            </a:br>
            <a:r>
              <a:rPr lang="ru-RU" dirty="0"/>
              <a:t/>
            </a:r>
            <a:br>
              <a:rPr lang="ru-RU" dirty="0"/>
            </a:br>
            <a:r>
              <a:rPr lang="ru-RU" b="1" dirty="0">
                <a:hlinkClick r:id="rId3"/>
              </a:rPr>
              <a:t>1. Духовно-нравственные ориентиры в жизни человека</a:t>
            </a:r>
            <a:r>
              <a:rPr lang="ru-RU" dirty="0"/>
              <a:t/>
            </a:r>
            <a:br>
              <a:rPr lang="ru-RU" dirty="0"/>
            </a:br>
            <a:r>
              <a:rPr lang="ru-RU" dirty="0"/>
              <a:t>1.1. Внутренний мир человека и его личностные качества.</a:t>
            </a:r>
            <a:br>
              <a:rPr lang="ru-RU" dirty="0"/>
            </a:br>
            <a:r>
              <a:rPr lang="ru-RU" dirty="0"/>
              <a:t>1.2. Отношение человека к другому человеку (окружению), нравственные идеалы и выбор между добром и злом.</a:t>
            </a:r>
            <a:br>
              <a:rPr lang="ru-RU" dirty="0"/>
            </a:br>
            <a:r>
              <a:rPr lang="ru-RU" dirty="0"/>
              <a:t>1.3. Познание человеком самого себя.</a:t>
            </a:r>
            <a:br>
              <a:rPr lang="ru-RU" dirty="0"/>
            </a:br>
            <a:r>
              <a:rPr lang="ru-RU" dirty="0"/>
              <a:t>1.4. Свобода человека и ее ограничения.</a:t>
            </a:r>
            <a:br>
              <a:rPr lang="ru-RU" dirty="0"/>
            </a:br>
            <a:r>
              <a:rPr lang="ru-RU" dirty="0"/>
              <a:t/>
            </a:r>
            <a:br>
              <a:rPr lang="ru-RU" dirty="0"/>
            </a:br>
            <a:r>
              <a:rPr lang="ru-RU" dirty="0"/>
              <a:t/>
            </a:r>
            <a:br>
              <a:rPr lang="ru-RU" dirty="0"/>
            </a:br>
            <a:r>
              <a:rPr lang="ru-RU" b="1" dirty="0">
                <a:hlinkClick r:id="rId4"/>
              </a:rPr>
              <a:t>2. Семья, общество, Отечество в жизни человека</a:t>
            </a:r>
            <a:r>
              <a:rPr lang="ru-RU" dirty="0"/>
              <a:t/>
            </a:r>
            <a:br>
              <a:rPr lang="ru-RU" dirty="0"/>
            </a:br>
            <a:r>
              <a:rPr lang="ru-RU" dirty="0"/>
              <a:t>2.1. Семья, род; семейные ценности и традиции.</a:t>
            </a:r>
            <a:br>
              <a:rPr lang="ru-RU" dirty="0"/>
            </a:br>
            <a:r>
              <a:rPr lang="ru-RU" dirty="0"/>
              <a:t>2.2. Человек и общество.</a:t>
            </a:r>
            <a:br>
              <a:rPr lang="ru-RU" dirty="0"/>
            </a:br>
            <a:r>
              <a:rPr lang="ru-RU" dirty="0"/>
              <a:t>2.3. Родина, государство, гражданская позиция человека.</a:t>
            </a:r>
            <a:br>
              <a:rPr lang="ru-RU" dirty="0"/>
            </a:br>
            <a:r>
              <a:rPr lang="ru-RU" dirty="0"/>
              <a:t/>
            </a:r>
            <a:br>
              <a:rPr lang="ru-RU" dirty="0"/>
            </a:br>
            <a:r>
              <a:rPr lang="ru-RU" dirty="0"/>
              <a:t/>
            </a:r>
            <a:br>
              <a:rPr lang="ru-RU" dirty="0"/>
            </a:br>
            <a:r>
              <a:rPr lang="ru-RU" b="1" dirty="0">
                <a:hlinkClick r:id="rId5"/>
              </a:rPr>
              <a:t>3. Природа и культура в жизни человека</a:t>
            </a:r>
            <a:r>
              <a:rPr lang="ru-RU" dirty="0"/>
              <a:t/>
            </a:r>
            <a:br>
              <a:rPr lang="ru-RU" dirty="0"/>
            </a:br>
            <a:r>
              <a:rPr lang="ru-RU" dirty="0"/>
              <a:t>3.1. Природа и человек</a:t>
            </a:r>
            <a:br>
              <a:rPr lang="ru-RU" dirty="0"/>
            </a:br>
            <a:r>
              <a:rPr lang="ru-RU" dirty="0"/>
              <a:t>3.2. Наука и человек</a:t>
            </a:r>
            <a:br>
              <a:rPr lang="ru-RU" dirty="0"/>
            </a:br>
            <a:r>
              <a:rPr lang="ru-RU" dirty="0"/>
              <a:t>3.3. Искусство и человек</a:t>
            </a:r>
            <a:br>
              <a:rPr lang="ru-RU" dirty="0"/>
            </a:br>
            <a:r>
              <a:rPr lang="ru-RU" dirty="0"/>
              <a:t>3.4 Язык и языковая личность</a:t>
            </a:r>
          </a:p>
          <a:p>
            <a:endParaRPr lang="ru-RU" dirty="0"/>
          </a:p>
        </p:txBody>
      </p:sp>
    </p:spTree>
    <p:extLst>
      <p:ext uri="{BB962C8B-B14F-4D97-AF65-F5344CB8AC3E}">
        <p14:creationId xmlns:p14="http://schemas.microsoft.com/office/powerpoint/2010/main" val="8266812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156519"/>
            <a:ext cx="10515600" cy="6020444"/>
          </a:xfrm>
        </p:spPr>
        <p:txBody>
          <a:bodyPr>
            <a:normAutofit fontScale="77500" lnSpcReduction="20000"/>
          </a:bodyPr>
          <a:lstStyle/>
          <a:p>
            <a:r>
              <a:rPr lang="ru-RU" dirty="0" smtClean="0"/>
              <a:t>Поиск смысла жизни </a:t>
            </a:r>
          </a:p>
          <a:p>
            <a:endParaRPr lang="ru-RU" dirty="0" smtClean="0"/>
          </a:p>
          <a:p>
            <a:r>
              <a:rPr lang="ru-RU" dirty="0" smtClean="0"/>
              <a:t>Андрей и Пьер совсем не похожи по типу личности (их различие заметно в первой же сцене романа – на светском приеме у Анны Павловны </a:t>
            </a:r>
            <a:r>
              <a:rPr lang="ru-RU" dirty="0" err="1" smtClean="0"/>
              <a:t>Шерер</a:t>
            </a:r>
            <a:r>
              <a:rPr lang="ru-RU" dirty="0" smtClean="0"/>
              <a:t>), но их объединяет и делает близкими общее свойство – необходимость понимания жизни и своего места в ней. Для Болконского, презирающего свет с его ничтожностью и извращенным нравственным миром («Эта жизнь не по мне», – скажет он в разговоре с Пьером), это выражено в стремлении воздействовать на ход событий личным деянием, подвигом. Для Пьера, перед которым после дуэли его собственная жизнь, как и жизнь всеобщая – современная и историческая, предстает в беспорядке и разрушении, как «завалившееся» здание, возможностью благоустройства становится идея самосовершенствования. Но умозрительные идеи («наполеоновская» у Болконского, масонская у Пьера) не способны справиться с жизненным беспорядком, бессмысленной и неподвластной человеку стихией. Эти этапы закончатся крушением – разочарованием в масонстве для Пьера, </a:t>
            </a:r>
            <a:r>
              <a:rPr lang="ru-RU" dirty="0" err="1" smtClean="0"/>
              <a:t>Аустерлицкой</a:t>
            </a:r>
            <a:r>
              <a:rPr lang="ru-RU" dirty="0" smtClean="0"/>
              <a:t> катастрофой для князя Андрея. Их путь к истине становится движением к другим людям, и обретается человеческое единение не путем мысли, а путем интуитивного познания и опытом жизни с людьми. В 1812 г. князь Болконский будет не адъютантом главнокомандующего, но пойдет служить «в рядах», где для него станет понятным зависимость исхода событий от того «общего духа», который есть в нем, Кутузове, Тимохине и в последнем солдате. Для Пьера главными уроками жизни станет понимание «простоты и правды», которые он увидит в солдатах при Бородине, а потом видение той истинности общей народной жизни, которую он почувствует в Каратаева.</a:t>
            </a:r>
            <a:endParaRPr lang="ru-RU" dirty="0"/>
          </a:p>
        </p:txBody>
      </p:sp>
    </p:spTree>
    <p:extLst>
      <p:ext uri="{BB962C8B-B14F-4D97-AF65-F5344CB8AC3E}">
        <p14:creationId xmlns:p14="http://schemas.microsoft.com/office/powerpoint/2010/main" val="11666232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365125"/>
            <a:ext cx="10515600" cy="5811838"/>
          </a:xfrm>
        </p:spPr>
        <p:txBody>
          <a:bodyPr>
            <a:normAutofit fontScale="85000" lnSpcReduction="20000"/>
          </a:bodyPr>
          <a:lstStyle/>
          <a:p>
            <a:r>
              <a:rPr lang="ru-RU" dirty="0" smtClean="0"/>
              <a:t>Какие качества раскрывает в человеке любовь? </a:t>
            </a:r>
          </a:p>
          <a:p>
            <a:endParaRPr lang="ru-RU" dirty="0" smtClean="0"/>
          </a:p>
          <a:p>
            <a:r>
              <a:rPr lang="ru-RU" dirty="0" smtClean="0"/>
              <a:t>Как и другие героини Толстого, Марья свои лучшие качества раскрывает, переживая любовь. Через общение с Николаем Марья преображается несмотря на внешнюю некрасивость, неоднократно подчеркиваемую Толстым, становится прекрасной. От сравнения с Соней Марья только выигрывает. Она более искренняя, более цельная, самостоятельная личность. Семейная жизнь Николая и Марьи обоим приносит счастье и покой, потому что супруги взаимно обогащают друг друга. </a:t>
            </a:r>
          </a:p>
          <a:p>
            <a:endParaRPr lang="ru-RU" dirty="0" smtClean="0"/>
          </a:p>
          <a:p>
            <a:r>
              <a:rPr lang="ru-RU" dirty="0" smtClean="0"/>
              <a:t>↑ Что значит быть верным близким? </a:t>
            </a:r>
          </a:p>
          <a:p>
            <a:endParaRPr lang="ru-RU" dirty="0" smtClean="0"/>
          </a:p>
          <a:p>
            <a:r>
              <a:rPr lang="ru-RU" dirty="0" smtClean="0"/>
              <a:t>Марья Болконская посвятила всю свою жизнь служению близким, в частности, своему отцу. Она терпела упреки в свой адрес, стойко переносила грубость отца. Когда армия противников наступала, она не оставила больного отца, не изменила себе. Интересы своих близких она ставила выше, чем собственные. </a:t>
            </a:r>
            <a:endParaRPr lang="ru-RU" dirty="0"/>
          </a:p>
        </p:txBody>
      </p:sp>
    </p:spTree>
    <p:extLst>
      <p:ext uri="{BB962C8B-B14F-4D97-AF65-F5344CB8AC3E}">
        <p14:creationId xmlns:p14="http://schemas.microsoft.com/office/powerpoint/2010/main" val="42934042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365125"/>
            <a:ext cx="10515600" cy="5811838"/>
          </a:xfrm>
        </p:spPr>
        <p:txBody>
          <a:bodyPr>
            <a:normAutofit fontScale="85000" lnSpcReduction="20000"/>
          </a:bodyPr>
          <a:lstStyle/>
          <a:p>
            <a:r>
              <a:rPr lang="ru-RU" dirty="0" smtClean="0"/>
              <a:t>Соотношение внешней и внутренней красоты. (Проблема истинной, духовной красоты) </a:t>
            </a:r>
          </a:p>
          <a:p>
            <a:endParaRPr lang="ru-RU" dirty="0" smtClean="0"/>
          </a:p>
          <a:p>
            <a:r>
              <a:rPr lang="ru-RU" dirty="0" smtClean="0"/>
              <a:t>Элен – единственная «вполне красивая» женщина, описанная Толстым, однако это едва ли не самый непривлекательный образ в романе. В ее красоте нет возвышающего душу начала, она возбуждает «гадкое чувство». Элен исключительно беспринципна и эгоистична, во всех своих действиях она руководствуется исключительно собственными прихотями. В своей беспринципности она не останавливается ни перед чем (история с вельможей и принцем). Элен противопоставляется Толстым княжне Марье – Марья, несмотря на свою некрасивость, богата внутренне, Элен – блестяща внешне, но духовно уродлива (форма без содержания). Элен неразвита и вульгарна, ее суждения примитивны, однако она принимает законы, по которым живет светское общество, и оборачивает их в свою пользу. Элен «проверяется» войной 12-го года, обнаруживая при этом собственное ничтожество, – все ее мысли о новом браке при живом муже, для чего она даже переходит в католичество, в то время как весь народ объединяется против врага под знаменами православия. Смерть Элен закономерна. Толстой даже не приводит истинной причины ее смерти, ограничиваясь скандальными слухами об этом, так как это для него не важно – Элен уже давно мертва духовно.</a:t>
            </a:r>
            <a:endParaRPr lang="ru-RU" dirty="0"/>
          </a:p>
        </p:txBody>
      </p:sp>
    </p:spTree>
    <p:extLst>
      <p:ext uri="{BB962C8B-B14F-4D97-AF65-F5344CB8AC3E}">
        <p14:creationId xmlns:p14="http://schemas.microsoft.com/office/powerpoint/2010/main" val="18493579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365125"/>
            <a:ext cx="10515600" cy="5811838"/>
          </a:xfrm>
        </p:spPr>
        <p:txBody>
          <a:bodyPr>
            <a:normAutofit fontScale="70000" lnSpcReduction="20000"/>
          </a:bodyPr>
          <a:lstStyle/>
          <a:p>
            <a:r>
              <a:rPr lang="ru-RU" dirty="0" smtClean="0"/>
              <a:t>Как воспитание влияет на человека? (Проблема семьи, роль воспитания)  </a:t>
            </a:r>
          </a:p>
          <a:p>
            <a:endParaRPr lang="ru-RU" dirty="0" smtClean="0"/>
          </a:p>
          <a:p>
            <a:r>
              <a:rPr lang="ru-RU" dirty="0" smtClean="0"/>
              <a:t>На примере семьи Ростовых Толстой описывает свой идеал семейного бытия, добрых отношений между членами семьи. </a:t>
            </a:r>
            <a:r>
              <a:rPr lang="ru-RU" dirty="0" err="1" smtClean="0"/>
              <a:t>Ростовы</a:t>
            </a:r>
            <a:r>
              <a:rPr lang="ru-RU" dirty="0" smtClean="0"/>
              <a:t> живут «жизнью сердца», не требуя друг от друга особого ума, легко и непринужденно относясь к жизненным неурядицам. Им свойственно истинно русское стремление к широте и размаху (напр. организация Ростовым-старшим приема москвичей в честь Багратиона). Всем членам семьи Ростовых свойственны живость и непосредственность (именины Наташи, поведение Николая на войне, святки). Переломным моментом в жизни семьи становится отъезд из Москвы, решение отдать подводы, предназначенные для вывоза имущества, под раненых, что означает фактическое разорение. Старик Ростов умирает с чувством вины за разорение детей, но с чувством выполненного патриотического долга. </a:t>
            </a:r>
          </a:p>
          <a:p>
            <a:r>
              <a:rPr lang="ru-RU" dirty="0" smtClean="0"/>
              <a:t>Члены семьи связаны только внешними отношениями. У князя Василия нет отеческого чувства к детям, все Курагины разобщены. И в самостоятельной жизни дети князя Василия обречены на одиночество: у Элен и Пьера нет семьи, несмотря на официальный брак; Анатоль, будучи женатым на польке, вступает в новые связи, ищет богатую жену. Курагины органично вписываются в общество завсегдатаев салона </a:t>
            </a:r>
            <a:r>
              <a:rPr lang="ru-RU" dirty="0" err="1" smtClean="0"/>
              <a:t>Шерер</a:t>
            </a:r>
            <a:r>
              <a:rPr lang="ru-RU" dirty="0" smtClean="0"/>
              <a:t> с его фальшью, искусственностью, </a:t>
            </a:r>
            <a:r>
              <a:rPr lang="ru-RU" dirty="0" err="1" smtClean="0"/>
              <a:t>лжепатриотизмом</a:t>
            </a:r>
            <a:r>
              <a:rPr lang="ru-RU" dirty="0" smtClean="0"/>
              <a:t>, интригами. Подлинное лицо князя Василия проявляется в период «дележа» наследства </a:t>
            </a:r>
            <a:r>
              <a:rPr lang="ru-RU" dirty="0" err="1" smtClean="0"/>
              <a:t>Кирилы</a:t>
            </a:r>
            <a:r>
              <a:rPr lang="ru-RU" dirty="0" smtClean="0"/>
              <a:t> Безухова, от которого он ни при каких обстоятельствах не намерен отказаться. Он фактически продает свою дочь, выдавая ее за Пьера. Животное, безнравственное начало, заложенное в Анатоле Курагине, особенно ярко проявляется, когда отец привозит его в дом Болконских, чтобы сосватать за него княжну Марью (эпизод с мадемуазель </a:t>
            </a:r>
            <a:r>
              <a:rPr lang="ru-RU" dirty="0" err="1" smtClean="0"/>
              <a:t>Бурьен</a:t>
            </a:r>
            <a:r>
              <a:rPr lang="ru-RU" dirty="0" smtClean="0"/>
              <a:t>). Анатоль на редкость ординарен и неумен, что, впрочем, не заставляет его отказываться от своих претензий. </a:t>
            </a:r>
            <a:endParaRPr lang="ru-RU" dirty="0"/>
          </a:p>
        </p:txBody>
      </p:sp>
    </p:spTree>
    <p:extLst>
      <p:ext uri="{BB962C8B-B14F-4D97-AF65-F5344CB8AC3E}">
        <p14:creationId xmlns:p14="http://schemas.microsoft.com/office/powerpoint/2010/main" val="21999684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131805"/>
            <a:ext cx="10515600" cy="6045158"/>
          </a:xfrm>
        </p:spPr>
        <p:txBody>
          <a:bodyPr>
            <a:normAutofit fontScale="77500" lnSpcReduction="20000"/>
          </a:bodyPr>
          <a:lstStyle/>
          <a:p>
            <a:r>
              <a:rPr lang="ru-RU" dirty="0" smtClean="0"/>
              <a:t>Какова роль личности в истории? </a:t>
            </a:r>
          </a:p>
          <a:p>
            <a:endParaRPr lang="ru-RU" dirty="0" smtClean="0"/>
          </a:p>
          <a:p>
            <a:r>
              <a:rPr lang="ru-RU" dirty="0" smtClean="0"/>
              <a:t>Чем выше стоит человек на ступенях общественной лестницы, тем очевиднее предопределенность и неизбежность в его судьбе. </a:t>
            </a:r>
          </a:p>
          <a:p>
            <a:r>
              <a:rPr lang="ru-RU" dirty="0" smtClean="0"/>
              <a:t>Толстой приходит к выводу, что «царь есть раб истории». Современник Толстого историк Богданович прежде всего указывал на определяющую роль Александра Первого в победе над Наполеоном, а роль народа и Кутузова вообще сбрасывал со счета. Толстой же ставил своей задачей развенчать роль царей и показать роль народных масс и народного полководца Кутузова. Писателем отражены в романе моменты бездействия Кутузова. Это объясняется тем, что и Кутузов не может по своей воле распоряжаться историческими событиями. Зато ему дано осознать действительный ход событий, в осуществлении которых он участвует. Кутузов не может понять всемирно-исторического смысла войны 12-го года, но он осознает значение этого события для своего народа, то есть он может быть сознательным проводником хода истории. Кутузов сам близок народу, он чувствует дух войска и может управлять этой великой силой (главная задача Кутузова во время Бородинского сражения – поднять дух армии). Наполеон лишен понимания происходящих событий, он – пешка в руках истории. Образ Наполеона олицетворяет собой крайний индивидуализм и эгоизм. Себялюбец Наполеон действует, как слепец. Он не великий человек, он не может определить нравственный смысл события вследствие собственной ограниченности. </a:t>
            </a:r>
            <a:endParaRPr lang="ru-RU" dirty="0"/>
          </a:p>
        </p:txBody>
      </p:sp>
    </p:spTree>
    <p:extLst>
      <p:ext uri="{BB962C8B-B14F-4D97-AF65-F5344CB8AC3E}">
        <p14:creationId xmlns:p14="http://schemas.microsoft.com/office/powerpoint/2010/main" val="20908728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365125"/>
            <a:ext cx="10515600" cy="5811838"/>
          </a:xfrm>
        </p:spPr>
        <p:txBody>
          <a:bodyPr>
            <a:normAutofit fontScale="85000" lnSpcReduction="20000"/>
          </a:bodyPr>
          <a:lstStyle/>
          <a:p>
            <a:r>
              <a:rPr lang="ru-RU" dirty="0" smtClean="0"/>
              <a:t>Как общество влияет на формирование целей? </a:t>
            </a:r>
          </a:p>
          <a:p>
            <a:endParaRPr lang="ru-RU" dirty="0" smtClean="0"/>
          </a:p>
          <a:p>
            <a:r>
              <a:rPr lang="ru-RU" dirty="0" smtClean="0"/>
              <a:t>С самого начала повествования все помыслы Анны Михайловны и ее сына устремлены к одной дели – устроению своего материального благополучия. Анна Михайловна ради этого не гнушается ни унизительным попрошайничеством, ни применением грубой силы (сцена с </a:t>
            </a:r>
            <a:r>
              <a:rPr lang="ru-RU" dirty="0" err="1" smtClean="0"/>
              <a:t>мозаиковым</a:t>
            </a:r>
            <a:r>
              <a:rPr lang="ru-RU" dirty="0" smtClean="0"/>
              <a:t> портфелем), ни интригами и проч. Поначалу Борис пытается сопротивляться воле матери, но со временем понимает, что законы общества, в котором они живут, подчиняются только одному правилу – прав тот, у кого власть и деньги. Борис принимается «делать карьеру». Его не увлекает служба Отечеству, он предпочитает службу в тех местах, где можно с минимальной отдачей быстро продвинуться по служебной лестнице. Для него не существует ни искренних чувств (отказ от Наташи), ни искренней дружбы (холодность к Ростовым, которые много для него сделали). Даже женитьбу он подчиняет этой цели (описание его «меланхолической службы» у Жюли </a:t>
            </a:r>
            <a:r>
              <a:rPr lang="ru-RU" dirty="0" err="1" smtClean="0"/>
              <a:t>Карагиной</a:t>
            </a:r>
            <a:r>
              <a:rPr lang="ru-RU" dirty="0" smtClean="0"/>
              <a:t>, признание ей в любви сквозь отвращение и т. д.). В войне 12-го года Борис видит только придворные и штабные интриги и озабочен лишь тем, как обратить это себе на пользу. Жюли и Борис вполне устраивают друг друга: Жюли льстит наличие красивого, сделавшего блестящую карьеру мужа; Борису же нужны ее деньги. </a:t>
            </a:r>
            <a:endParaRPr lang="ru-RU" dirty="0"/>
          </a:p>
        </p:txBody>
      </p:sp>
    </p:spTree>
    <p:extLst>
      <p:ext uri="{BB962C8B-B14F-4D97-AF65-F5344CB8AC3E}">
        <p14:creationId xmlns:p14="http://schemas.microsoft.com/office/powerpoint/2010/main" val="25306422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304800"/>
            <a:ext cx="10515600" cy="5872163"/>
          </a:xfrm>
        </p:spPr>
        <p:txBody>
          <a:bodyPr>
            <a:normAutofit fontScale="85000" lnSpcReduction="20000"/>
          </a:bodyPr>
          <a:lstStyle/>
          <a:p>
            <a:r>
              <a:rPr lang="ru-RU" dirty="0" smtClean="0"/>
              <a:t>Соотношение истинных и ложных ценностей. (Проблема ценностей) </a:t>
            </a:r>
          </a:p>
          <a:p>
            <a:endParaRPr lang="ru-RU" dirty="0" smtClean="0"/>
          </a:p>
          <a:p>
            <a:r>
              <a:rPr lang="ru-RU" dirty="0" smtClean="0"/>
              <a:t>В сценах частной жизни и в исторических сценах, расположенных в разных частях романа, обнаруживается общий смысл. Так, кардинальная для Толстого мысль об истинных и ложных жизненных ценностях равно открывается Николаю Ростову после огромного карточного проигрыша, князю Андрею, лежащему после ранения на </a:t>
            </a:r>
            <a:r>
              <a:rPr lang="ru-RU" dirty="0" err="1" smtClean="0"/>
              <a:t>Праценской</a:t>
            </a:r>
            <a:r>
              <a:rPr lang="ru-RU" dirty="0" smtClean="0"/>
              <a:t> горе, Пьеру, наблюдающему за солдатами, идущими к Бородину перед сражением. Общность ситуации в том, что во всех трех случаях происходит решительный сдвиг – жизнь нарушает свое обычное течение перед лицом смерти (Николаю невозможность заплатить «долг чести» грозит самоубийством, князь Андрей смертельно ранен и истекает кровью, Пьер думает о том, что эти веселые люди завтра, возможно, погибнут), – и тогда обычные и не вызывающие сомнений ценности, для каждого свои (офицерская честь, слава, удобство и комфорт), обнаруживают свою ложность и в силу вступает настоящее и всеобщее в жизни – сила молодости и искусства, открывшаяся Николаю в пении Наташи, истина высокого неба, как будто впервые увиденного князем Андреем, спокойная уверенность в необходимости общего дела, которую почувствовал в солдатах Пьер. </a:t>
            </a:r>
            <a:endParaRPr lang="ru-RU" dirty="0"/>
          </a:p>
        </p:txBody>
      </p:sp>
    </p:spTree>
    <p:extLst>
      <p:ext uri="{BB962C8B-B14F-4D97-AF65-F5344CB8AC3E}">
        <p14:creationId xmlns:p14="http://schemas.microsoft.com/office/powerpoint/2010/main" val="36773633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527222"/>
            <a:ext cx="10515600" cy="5649741"/>
          </a:xfrm>
        </p:spPr>
        <p:txBody>
          <a:bodyPr>
            <a:normAutofit fontScale="70000" lnSpcReduction="20000"/>
          </a:bodyPr>
          <a:lstStyle/>
          <a:p>
            <a:r>
              <a:rPr lang="ru-RU" dirty="0" smtClean="0"/>
              <a:t>Как связано отсутствие моральных принципов с изменами? (Проблема измены, моральных принципов) </a:t>
            </a:r>
          </a:p>
          <a:p>
            <a:endParaRPr lang="ru-RU" dirty="0" smtClean="0"/>
          </a:p>
          <a:p>
            <a:r>
              <a:rPr lang="ru-RU" dirty="0" smtClean="0"/>
              <a:t>Элен Курагина в романе представлена как человек с отсутствием моральных принципов, потому и понятие верности ей чуждо. В жизни она руководствуется только выгодой, чувства других людей для нее ничего не значат. Выходя замуж за Пьера, она не осознавала, что может причинить ему боль, и думала только о материальной выгоде. Элен не любила Пьера и не хотела от него детей. Поэтому брак был обречен на гибель. Ее многочисленные измены не оставили шанса их союзу. В итоге Пьер предложил ей расстаться, так как не мог больше терпеть позора. </a:t>
            </a:r>
          </a:p>
          <a:p>
            <a:endParaRPr lang="ru-RU" dirty="0" smtClean="0"/>
          </a:p>
          <a:p>
            <a:r>
              <a:rPr lang="ru-RU" dirty="0" smtClean="0"/>
              <a:t>↑ Почему люди изменяют? </a:t>
            </a:r>
          </a:p>
          <a:p>
            <a:endParaRPr lang="ru-RU" dirty="0" smtClean="0"/>
          </a:p>
          <a:p>
            <a:r>
              <a:rPr lang="ru-RU" dirty="0" smtClean="0"/>
              <a:t>Наташа Ростова не смогла остаться верной Андрею Болконскому. Она изменила ему духовно с Анатолем Курагиным, даже хотела сбежать вместе с ним. На измену ее толкнули две причины: отсутствие житейской мудрости, неопытность, а также неуверенность в Андрее и ее будущем с ним. Уезжая на войну, Андрей не выяснил с ней личные дела, не дал ей уверенности в ее положении. Анатоль Курагин же, воспользовавшись неопытностью девушки, обольстил ее. Ростова, в силу своего возраста, не смогла подумать о последствиях своего выбора, от позора ее спас только случай. </a:t>
            </a:r>
          </a:p>
          <a:p>
            <a:endParaRPr lang="ru-RU" dirty="0"/>
          </a:p>
        </p:txBody>
      </p:sp>
    </p:spTree>
    <p:extLst>
      <p:ext uri="{BB962C8B-B14F-4D97-AF65-F5344CB8AC3E}">
        <p14:creationId xmlns:p14="http://schemas.microsoft.com/office/powerpoint/2010/main" val="36801722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436605"/>
            <a:ext cx="10515600" cy="5740358"/>
          </a:xfrm>
        </p:spPr>
        <p:txBody>
          <a:bodyPr>
            <a:normAutofit fontScale="70000" lnSpcReduction="20000"/>
          </a:bodyPr>
          <a:lstStyle/>
          <a:p>
            <a:r>
              <a:rPr lang="ru-RU" dirty="0" err="1" smtClean="0"/>
              <a:t>ожно</a:t>
            </a:r>
            <a:r>
              <a:rPr lang="ru-RU" dirty="0" smtClean="0"/>
              <a:t> ли сохранить достоинство в тяжелые времена? </a:t>
            </a:r>
          </a:p>
          <a:p>
            <a:endParaRPr lang="ru-RU" dirty="0" smtClean="0"/>
          </a:p>
          <a:p>
            <a:r>
              <a:rPr lang="ru-RU" dirty="0" smtClean="0"/>
              <a:t>Семья Ростовых показала, что даже в самые тяжелые времени можно сохранить достоинство. Даже когда в стране наступил хаос, члены этой семьи остались верными своим моральным принципам. Они помогали солдатам, принимая их у себя дома. Тяготы жизни не отразились на их характерах. </a:t>
            </a:r>
          </a:p>
          <a:p>
            <a:endParaRPr lang="ru-RU" dirty="0" smtClean="0"/>
          </a:p>
          <a:p>
            <a:r>
              <a:rPr lang="ru-RU" dirty="0" smtClean="0"/>
              <a:t>↑ Страшно ли ошибаться? Для чего нужны ошибки? (проблема ошибки, роль ошибки) </a:t>
            </a:r>
          </a:p>
          <a:p>
            <a:endParaRPr lang="ru-RU" dirty="0" smtClean="0"/>
          </a:p>
          <a:p>
            <a:r>
              <a:rPr lang="ru-RU" dirty="0" smtClean="0"/>
              <a:t>Ошибки очень важны, поскольку помогают человеку приобретать опыт, становиться лучше. Подтверждение моих слов можно найти на страницах романа «Война и мир» Льва Николаевича Толстого. Вспомним Андрея Болконского в начале романа. Сколько эгоизма и себялюбия в нём, как он мечтает о славе любой ценой, почитает своего кумира Наполеона. Но ранение под Аустерлицем, ясное осознание конечности жизни и бесконечности природы — всё это помогает осознать Андрею, как мелочны и ничтожны были его мечты. Труден будет его путь поиска истины: от разочарования в жизни до желания быть нужным всем. И в конце герой с народом, защищает родину, героически сражается под деревней Бородино, получает смертельное ранение. Через ошибки к пониманию высшего смысла жизни, который заключается в любви к близким, народу, стране — такой путь проходит герой Толстого. </a:t>
            </a:r>
            <a:endParaRPr lang="ru-RU" dirty="0"/>
          </a:p>
        </p:txBody>
      </p:sp>
    </p:spTree>
    <p:extLst>
      <p:ext uri="{BB962C8B-B14F-4D97-AF65-F5344CB8AC3E}">
        <p14:creationId xmlns:p14="http://schemas.microsoft.com/office/powerpoint/2010/main" val="351542136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271849"/>
            <a:ext cx="10515600" cy="5905114"/>
          </a:xfrm>
        </p:spPr>
        <p:txBody>
          <a:bodyPr>
            <a:normAutofit fontScale="55000" lnSpcReduction="20000"/>
          </a:bodyPr>
          <a:lstStyle/>
          <a:p>
            <a:r>
              <a:rPr lang="ru-RU" dirty="0" smtClean="0"/>
              <a:t>Русский язык и литература » Аргументы » Аргументы к итоговому сочинению » Аргументы к итоговому сочинению из романа "Отцы и дети". </a:t>
            </a:r>
            <a:r>
              <a:rPr lang="ru-RU" dirty="0" err="1" smtClean="0"/>
              <a:t>Направления:"Отцы</a:t>
            </a:r>
            <a:r>
              <a:rPr lang="ru-RU" dirty="0" smtClean="0"/>
              <a:t> и дети". Герои антагонисты.</a:t>
            </a:r>
          </a:p>
          <a:p>
            <a:r>
              <a:rPr lang="ru-RU" dirty="0" smtClean="0"/>
              <a:t>Аргументы к итоговому сочинению из романа "Отцы и дети". </a:t>
            </a:r>
            <a:r>
              <a:rPr lang="ru-RU" dirty="0" err="1" smtClean="0"/>
              <a:t>Направления:"Отцы</a:t>
            </a:r>
            <a:r>
              <a:rPr lang="ru-RU" dirty="0" smtClean="0"/>
              <a:t> и дети". Герои антагонисты.</a:t>
            </a:r>
          </a:p>
          <a:p>
            <a:endParaRPr lang="ru-RU" dirty="0" smtClean="0"/>
          </a:p>
          <a:p>
            <a:r>
              <a:rPr lang="ru-RU" dirty="0" smtClean="0"/>
              <a:t>Отцы и дети И.С. Тургенев. Аргументы к итоговому по направлению "Отцы и дети". "Отцы" и "дети" в романе.</a:t>
            </a:r>
          </a:p>
          <a:p>
            <a:endParaRPr lang="ru-RU" dirty="0" smtClean="0"/>
          </a:p>
          <a:p>
            <a:r>
              <a:rPr lang="ru-RU" dirty="0" smtClean="0"/>
              <a:t>Проблема «отцов и детей» проявляется в 3 видах:</a:t>
            </a:r>
          </a:p>
          <a:p>
            <a:endParaRPr lang="ru-RU" dirty="0" smtClean="0"/>
          </a:p>
          <a:p>
            <a:r>
              <a:rPr lang="ru-RU" dirty="0" smtClean="0"/>
              <a:t>1. Борьба старого и нового.</a:t>
            </a:r>
          </a:p>
          <a:p>
            <a:r>
              <a:rPr lang="ru-RU" dirty="0" smtClean="0"/>
              <a:t>Конфликт:</a:t>
            </a:r>
          </a:p>
          <a:p>
            <a:r>
              <a:rPr lang="ru-RU" dirty="0" smtClean="0"/>
              <a:t>Евгений Базаров  – Павел Петрович Кирсанов </a:t>
            </a:r>
          </a:p>
          <a:p>
            <a:r>
              <a:rPr lang="ru-RU" dirty="0" smtClean="0"/>
              <a:t>Базаров – представитель демократической интеллигенции, нигилист, отрицает любые авторитеты, практик, не верит на слово, натуралист, чуждо искусство и все, что не поддается научному объяснению. </a:t>
            </a:r>
          </a:p>
          <a:p>
            <a:endParaRPr lang="ru-RU" dirty="0" smtClean="0"/>
          </a:p>
          <a:p>
            <a:r>
              <a:rPr lang="ru-RU" dirty="0" smtClean="0"/>
              <a:t>Кирсанов – аристократ, консерватор, приверженец традиций, романтик, «живет мечтами о прошлом», либерал на словах, теоретик, поклонник изящных искусств.</a:t>
            </a:r>
          </a:p>
          <a:p>
            <a:endParaRPr lang="ru-RU" dirty="0" smtClean="0"/>
          </a:p>
          <a:p>
            <a:endParaRPr lang="ru-RU" dirty="0" smtClean="0"/>
          </a:p>
          <a:p>
            <a:r>
              <a:rPr lang="ru-RU" dirty="0" smtClean="0"/>
              <a:t>Итог: дуэль и внешнее примирение.</a:t>
            </a:r>
          </a:p>
          <a:p>
            <a:endParaRPr lang="ru-RU" dirty="0"/>
          </a:p>
        </p:txBody>
      </p:sp>
    </p:spTree>
    <p:extLst>
      <p:ext uri="{BB962C8B-B14F-4D97-AF65-F5344CB8AC3E}">
        <p14:creationId xmlns:p14="http://schemas.microsoft.com/office/powerpoint/2010/main" val="31317205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263611"/>
            <a:ext cx="10515600" cy="5913352"/>
          </a:xfrm>
        </p:spPr>
        <p:txBody>
          <a:bodyPr>
            <a:normAutofit fontScale="77500" lnSpcReduction="20000"/>
          </a:bodyPr>
          <a:lstStyle/>
          <a:p>
            <a:r>
              <a:rPr lang="ru-RU" dirty="0">
                <a:hlinkClick r:id="rId2"/>
              </a:rPr>
              <a:t>Русский язык и литература</a:t>
            </a:r>
            <a:r>
              <a:rPr lang="ru-RU" dirty="0"/>
              <a:t> » </a:t>
            </a:r>
            <a:r>
              <a:rPr lang="ru-RU" dirty="0">
                <a:hlinkClick r:id="rId3"/>
              </a:rPr>
              <a:t>Итоговое сочинение 2024-2025</a:t>
            </a:r>
            <a:r>
              <a:rPr lang="ru-RU" dirty="0"/>
              <a:t> » Духовно-нравственные ориентиры в жизни человека</a:t>
            </a:r>
          </a:p>
          <a:p>
            <a:r>
              <a:rPr lang="ru-RU" b="1" dirty="0"/>
              <a:t>Духовно-нравственные ориентиры в жизни человека</a:t>
            </a:r>
          </a:p>
          <a:p>
            <a:r>
              <a:rPr lang="ru-RU" b="1" dirty="0"/>
              <a:t>КОММЕНТАРИЙ ОТ ФИПИ</a:t>
            </a:r>
            <a:r>
              <a:rPr lang="ru-RU" dirty="0"/>
              <a:t>:</a:t>
            </a:r>
            <a:br>
              <a:rPr lang="ru-RU" dirty="0"/>
            </a:br>
            <a:r>
              <a:rPr lang="ru-RU" dirty="0"/>
              <a:t>Раздел итогового сочинения </a:t>
            </a:r>
            <a:r>
              <a:rPr lang="ru-RU" b="1" dirty="0"/>
              <a:t>"Духовно-нравственные ориентиры"</a:t>
            </a:r>
            <a:r>
              <a:rPr lang="ru-RU" dirty="0"/>
              <a:t> включает следующие подразделы:</a:t>
            </a:r>
            <a:br>
              <a:rPr lang="ru-RU" dirty="0"/>
            </a:br>
            <a:r>
              <a:rPr lang="ru-RU" dirty="0"/>
              <a:t>1) Внутренний мир человека и его личностные качества.</a:t>
            </a:r>
            <a:br>
              <a:rPr lang="ru-RU" dirty="0"/>
            </a:br>
            <a:r>
              <a:rPr lang="ru-RU" dirty="0"/>
              <a:t>2) Отношение человека к другому человеку (окружению), нравственные идеалы и выбор между добром и злом.</a:t>
            </a:r>
            <a:br>
              <a:rPr lang="ru-RU" dirty="0"/>
            </a:br>
            <a:r>
              <a:rPr lang="ru-RU" dirty="0"/>
              <a:t>3) Познание человеком самого себя.</a:t>
            </a:r>
            <a:br>
              <a:rPr lang="ru-RU" dirty="0"/>
            </a:br>
            <a:r>
              <a:rPr lang="ru-RU" dirty="0"/>
              <a:t>4) Свобода человека и ее ограничения.</a:t>
            </a:r>
            <a:br>
              <a:rPr lang="ru-RU" dirty="0"/>
            </a:br>
            <a:r>
              <a:rPr lang="ru-RU" dirty="0"/>
              <a:t/>
            </a:r>
            <a:br>
              <a:rPr lang="ru-RU" dirty="0"/>
            </a:br>
            <a:r>
              <a:rPr lang="ru-RU" b="1" dirty="0"/>
              <a:t>Темы этого раздела:</a:t>
            </a:r>
            <a:r>
              <a:rPr lang="ru-RU" dirty="0"/>
              <a:t/>
            </a:r>
            <a:br>
              <a:rPr lang="ru-RU" dirty="0"/>
            </a:br>
            <a:r>
              <a:rPr lang="ru-RU" dirty="0"/>
              <a:t>- Связаны с вопросами, которые человек задаёт себе сам, в том числе в ситуации нравственного выбора;</a:t>
            </a:r>
            <a:br>
              <a:rPr lang="ru-RU" dirty="0"/>
            </a:br>
            <a:r>
              <a:rPr lang="ru-RU" dirty="0"/>
              <a:t>- Нацеливают на рассуждение о нравственных идеалах и моральных нормах, сиюминутном и вечном, добре и зле, о свободе и ответственности;</a:t>
            </a:r>
            <a:br>
              <a:rPr lang="ru-RU" dirty="0"/>
            </a:br>
            <a:r>
              <a:rPr lang="ru-RU" dirty="0"/>
              <a:t>Касаются размышлений о смысле жизни, гуманном и антигуманном поступках, их мотивах, причинах внутреннего разлада и об угрызениях совести;</a:t>
            </a:r>
            <a:br>
              <a:rPr lang="ru-RU" dirty="0"/>
            </a:br>
            <a:r>
              <a:rPr lang="ru-RU" dirty="0"/>
              <a:t>- Позволяют задуматься об образе жизни человека, о выборе им жизненного пути, значимой цели и средствах её достижения, любви и дружбе;</a:t>
            </a:r>
            <a:br>
              <a:rPr lang="ru-RU" dirty="0"/>
            </a:br>
            <a:r>
              <a:rPr lang="ru-RU" dirty="0"/>
              <a:t>- Побуждают к самоанализу, осмыслению опыта других людей (или поступков литературных героев), стремящихся понять себя.</a:t>
            </a:r>
          </a:p>
          <a:p>
            <a:endParaRPr lang="ru-RU" dirty="0"/>
          </a:p>
        </p:txBody>
      </p:sp>
    </p:spTree>
    <p:extLst>
      <p:ext uri="{BB962C8B-B14F-4D97-AF65-F5344CB8AC3E}">
        <p14:creationId xmlns:p14="http://schemas.microsoft.com/office/powerpoint/2010/main" val="250027327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576649"/>
            <a:ext cx="10515600" cy="5600314"/>
          </a:xfrm>
        </p:spPr>
        <p:txBody>
          <a:bodyPr>
            <a:normAutofit fontScale="77500" lnSpcReduction="20000"/>
          </a:bodyPr>
          <a:lstStyle/>
          <a:p>
            <a:r>
              <a:rPr lang="ru-RU" dirty="0" smtClean="0"/>
              <a:t>. Семейные отношения (отец-сын)</a:t>
            </a:r>
          </a:p>
          <a:p>
            <a:endParaRPr lang="ru-RU" dirty="0" smtClean="0"/>
          </a:p>
          <a:p>
            <a:r>
              <a:rPr lang="ru-RU" dirty="0" smtClean="0"/>
              <a:t>Конфликт:</a:t>
            </a:r>
          </a:p>
          <a:p>
            <a:r>
              <a:rPr lang="ru-RU" dirty="0" smtClean="0"/>
              <a:t>Аркадий Кирсанов – Николай Петрович Кирсанов</a:t>
            </a:r>
          </a:p>
          <a:p>
            <a:endParaRPr lang="ru-RU" dirty="0" smtClean="0"/>
          </a:p>
          <a:p>
            <a:r>
              <a:rPr lang="ru-RU" dirty="0" smtClean="0"/>
              <a:t>Инициатор конфликта – Аркадий, который пытается перевоспитать отца, в «нигилистическом духе», ранит его этой бестактностью. Подвержен влиянию, стыдится несовременности отца, не одобряет романтического увлечения отца,  помещик с псевдолиберальными взглядами, любит отца, но и дорожит дружбой своего кумира Базарова, называет себя нигилистом, но в сам таковым не является в душе, ничем не занимается в отличие от Базарова, теоретик, не работящий, любит природу и музыку.</a:t>
            </a:r>
          </a:p>
          <a:p>
            <a:endParaRPr lang="ru-RU" dirty="0" smtClean="0"/>
          </a:p>
          <a:p>
            <a:r>
              <a:rPr lang="ru-RU" dirty="0" smtClean="0"/>
              <a:t>Николай Петрович –  смешон в глазах сына, идеалист с романтическими вкусами и наклонностями, слабый, но добрый, чуткий, деликатный, доброжелателен в своем отношении к молодежи, любит своего сын, любит природу, музыку. </a:t>
            </a:r>
          </a:p>
          <a:p>
            <a:r>
              <a:rPr lang="ru-RU" dirty="0" smtClean="0"/>
              <a:t>Итог: сын и отец сблизились, объединяются в общем деле и достигают семейного счастья.</a:t>
            </a:r>
          </a:p>
          <a:p>
            <a:endParaRPr lang="ru-RU" dirty="0"/>
          </a:p>
        </p:txBody>
      </p:sp>
    </p:spTree>
    <p:extLst>
      <p:ext uri="{BB962C8B-B14F-4D97-AF65-F5344CB8AC3E}">
        <p14:creationId xmlns:p14="http://schemas.microsoft.com/office/powerpoint/2010/main" val="370854726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477795"/>
            <a:ext cx="10515600" cy="5699168"/>
          </a:xfrm>
        </p:spPr>
        <p:txBody>
          <a:bodyPr>
            <a:normAutofit fontScale="85000" lnSpcReduction="20000"/>
          </a:bodyPr>
          <a:lstStyle/>
          <a:p>
            <a:r>
              <a:rPr lang="ru-RU" dirty="0" smtClean="0"/>
              <a:t>Базаров и его родители</a:t>
            </a:r>
          </a:p>
          <a:p>
            <a:endParaRPr lang="ru-RU" dirty="0" smtClean="0"/>
          </a:p>
          <a:p>
            <a:r>
              <a:rPr lang="ru-RU" dirty="0" smtClean="0"/>
              <a:t>Родители (Василий Иванович Базаров - отец, Арина </a:t>
            </a:r>
            <a:r>
              <a:rPr lang="ru-RU" dirty="0" err="1" smtClean="0"/>
              <a:t>Власьевна</a:t>
            </a:r>
            <a:r>
              <a:rPr lang="ru-RU" dirty="0" smtClean="0"/>
              <a:t> - мать)</a:t>
            </a:r>
          </a:p>
          <a:p>
            <a:r>
              <a:rPr lang="ru-RU" dirty="0" smtClean="0"/>
              <a:t>любят своего сына безоговорочно, тоскуют, всю свою жизнь посвятили тому, чтобы он жил лучше.</a:t>
            </a:r>
          </a:p>
          <a:p>
            <a:endParaRPr lang="ru-RU" dirty="0" smtClean="0"/>
          </a:p>
          <a:p>
            <a:r>
              <a:rPr lang="ru-RU" dirty="0" smtClean="0"/>
              <a:t>Евгений Базаров: любит родителей, но не часто радует своим присутствием, тяготится этой любовью, жесток и требователен к ним, как и ко всем окружающим, попрекает родителей в  отсутствии образованности.</a:t>
            </a:r>
          </a:p>
          <a:p>
            <a:endParaRPr lang="ru-RU" dirty="0" smtClean="0"/>
          </a:p>
          <a:p>
            <a:r>
              <a:rPr lang="ru-RU" dirty="0" smtClean="0"/>
              <a:t>Итог: Перед лицом смерти Базаров начинает смутно понимать цену родительской любви и их роль в жизни. </a:t>
            </a:r>
          </a:p>
          <a:p>
            <a:r>
              <a:rPr lang="ru-RU" dirty="0" smtClean="0"/>
              <a:t>3. Наставник - ученик (кумир – поклонник)</a:t>
            </a:r>
          </a:p>
          <a:p>
            <a:r>
              <a:rPr lang="ru-RU" dirty="0" smtClean="0"/>
              <a:t>Конфликт:</a:t>
            </a:r>
          </a:p>
          <a:p>
            <a:r>
              <a:rPr lang="ru-RU" dirty="0" smtClean="0"/>
              <a:t>Евгений Базаров – Аркадий Кирсанов </a:t>
            </a:r>
            <a:endParaRPr lang="ru-RU" dirty="0"/>
          </a:p>
        </p:txBody>
      </p:sp>
    </p:spTree>
    <p:extLst>
      <p:ext uri="{BB962C8B-B14F-4D97-AF65-F5344CB8AC3E}">
        <p14:creationId xmlns:p14="http://schemas.microsoft.com/office/powerpoint/2010/main" val="317706679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494270"/>
            <a:ext cx="10515600" cy="5682693"/>
          </a:xfrm>
        </p:spPr>
        <p:txBody>
          <a:bodyPr>
            <a:normAutofit fontScale="92500" lnSpcReduction="10000"/>
          </a:bodyPr>
          <a:lstStyle/>
          <a:p>
            <a:r>
              <a:rPr lang="ru-RU" dirty="0" smtClean="0"/>
              <a:t>К чему ведет нарушение нравственных законов? </a:t>
            </a:r>
          </a:p>
          <a:p>
            <a:endParaRPr lang="ru-RU" dirty="0" smtClean="0"/>
          </a:p>
          <a:p>
            <a:r>
              <a:rPr lang="ru-RU" dirty="0" smtClean="0"/>
              <a:t>Нарушение нравственных законов делает жизнь человека пустой и бессмысленной. Так, один из главных героев романа «Преступление и наказание» Свидригайлов может служить примером человека, отрицающего моральные законы. Деньги, незаурядный ум и богатый жизненный опыт сделали его свободным и независимым от людей, но свою свободу он использовал для получения удовольствий.  Цель его жизни – «срывать цветы удовольствия», а потом «бросать их в придорожную канаву». Однако такое поведение принесло герою только «бесконечную скуку» и привело его к полному опустошению. Он чувствовал себя запертым, а по ночам к нему являлись загубленные души. Добрые дела не смогли искупить зло, которое он совершил. Аркадий Иванович закончил жизнь самоубийством, не выдержав пустоты, на которую сам себя обрек.</a:t>
            </a:r>
            <a:endParaRPr lang="ru-RU" dirty="0"/>
          </a:p>
        </p:txBody>
      </p:sp>
    </p:spTree>
    <p:extLst>
      <p:ext uri="{BB962C8B-B14F-4D97-AF65-F5344CB8AC3E}">
        <p14:creationId xmlns:p14="http://schemas.microsoft.com/office/powerpoint/2010/main" val="303745024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411362093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153750067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38355569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16770057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1712378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123568"/>
            <a:ext cx="10515600" cy="6053395"/>
          </a:xfrm>
        </p:spPr>
        <p:txBody>
          <a:bodyPr>
            <a:normAutofit fontScale="92500" lnSpcReduction="20000"/>
          </a:bodyPr>
          <a:lstStyle/>
          <a:p>
            <a:r>
              <a:rPr lang="ru-RU" dirty="0" smtClean="0"/>
              <a:t/>
            </a:r>
            <a:br>
              <a:rPr lang="ru-RU" dirty="0" smtClean="0"/>
            </a:br>
            <a:r>
              <a:rPr lang="ru-RU" dirty="0"/>
              <a:t>При подготовке к итоговому сочинению мы предлагаем разделить направление на несколько логичных разделов, которые будут охватывать все явления жизни человека, предусмотренные описанием, данным ФИПИ. Также к каждому разделу мы прописали концепты, для того чтобы было удобно подбирать аргументы.</a:t>
            </a:r>
            <a:r>
              <a:rPr lang="ru-RU" dirty="0" smtClean="0"/>
              <a:t/>
            </a:r>
            <a:br>
              <a:rPr lang="ru-RU" dirty="0" smtClean="0"/>
            </a:br>
            <a:r>
              <a:rPr lang="ru-RU" dirty="0" smtClean="0"/>
              <a:t/>
            </a:r>
            <a:br>
              <a:rPr lang="ru-RU" dirty="0" smtClean="0"/>
            </a:br>
            <a:r>
              <a:rPr lang="ru-RU" b="1" dirty="0"/>
              <a:t>1) Духовная жизнь человека (Внутренний мир человека)</a:t>
            </a:r>
            <a:r>
              <a:rPr lang="ru-RU" dirty="0" smtClean="0"/>
              <a:t/>
            </a:r>
            <a:br>
              <a:rPr lang="ru-RU" dirty="0" smtClean="0"/>
            </a:br>
            <a:r>
              <a:rPr lang="ru-RU" dirty="0"/>
              <a:t>Душа человека, состояния души: упадок духа, апатия, кризис, надежда/отчаяние и др. Чувства и эмоции (конфликт разума и чувств). Характер человека. Качества личности (положительные и отрицательные). Воля, желания, стремления, вера. Этика и мораль: моральные нормы, добро и зло (борьба в душе человека), нравственный выбор, внутренний (моральный) конфликт (например, между чувством и долгом). Жизненная позиция и жизненные (моральные) принципы и беспринципность, жизненная позиция. Жизненные (моральные) ценности: вечные и сиюминутные, истинные и ложные. Вечные категории морали: добро, правда, долг, совесть, честь, счастье и др. Нравственный идеал. Моральный конфликт и нравственный выбор. Жизненные испытания как проверка нравственной стойкости человека.</a:t>
            </a:r>
          </a:p>
        </p:txBody>
      </p:sp>
    </p:spTree>
    <p:extLst>
      <p:ext uri="{BB962C8B-B14F-4D97-AF65-F5344CB8AC3E}">
        <p14:creationId xmlns:p14="http://schemas.microsoft.com/office/powerpoint/2010/main" val="3682963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181232"/>
            <a:ext cx="10515600" cy="5995731"/>
          </a:xfrm>
        </p:spPr>
        <p:txBody>
          <a:bodyPr>
            <a:normAutofit fontScale="92500" lnSpcReduction="10000"/>
          </a:bodyPr>
          <a:lstStyle/>
          <a:p>
            <a:r>
              <a:rPr lang="ru-RU" dirty="0" smtClean="0"/>
              <a:t>Жизнь "личная". Интеллектуальная жизнь человека. (Познание человеком самого себя)</a:t>
            </a:r>
          </a:p>
          <a:p>
            <a:r>
              <a:rPr lang="ru-RU" dirty="0" smtClean="0"/>
              <a:t>Сознание (ум, разум, интеллект, мысль) и познание. Воображение и мечта. Образование, мудрость. Самопознание, самовоспитание, самоконтроль, самооценка, рефлексия. Память. Мировоззрение, мировосприятие, мироощущение, образ мыслей, мнение (точка зрения). Смысл жизни (цель и средства). Совесть, выбор, справедливость. Идеалы. Самообман, уверенность, сомнения. Истина (правда) и ложь.</a:t>
            </a:r>
          </a:p>
          <a:p>
            <a:r>
              <a:rPr lang="ru-RU" dirty="0" smtClean="0"/>
              <a:t>Личность (индивидуальность), самобытность, духовная независимость, характер, темперамент.</a:t>
            </a:r>
          </a:p>
          <a:p>
            <a:r>
              <a:rPr lang="ru-RU" dirty="0" smtClean="0"/>
              <a:t>Потребности: интеллектуальные и духовные. Способности человека, стремления, Этапы жизни, взросление: детство, отрочество, юность, зрелость, старость.</a:t>
            </a:r>
          </a:p>
          <a:p>
            <a:r>
              <a:rPr lang="ru-RU" dirty="0" smtClean="0"/>
              <a:t>Дар, талант, способности, призвание, увлечения, мастерство, профессионализм, навыки и умения. Образ жизни. Опыт и ошибки.</a:t>
            </a:r>
            <a:endParaRPr lang="ru-RU" dirty="0"/>
          </a:p>
        </p:txBody>
      </p:sp>
    </p:spTree>
    <p:extLst>
      <p:ext uri="{BB962C8B-B14F-4D97-AF65-F5344CB8AC3E}">
        <p14:creationId xmlns:p14="http://schemas.microsoft.com/office/powerpoint/2010/main" val="36071391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365125"/>
            <a:ext cx="10515600" cy="5811838"/>
          </a:xfrm>
        </p:spPr>
        <p:txBody>
          <a:bodyPr/>
          <a:lstStyle/>
          <a:p>
            <a:r>
              <a:rPr lang="ru-RU" dirty="0" smtClean="0"/>
              <a:t>Жизнь "общественная" (Отношение человека к другому человеку, окружению, свобода и ограничения</a:t>
            </a:r>
          </a:p>
          <a:p>
            <a:r>
              <a:rPr lang="ru-RU" dirty="0" smtClean="0"/>
              <a:t>Поведение и поступки человека, отношение к другому человеку. Дружба и вражда. Любовь и ненависть. Верность и измена. Равнодушие и отзывчивость. Привычки и манеры, приличие, этикет. Гуманизм. Альтруизм и эгоизм. Добро и злодеяние. Причины (мотивы) поступков. Преступление и наказание. Свобода и ответственность. Одобрение и осуждение.</a:t>
            </a:r>
            <a:endParaRPr lang="ru-RU" dirty="0"/>
          </a:p>
        </p:txBody>
      </p:sp>
    </p:spTree>
    <p:extLst>
      <p:ext uri="{BB962C8B-B14F-4D97-AF65-F5344CB8AC3E}">
        <p14:creationId xmlns:p14="http://schemas.microsoft.com/office/powerpoint/2010/main" val="18166812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365125"/>
            <a:ext cx="10515600" cy="5811838"/>
          </a:xfrm>
        </p:spPr>
        <p:txBody>
          <a:bodyPr>
            <a:normAutofit fontScale="62500" lnSpcReduction="20000"/>
          </a:bodyPr>
          <a:lstStyle/>
          <a:p>
            <a:r>
              <a:rPr lang="ru-RU" dirty="0" smtClean="0"/>
              <a:t>Русский язык и литература » Итоговое сочинение 2024-2025 » Семья, общество, Отечество в жизни человека</a:t>
            </a:r>
          </a:p>
          <a:p>
            <a:r>
              <a:rPr lang="ru-RU" dirty="0" smtClean="0"/>
              <a:t>Семья, общество, Отечество в жизни человека</a:t>
            </a:r>
          </a:p>
          <a:p>
            <a:r>
              <a:rPr lang="ru-RU" dirty="0" smtClean="0"/>
              <a:t>Раздел итогового сочинения "Семья, общество, Отечество в жизни человека" включает следующие подразделы:</a:t>
            </a:r>
          </a:p>
          <a:p>
            <a:r>
              <a:rPr lang="ru-RU" dirty="0" smtClean="0"/>
              <a:t>1) Семья, род; семейные ценности и традиции.</a:t>
            </a:r>
          </a:p>
          <a:p>
            <a:r>
              <a:rPr lang="ru-RU" dirty="0" smtClean="0"/>
              <a:t>2) Человек и общество.</a:t>
            </a:r>
          </a:p>
          <a:p>
            <a:r>
              <a:rPr lang="ru-RU" dirty="0" smtClean="0"/>
              <a:t>3) Родина, государство, гражданская позиция человека.</a:t>
            </a:r>
          </a:p>
          <a:p>
            <a:endParaRPr lang="ru-RU" dirty="0" smtClean="0"/>
          </a:p>
          <a:p>
            <a:r>
              <a:rPr lang="ru-RU" dirty="0" smtClean="0"/>
              <a:t>Темы этого раздела:</a:t>
            </a:r>
          </a:p>
          <a:p>
            <a:r>
              <a:rPr lang="ru-RU" dirty="0" smtClean="0"/>
              <a:t>- связаны со взглядом на человека как представителя семьи, социума, народа, поколения, эпохи;</a:t>
            </a:r>
          </a:p>
          <a:p>
            <a:r>
              <a:rPr lang="ru-RU" dirty="0" smtClean="0"/>
              <a:t>- нацеливают на размышление о семейных и общественных ценностях, традициях и обычаях, межличностных отношениях и влиянии среды на человека;</a:t>
            </a:r>
          </a:p>
          <a:p>
            <a:r>
              <a:rPr lang="ru-RU" dirty="0" smtClean="0"/>
              <a:t>- касаются вопросов исторического времени, гражданских идеалов, важности сохранения исторической памяти, роли личности в истории;</a:t>
            </a:r>
          </a:p>
          <a:p>
            <a:r>
              <a:rPr lang="ru-RU" dirty="0" smtClean="0"/>
              <a:t>- позволяют задуматься о славе и бесславии, личном и общественном, своём вкладе в общественный прогресс;</a:t>
            </a:r>
          </a:p>
          <a:p>
            <a:r>
              <a:rPr lang="ru-RU" dirty="0" smtClean="0"/>
              <a:t>- побуждают рассуждать об образовании и о воспитании, споре поколений и об общественном благополучии, о народном подвиге и направлениях развития общества.</a:t>
            </a:r>
            <a:endParaRPr lang="ru-RU" dirty="0"/>
          </a:p>
        </p:txBody>
      </p:sp>
    </p:spTree>
    <p:extLst>
      <p:ext uri="{BB962C8B-B14F-4D97-AF65-F5344CB8AC3E}">
        <p14:creationId xmlns:p14="http://schemas.microsoft.com/office/powerpoint/2010/main" val="670772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189470"/>
            <a:ext cx="10515600" cy="5987493"/>
          </a:xfrm>
        </p:spPr>
        <p:txBody>
          <a:bodyPr>
            <a:normAutofit fontScale="62500" lnSpcReduction="20000"/>
          </a:bodyPr>
          <a:lstStyle/>
          <a:p>
            <a:r>
              <a:rPr lang="ru-RU" dirty="0" smtClean="0"/>
              <a:t>Русский язык и литература » Итоговое сочинение 2024-2025 » Природа и культура в жизни человека</a:t>
            </a:r>
          </a:p>
          <a:p>
            <a:r>
              <a:rPr lang="ru-RU" dirty="0" smtClean="0"/>
              <a:t>Природа и культура в жизни человека</a:t>
            </a:r>
          </a:p>
          <a:p>
            <a:r>
              <a:rPr lang="ru-RU" dirty="0" smtClean="0"/>
              <a:t>Раздел "Природа и культура в жизни человека" включает следующие подразделы:</a:t>
            </a:r>
          </a:p>
          <a:p>
            <a:r>
              <a:rPr lang="ru-RU" dirty="0" smtClean="0"/>
              <a:t>1) Природа и человек.</a:t>
            </a:r>
          </a:p>
          <a:p>
            <a:r>
              <a:rPr lang="ru-RU" dirty="0" smtClean="0"/>
              <a:t>2) Наука и человек.</a:t>
            </a:r>
          </a:p>
          <a:p>
            <a:r>
              <a:rPr lang="ru-RU" dirty="0" smtClean="0"/>
              <a:t>3) Искусство и человек.</a:t>
            </a:r>
          </a:p>
          <a:p>
            <a:endParaRPr lang="ru-RU" dirty="0" smtClean="0"/>
          </a:p>
          <a:p>
            <a:r>
              <a:rPr lang="ru-RU" dirty="0" smtClean="0"/>
              <a:t>Темы этого раздела:</a:t>
            </a:r>
          </a:p>
          <a:p>
            <a:r>
              <a:rPr lang="ru-RU" dirty="0" smtClean="0"/>
              <a:t>- связаны с философскими, социальными, этическими, эстетическими проблемами, вопросами экологии;</a:t>
            </a:r>
          </a:p>
          <a:p>
            <a:r>
              <a:rPr lang="ru-RU" dirty="0" smtClean="0"/>
              <a:t>- нацеливают на рассуждение об искусстве и о науке, о феномене таланта, ценности художественного творчества и научного поиска, о собственных предпочтениях или интересах в области искусства и науки, о языке (в том числе родном) и языковой культуре;</a:t>
            </a:r>
          </a:p>
          <a:p>
            <a:r>
              <a:rPr lang="ru-RU" dirty="0" smtClean="0"/>
              <a:t>- касаются миссии художника и ответственности человека науки, значения великих творений искусства и научных открытий (в том числе в связи с юбилейными датами);</a:t>
            </a:r>
          </a:p>
          <a:p>
            <a:r>
              <a:rPr lang="ru-RU" dirty="0" smtClean="0"/>
              <a:t>- позволяют осмысливать роль культуры в жизни человека, связь языка с историей страны, важность бережного отношения к языку, сохранения исторической памяти и традиционных ценностей;</a:t>
            </a:r>
          </a:p>
          <a:p>
            <a:r>
              <a:rPr lang="ru-RU" dirty="0" smtClean="0"/>
              <a:t>- побуждают задуматься о взаимодействии человека и природы, направлениях развития культуры, влиянии искусства и новых технологий на человека.</a:t>
            </a:r>
            <a:endParaRPr lang="ru-RU" dirty="0"/>
          </a:p>
        </p:txBody>
      </p:sp>
    </p:spTree>
    <p:extLst>
      <p:ext uri="{BB962C8B-B14F-4D97-AF65-F5344CB8AC3E}">
        <p14:creationId xmlns:p14="http://schemas.microsoft.com/office/powerpoint/2010/main" val="215950340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TotalTime>
  <Words>6711</Words>
  <Application>Microsoft Office PowerPoint</Application>
  <PresentationFormat>Широкоэкранный</PresentationFormat>
  <Paragraphs>268</Paragraphs>
  <Slides>47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47</vt:i4>
      </vt:variant>
    </vt:vector>
  </HeadingPairs>
  <TitlesOfParts>
    <vt:vector size="51" baseType="lpstr">
      <vt:lpstr>Arial</vt:lpstr>
      <vt:lpstr>Calibri</vt:lpstr>
      <vt:lpstr>Calibri Light</vt:lpstr>
      <vt:lpstr>Тема Office</vt:lpstr>
      <vt:lpstr>Разбор итогового сочинения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КСОШ</dc:creator>
  <cp:lastModifiedBy>КСОШ</cp:lastModifiedBy>
  <cp:revision>5</cp:revision>
  <dcterms:created xsi:type="dcterms:W3CDTF">2024-11-01T03:12:37Z</dcterms:created>
  <dcterms:modified xsi:type="dcterms:W3CDTF">2024-11-01T05:40:15Z</dcterms:modified>
</cp:coreProperties>
</file>