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319" r:id="rId2"/>
    <p:sldId id="360" r:id="rId3"/>
    <p:sldId id="361" r:id="rId4"/>
    <p:sldId id="257" r:id="rId5"/>
    <p:sldId id="324" r:id="rId6"/>
    <p:sldId id="332" r:id="rId7"/>
    <p:sldId id="331" r:id="rId8"/>
    <p:sldId id="330" r:id="rId9"/>
    <p:sldId id="329" r:id="rId10"/>
    <p:sldId id="290" r:id="rId11"/>
    <p:sldId id="336" r:id="rId12"/>
    <p:sldId id="335" r:id="rId13"/>
    <p:sldId id="334" r:id="rId14"/>
    <p:sldId id="333" r:id="rId15"/>
    <p:sldId id="296" r:id="rId16"/>
    <p:sldId id="341" r:id="rId17"/>
    <p:sldId id="344" r:id="rId18"/>
    <p:sldId id="343" r:id="rId19"/>
    <p:sldId id="342" r:id="rId20"/>
    <p:sldId id="295" r:id="rId21"/>
    <p:sldId id="340" r:id="rId22"/>
    <p:sldId id="339" r:id="rId23"/>
    <p:sldId id="338" r:id="rId24"/>
    <p:sldId id="337" r:id="rId25"/>
    <p:sldId id="297" r:id="rId26"/>
    <p:sldId id="351" r:id="rId27"/>
    <p:sldId id="347" r:id="rId28"/>
    <p:sldId id="346" r:id="rId29"/>
    <p:sldId id="345" r:id="rId30"/>
    <p:sldId id="352" r:id="rId31"/>
    <p:sldId id="353" r:id="rId32"/>
    <p:sldId id="354" r:id="rId33"/>
    <p:sldId id="355" r:id="rId34"/>
    <p:sldId id="356" r:id="rId35"/>
    <p:sldId id="363" r:id="rId36"/>
    <p:sldId id="357" r:id="rId37"/>
    <p:sldId id="364" r:id="rId38"/>
    <p:sldId id="362" r:id="rId39"/>
    <p:sldId id="358" r:id="rId40"/>
    <p:sldId id="359" r:id="rId4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5100"/>
    <a:srgbClr val="BEAA12"/>
    <a:srgbClr val="007635"/>
    <a:srgbClr val="264B96"/>
    <a:srgbClr val="70578F"/>
    <a:srgbClr val="FFA3A3"/>
    <a:srgbClr val="66CC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CB1B1FF-9F4D-4978-A5BD-0B82B44E5461}" type="datetimeFigureOut">
              <a:rPr lang="ru-RU"/>
              <a:pPr>
                <a:defRPr/>
              </a:pPr>
              <a:t>01.03.2025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C739461-7248-4ED8-928A-6036D4244C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893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0C1089B-86C4-4D97-949F-0EC860839C8B}" type="slidenum">
              <a:rPr lang="ru-RU" smtClean="0">
                <a:latin typeface="Georgia" pitchFamily="18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smtClean="0">
              <a:latin typeface="Georgi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793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3795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8439C9E-6E63-4562-9C31-A2002728C0CC}" type="slidenum">
              <a:rPr lang="ru-RU" sz="1200">
                <a:latin typeface="Georgia" pitchFamily="18" charset="0"/>
              </a:rPr>
              <a:pPr algn="r"/>
              <a:t>12</a:t>
            </a:fld>
            <a:endParaRPr lang="ru-RU" sz="120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812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5843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B062DC5-0BD1-4A4B-9D7D-49FCDA86353C}" type="slidenum">
              <a:rPr lang="ru-RU" sz="1200">
                <a:latin typeface="Georgia" pitchFamily="18" charset="0"/>
              </a:rPr>
              <a:pPr algn="r"/>
              <a:t>13</a:t>
            </a:fld>
            <a:endParaRPr lang="ru-RU" sz="120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729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744FFBD-40D4-4146-A751-4D27030C4EB4}" type="slidenum">
              <a:rPr lang="ru-RU" sz="1200">
                <a:latin typeface="Georgia" pitchFamily="18" charset="0"/>
              </a:rPr>
              <a:pPr algn="r"/>
              <a:t>14</a:t>
            </a:fld>
            <a:endParaRPr lang="ru-RU" sz="120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7549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9939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4C890F9-8783-42B5-9A98-C4194D4D1DCD}" type="slidenum">
              <a:rPr lang="ru-RU" sz="1200">
                <a:latin typeface="Georgia" pitchFamily="18" charset="0"/>
              </a:rPr>
              <a:pPr algn="r"/>
              <a:t>15</a:t>
            </a:fld>
            <a:endParaRPr lang="ru-RU" sz="120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9806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1987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13AC519-2858-4DA6-8C82-6B99B5F1A33E}" type="slidenum">
              <a:rPr lang="ru-RU" sz="1200">
                <a:latin typeface="Georgia" pitchFamily="18" charset="0"/>
              </a:rPr>
              <a:pPr algn="r"/>
              <a:t>16</a:t>
            </a:fld>
            <a:endParaRPr lang="ru-RU" sz="120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081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4035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F36B17D-AE86-41EA-B4B3-17344230D1EB}" type="slidenum">
              <a:rPr lang="ru-RU" sz="1200">
                <a:latin typeface="Georgia" pitchFamily="18" charset="0"/>
              </a:rPr>
              <a:pPr algn="r"/>
              <a:t>17</a:t>
            </a:fld>
            <a:endParaRPr lang="ru-RU" sz="120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7396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6083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29F7C78-7E28-440F-9AF4-E4642C28B196}" type="slidenum">
              <a:rPr lang="ru-RU" sz="1200">
                <a:latin typeface="Georgia" pitchFamily="18" charset="0"/>
              </a:rPr>
              <a:pPr algn="r"/>
              <a:t>18</a:t>
            </a:fld>
            <a:endParaRPr lang="ru-RU" sz="120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5990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813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248F66D-105B-426C-A08F-936E32E489BB}" type="slidenum">
              <a:rPr lang="ru-RU" sz="1200">
                <a:latin typeface="Georgia" pitchFamily="18" charset="0"/>
              </a:rPr>
              <a:pPr algn="r"/>
              <a:t>19</a:t>
            </a:fld>
            <a:endParaRPr lang="ru-RU" sz="120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8496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0179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5BD45BD-30A9-4672-A62B-2B4456D6B8AB}" type="slidenum">
              <a:rPr lang="ru-RU" sz="1200">
                <a:latin typeface="Georgia" pitchFamily="18" charset="0"/>
              </a:rPr>
              <a:pPr algn="r"/>
              <a:t>20</a:t>
            </a:fld>
            <a:endParaRPr lang="ru-RU" sz="120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3202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2227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3FA3A4C-4CE0-409C-B70F-F90D667CAB41}" type="slidenum">
              <a:rPr lang="ru-RU" sz="1200">
                <a:latin typeface="Georgia" pitchFamily="18" charset="0"/>
              </a:rPr>
              <a:pPr algn="r"/>
              <a:t>21</a:t>
            </a:fld>
            <a:endParaRPr lang="ru-RU" sz="120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010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66DB7A-3590-4144-AB5F-8949AEEA4839}" type="slidenum">
              <a:rPr lang="ru-RU" smtClean="0">
                <a:latin typeface="Georgia" pitchFamily="18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 smtClean="0">
              <a:latin typeface="Georgia" pitchFamily="18" charset="0"/>
              <a:cs typeface="Arial" charset="0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3302843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4275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EE83789-3F91-4035-8FA3-2012400DFD3A}" type="slidenum">
              <a:rPr lang="ru-RU" sz="1200">
                <a:latin typeface="Georgia" pitchFamily="18" charset="0"/>
              </a:rPr>
              <a:pPr algn="r"/>
              <a:t>22</a:t>
            </a:fld>
            <a:endParaRPr lang="ru-RU" sz="120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353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6323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FD1797E-E646-403C-985F-17DA13C72559}" type="slidenum">
              <a:rPr lang="ru-RU" sz="1200">
                <a:latin typeface="Georgia" pitchFamily="18" charset="0"/>
              </a:rPr>
              <a:pPr algn="r"/>
              <a:t>23</a:t>
            </a:fld>
            <a:endParaRPr lang="ru-RU" sz="120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7548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837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E0FFE22-27BB-4C59-A045-C399CCF5F655}" type="slidenum">
              <a:rPr lang="ru-RU" sz="1200">
                <a:latin typeface="Georgia" pitchFamily="18" charset="0"/>
              </a:rPr>
              <a:pPr algn="r"/>
              <a:t>24</a:t>
            </a:fld>
            <a:endParaRPr lang="ru-RU" sz="120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3642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0419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027BC76-B89C-4AD2-88B3-611A15869EE2}" type="slidenum">
              <a:rPr lang="ru-RU" sz="1200">
                <a:latin typeface="Georgia" pitchFamily="18" charset="0"/>
              </a:rPr>
              <a:pPr algn="r"/>
              <a:t>25</a:t>
            </a:fld>
            <a:endParaRPr lang="ru-RU" sz="120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8429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2467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C3CA09F-C3EB-482B-9F5B-71D9191CA2E3}" type="slidenum">
              <a:rPr lang="ru-RU" sz="1200">
                <a:latin typeface="Georgia" pitchFamily="18" charset="0"/>
              </a:rPr>
              <a:pPr algn="r"/>
              <a:t>26</a:t>
            </a:fld>
            <a:endParaRPr lang="ru-RU" sz="120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5459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4515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F9429CA-437A-4C81-AECC-45CC51B81FDD}" type="slidenum">
              <a:rPr lang="ru-RU" sz="1200">
                <a:latin typeface="Georgia" pitchFamily="18" charset="0"/>
              </a:rPr>
              <a:pPr algn="r"/>
              <a:t>27</a:t>
            </a:fld>
            <a:endParaRPr lang="ru-RU" sz="120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3166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6563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0AA217A-FE8B-4D32-B6EC-DCFCDBD29EA8}" type="slidenum">
              <a:rPr lang="ru-RU" sz="1200">
                <a:latin typeface="Georgia" pitchFamily="18" charset="0"/>
              </a:rPr>
              <a:pPr algn="r"/>
              <a:t>28</a:t>
            </a:fld>
            <a:endParaRPr lang="ru-RU" sz="120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6479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861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5DBE7EF-39FC-4D94-837B-3D1CF767C241}" type="slidenum">
              <a:rPr lang="ru-RU" sz="1200">
                <a:latin typeface="Georgia" pitchFamily="18" charset="0"/>
              </a:rPr>
              <a:pPr algn="r"/>
              <a:t>29</a:t>
            </a:fld>
            <a:endParaRPr lang="ru-RU" sz="120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502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59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1C9FDA5-80B3-4F8E-8896-9057145AF6C3}" type="slidenum">
              <a:rPr lang="ru-RU" sz="1200">
                <a:latin typeface="Georgia" pitchFamily="18" charset="0"/>
              </a:rPr>
              <a:pPr algn="r"/>
              <a:t>5</a:t>
            </a:fld>
            <a:endParaRPr lang="ru-RU" sz="120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555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1A29FCE-AF99-4D54-BAC1-526BA5F3951E}" type="slidenum">
              <a:rPr lang="ru-RU" sz="1200">
                <a:latin typeface="Georgia" pitchFamily="18" charset="0"/>
              </a:rPr>
              <a:pPr algn="r"/>
              <a:t>6</a:t>
            </a:fld>
            <a:endParaRPr lang="ru-RU" sz="120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228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5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23117BA-7B7E-43DB-BE53-B75E2C654D54}" type="slidenum">
              <a:rPr lang="ru-RU" sz="1200">
                <a:latin typeface="Georgia" pitchFamily="18" charset="0"/>
              </a:rPr>
              <a:pPr algn="r"/>
              <a:t>7</a:t>
            </a:fld>
            <a:endParaRPr lang="ru-RU" sz="120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50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5603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5E74C7-EDC0-4338-BDB1-4A35E3BEB757}" type="slidenum">
              <a:rPr lang="ru-RU" sz="1200">
                <a:latin typeface="Georgia" pitchFamily="18" charset="0"/>
              </a:rPr>
              <a:pPr algn="r"/>
              <a:t>8</a:t>
            </a:fld>
            <a:endParaRPr lang="ru-RU" sz="120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81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53C1F91-2363-4CD6-AB2A-1949F84297E8}" type="slidenum">
              <a:rPr lang="ru-RU" sz="1200">
                <a:latin typeface="Georgia" pitchFamily="18" charset="0"/>
              </a:rPr>
              <a:pPr algn="r"/>
              <a:t>9</a:t>
            </a:fld>
            <a:endParaRPr lang="ru-RU" sz="120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095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9699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7D81A73-CC68-47F6-91B8-91C2159B3BDD}" type="slidenum">
              <a:rPr lang="ru-RU" sz="1200">
                <a:latin typeface="Georgia" pitchFamily="18" charset="0"/>
              </a:rPr>
              <a:pPr algn="r"/>
              <a:t>10</a:t>
            </a:fld>
            <a:endParaRPr lang="ru-RU" sz="120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86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7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C558B73-A558-4A5E-864D-1CD9C128C988}" type="slidenum">
              <a:rPr lang="ru-RU" sz="1200">
                <a:latin typeface="Georgia" pitchFamily="18" charset="0"/>
              </a:rPr>
              <a:pPr algn="r"/>
              <a:t>11</a:t>
            </a:fld>
            <a:endParaRPr lang="ru-RU" sz="120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436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642E63-9315-4DBA-9045-86497ECCCDB5}" type="datetimeFigureOut">
              <a:rPr lang="ru-RU" smtClean="0"/>
              <a:pPr>
                <a:defRPr/>
              </a:pPr>
              <a:t>01.03.2025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A71FCE-C416-4788-B80E-1EE39F2FFEE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297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A9F02E-4086-462D-A040-5C2D919F6941}" type="datetimeFigureOut">
              <a:rPr lang="ru-RU" smtClean="0"/>
              <a:pPr>
                <a:defRPr/>
              </a:pPr>
              <a:t>01.03.2025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1AC3BC-121D-481A-BC9B-E4CCAA8F7D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220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A9F02E-4086-462D-A040-5C2D919F6941}" type="datetimeFigureOut">
              <a:rPr lang="ru-RU" smtClean="0"/>
              <a:pPr>
                <a:defRPr/>
              </a:pPr>
              <a:t>01.03.2025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1AC3BC-121D-481A-BC9B-E4CCAA8F7D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0696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A9F02E-4086-462D-A040-5C2D919F6941}" type="datetimeFigureOut">
              <a:rPr lang="ru-RU" smtClean="0"/>
              <a:pPr>
                <a:defRPr/>
              </a:pPr>
              <a:t>01.03.2025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1AC3BC-121D-481A-BC9B-E4CCAA8F7D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492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A9F02E-4086-462D-A040-5C2D919F6941}" type="datetimeFigureOut">
              <a:rPr lang="ru-RU" smtClean="0"/>
              <a:pPr>
                <a:defRPr/>
              </a:pPr>
              <a:t>01.03.2025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1AC3BC-121D-481A-BC9B-E4CCAA8F7D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34204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A9F02E-4086-462D-A040-5C2D919F6941}" type="datetimeFigureOut">
              <a:rPr lang="ru-RU" smtClean="0"/>
              <a:pPr>
                <a:defRPr/>
              </a:pPr>
              <a:t>01.03.2025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1AC3BC-121D-481A-BC9B-E4CCAA8F7D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757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514EAC-DE92-4D26-BFBE-291B7D3C7CAA}" type="datetimeFigureOut">
              <a:rPr lang="ru-RU" smtClean="0"/>
              <a:pPr>
                <a:defRPr/>
              </a:pPr>
              <a:t>01.03.2025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C8A084-75D1-44FF-8DA9-4CACC43DC5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040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9C48CB-7C83-4BA7-88C0-496BD9A3C9EA}" type="datetimeFigureOut">
              <a:rPr lang="ru-RU" smtClean="0"/>
              <a:pPr>
                <a:defRPr/>
              </a:pPr>
              <a:t>01.03.2025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D58633-5A17-424D-8CF9-422513FF187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809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C59C10-6966-4DF7-BB24-5B7DA1868661}" type="datetimeFigureOut">
              <a:rPr lang="ru-RU" smtClean="0"/>
              <a:pPr>
                <a:defRPr/>
              </a:pPr>
              <a:t>01.03.2025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5352AD-6615-4CC2-8EB0-6D352C61B07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022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A87FC4-28A1-4591-9237-E9A3B76994FF}" type="datetimeFigureOut">
              <a:rPr lang="ru-RU" smtClean="0"/>
              <a:pPr>
                <a:defRPr/>
              </a:pPr>
              <a:t>01.03.2025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405F02-1194-4528-9E2D-0ACB2C6F7F2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767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EF05DE-5852-49A1-BBCB-C3A1F27F93DC}" type="datetimeFigureOut">
              <a:rPr lang="ru-RU" smtClean="0"/>
              <a:pPr>
                <a:defRPr/>
              </a:pPr>
              <a:t>01.03.2025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EB8F5-A84E-4103-BA59-FA13B35C6AE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56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5B3800-A688-4044-8F09-3E6E93B1E28B}" type="datetimeFigureOut">
              <a:rPr lang="ru-RU" smtClean="0"/>
              <a:pPr>
                <a:defRPr/>
              </a:pPr>
              <a:t>01.03.2025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FEF443-AED4-4204-B727-174AF53D302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428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CA5B7-1BBE-4C6B-B81E-D62E7FD6F4ED}" type="datetimeFigureOut">
              <a:rPr lang="ru-RU" smtClean="0"/>
              <a:pPr>
                <a:defRPr/>
              </a:pPr>
              <a:t>01.03.2025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9CE17F-B49C-4E2B-8A2D-E14EBF96EBC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285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D7B379-CF86-444C-BBB7-7430B333792C}" type="datetimeFigureOut">
              <a:rPr lang="ru-RU" smtClean="0"/>
              <a:pPr>
                <a:defRPr/>
              </a:pPr>
              <a:t>01.03.2025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4C7EF2-FFAD-40B7-A6AE-3105D1B190E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451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F82CD0-19E3-48B3-BAEF-EAF190A39496}" type="datetimeFigureOut">
              <a:rPr lang="ru-RU" smtClean="0"/>
              <a:pPr>
                <a:defRPr/>
              </a:pPr>
              <a:t>01.03.2025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1654B2-7FA9-4B02-9ED9-CACDF1F6334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065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680152-5FBF-4296-B1AC-9CD5F411F267}" type="datetimeFigureOut">
              <a:rPr lang="ru-RU" smtClean="0"/>
              <a:pPr>
                <a:defRPr/>
              </a:pPr>
              <a:t>01.03.2025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08DBA0-FF62-442C-BF75-DAF5B0009A3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120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9A9F02E-4086-462D-A040-5C2D919F6941}" type="datetimeFigureOut">
              <a:rPr lang="ru-RU" smtClean="0"/>
              <a:pPr>
                <a:defRPr/>
              </a:pPr>
              <a:t>01.03.2025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F31AC3BC-121D-481A-BC9B-E4CCAA8F7D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20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11" Type="http://schemas.openxmlformats.org/officeDocument/2006/relationships/image" Target="../media/image7.png"/><Relationship Id="rId5" Type="http://schemas.openxmlformats.org/officeDocument/2006/relationships/image" Target="../media/image3.gif"/><Relationship Id="rId10" Type="http://schemas.openxmlformats.org/officeDocument/2006/relationships/slide" Target="slide29.xml"/><Relationship Id="rId4" Type="http://schemas.openxmlformats.org/officeDocument/2006/relationships/image" Target="../media/image2.gi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5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25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3.png"/><Relationship Id="rId10" Type="http://schemas.openxmlformats.org/officeDocument/2006/relationships/image" Target="../media/image40.png"/><Relationship Id="rId4" Type="http://schemas.openxmlformats.org/officeDocument/2006/relationships/slide" Target="slide4.xml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6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6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6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9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9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9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49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9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3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Admin\&#1052;&#1086;&#1080;%20&#1076;&#1086;&#1082;&#1091;&#1084;&#1077;&#1085;&#1090;&#1099;\&#1047;&#1072;&#1075;&#1088;&#1091;&#1079;&#1082;&#1080;\Neposedyi_-_Mamapervoe_slovo.mp3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3.xml"/><Relationship Id="rId18" Type="http://schemas.openxmlformats.org/officeDocument/2006/relationships/slide" Target="slide23.xml"/><Relationship Id="rId26" Type="http://schemas.openxmlformats.org/officeDocument/2006/relationships/slide" Target="slide26.xml"/><Relationship Id="rId3" Type="http://schemas.openxmlformats.org/officeDocument/2006/relationships/image" Target="../media/image8.jpeg"/><Relationship Id="rId21" Type="http://schemas.openxmlformats.org/officeDocument/2006/relationships/slide" Target="slide16.xml"/><Relationship Id="rId7" Type="http://schemas.openxmlformats.org/officeDocument/2006/relationships/slide" Target="slide7.xml"/><Relationship Id="rId12" Type="http://schemas.openxmlformats.org/officeDocument/2006/relationships/slide" Target="slide12.xml"/><Relationship Id="rId17" Type="http://schemas.openxmlformats.org/officeDocument/2006/relationships/slide" Target="slide22.xml"/><Relationship Id="rId25" Type="http://schemas.openxmlformats.org/officeDocument/2006/relationships/slide" Target="slide25.xml"/><Relationship Id="rId2" Type="http://schemas.openxmlformats.org/officeDocument/2006/relationships/notesSlide" Target="../notesSlides/notesSlide2.xml"/><Relationship Id="rId16" Type="http://schemas.openxmlformats.org/officeDocument/2006/relationships/slide" Target="slide21.xml"/><Relationship Id="rId20" Type="http://schemas.openxmlformats.org/officeDocument/2006/relationships/slide" Target="slide15.xml"/><Relationship Id="rId29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24" Type="http://schemas.openxmlformats.org/officeDocument/2006/relationships/slide" Target="slide19.xml"/><Relationship Id="rId32" Type="http://schemas.openxmlformats.org/officeDocument/2006/relationships/image" Target="../media/image11.png"/><Relationship Id="rId5" Type="http://schemas.openxmlformats.org/officeDocument/2006/relationships/slide" Target="slide5.xml"/><Relationship Id="rId15" Type="http://schemas.openxmlformats.org/officeDocument/2006/relationships/slide" Target="slide20.xml"/><Relationship Id="rId23" Type="http://schemas.openxmlformats.org/officeDocument/2006/relationships/slide" Target="slide18.xml"/><Relationship Id="rId28" Type="http://schemas.openxmlformats.org/officeDocument/2006/relationships/slide" Target="slide28.xml"/><Relationship Id="rId10" Type="http://schemas.openxmlformats.org/officeDocument/2006/relationships/slide" Target="slide10.xml"/><Relationship Id="rId19" Type="http://schemas.openxmlformats.org/officeDocument/2006/relationships/slide" Target="slide24.xml"/><Relationship Id="rId31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slide" Target="slide9.xml"/><Relationship Id="rId14" Type="http://schemas.openxmlformats.org/officeDocument/2006/relationships/slide" Target="slide14.xml"/><Relationship Id="rId22" Type="http://schemas.openxmlformats.org/officeDocument/2006/relationships/slide" Target="slide17.xml"/><Relationship Id="rId27" Type="http://schemas.openxmlformats.org/officeDocument/2006/relationships/slide" Target="slide27.xml"/><Relationship Id="rId30" Type="http://schemas.openxmlformats.org/officeDocument/2006/relationships/image" Target="../media/image4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19" descr="yH5BAEAAAAALAAAAAABAAEAAAIBRAA7"/>
          <p:cNvSpPr>
            <a:spLocks noChangeAspect="1" noChangeArrowheads="1"/>
          </p:cNvSpPr>
          <p:nvPr/>
        </p:nvSpPr>
        <p:spPr bwMode="auto">
          <a:xfrm>
            <a:off x="4405313" y="26368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Georgia" pitchFamily="18" charset="0"/>
            </a:endParaRPr>
          </a:p>
        </p:txBody>
      </p:sp>
      <p:pic>
        <p:nvPicPr>
          <p:cNvPr id="14339" name="Picture 2" descr="http://img0.liveinternet.ru/images/attach/c/3/77/957/77957384_77772038_zvezdochki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79450" y="2317750"/>
            <a:ext cx="9429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2" descr="http://img0.liveinternet.ru/images/attach/c/3/77/957/77957384_77772038_zvezdochki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5175" y="3459163"/>
            <a:ext cx="9429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2" descr="http://img0.liveinternet.ru/images/attach/c/3/77/957/77957384_77772038_zvezdochki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793750" y="4605338"/>
            <a:ext cx="9429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 descr="http://img1.liveinternet.ru/images/attach/b/2/2/633/2633622_6076627_5283499_i102714521_6641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05313" y="2036763"/>
            <a:ext cx="20669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10" descr="http://img1.liveinternet.ru/images/attach/b/2/2/633/2633622_6076627_5283499_i102714521_6641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22425" y="2971800"/>
            <a:ext cx="20669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2" descr="http://img1.liveinternet.ru/images/attach/b/2/2/633/2633622_6076627_5283499_i102714521_6641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76375" y="3876675"/>
            <a:ext cx="20669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14" descr="http://img1.liveinternet.ru/images/attach/b/2/2/633/2633622_6076627_5283499_i102714521_6641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73725" y="2827338"/>
            <a:ext cx="20669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16" descr="http://img1.liveinternet.ru/images/attach/b/2/2/633/2633622_6076627_5283499_i102714521_6641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00700" y="3784600"/>
            <a:ext cx="20669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Picture 6" descr="http://img1.liveinternet.ru/images/attach/b/2/2/633/2633622_6076627_5283499_i102714521_6641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39963" y="1985963"/>
            <a:ext cx="20669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Picture 2" descr="http://img0.liveinternet.ru/images/attach/c/3/77/957/77957384_77772038_zvezdochki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77100" y="2225675"/>
            <a:ext cx="9429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9" name="Picture 2" descr="http://img0.liveinternet.ru/images/attach/c/3/77/957/77957384_77772038_zvezdochki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7362825" y="3367088"/>
            <a:ext cx="9429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0" name="Picture 2" descr="http://img0.liveinternet.ru/images/attach/c/3/77/957/77957384_77772038_zvezdochki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4513263"/>
            <a:ext cx="9429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1" name="Picture 12" descr="http://img1.liveinternet.ru/images/attach/b/2/2/633/2633622_6076627_5283499_i102714521_6641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58888" y="4797425"/>
            <a:ext cx="20669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2" name="Picture 12" descr="http://img1.liveinternet.ru/images/attach/b/2/2/633/2633622_6076627_5283499_i102714521_6641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02263" y="4702175"/>
            <a:ext cx="20669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3" name="Picture 10" descr="http://img1.liveinternet.ru/images/attach/b/2/2/633/2633622_6076627_5283499_i102714521_6641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988" y="2257425"/>
            <a:ext cx="20669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4" name="Picture 10" descr="http://img1.liveinternet.ru/images/attach/b/2/2/633/2633622_6076627_5283499_i102714521_6641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988" y="3260725"/>
            <a:ext cx="20669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5" name="Picture 10" descr="http://img1.liveinternet.ru/images/attach/b/2/2/633/2633622_6076627_5283499_i102714521_6641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" y="4268788"/>
            <a:ext cx="20669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6" name="Picture 10" descr="http://img1.liveinternet.ru/images/attach/b/2/2/633/2633622_6076627_5283499_i102714521_6641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3425" y="2508250"/>
            <a:ext cx="20669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7" name="Picture 10" descr="http://img1.liveinternet.ru/images/attach/b/2/2/633/2633622_6076627_5283499_i102714521_6641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3425" y="3511550"/>
            <a:ext cx="20669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8" name="Picture 10" descr="http://img1.liveinternet.ru/images/attach/b/2/2/633/2633622_6076627_5283499_i102714521_6641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13588" y="4521200"/>
            <a:ext cx="20669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9" name="Picture 16" descr="http://img1.liveinternet.ru/images/attach/b/2/2/633/2633622_6076627_5283499_i102714521_6641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7475" y="125413"/>
            <a:ext cx="20669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0" name="Picture 16" descr="http://img1.liveinternet.ru/images/attach/b/2/2/633/2633622_6076627_5283499_i102714521_6641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3213" y="0"/>
            <a:ext cx="20669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1" name="Picture 16" descr="http://img1.liveinternet.ru/images/attach/b/2/2/633/2633622_6076627_5283499_i102714521_6641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46663" y="101600"/>
            <a:ext cx="20669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2" name="Picture 16" descr="http://img1.liveinternet.ru/images/attach/b/2/2/633/2633622_6076627_5283499_i102714521_6641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42150" y="469900"/>
            <a:ext cx="20669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3" name="Picture 16" descr="http://img1.liveinternet.ru/images/attach/b/2/2/633/2633622_6076627_5283499_i102714521_6641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55888" y="903288"/>
            <a:ext cx="20669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4" name="Picture 16" descr="http://img1.liveinternet.ru/images/attach/b/2/2/633/2633622_6076627_5283499_i102714521_6641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9550" y="1046163"/>
            <a:ext cx="20669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5" name="Picture 16" descr="http://img1.liveinternet.ru/images/attach/b/2/2/633/2633622_6076627_5283499_i102714521_6641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42150" y="1450975"/>
            <a:ext cx="20669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6" name="Picture 16" descr="http://img1.liveinternet.ru/images/attach/b/2/2/633/2633622_6076627_5283499_i102714521_6641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2813" y="1058863"/>
            <a:ext cx="20669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7" name="Picture 2" descr="http://domashniirestoran.ru/images/star-511-106(3)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14725" y="125413"/>
            <a:ext cx="224155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8" name="Рисунок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3750" y="938213"/>
            <a:ext cx="7540625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9" name="Рисунок 54" descr="Рисунок19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72225" y="5734050"/>
            <a:ext cx="240506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70" name="Рисунок 55" descr="Рисунок18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96913" y="5934075"/>
            <a:ext cx="10795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5"/>
          <p:cNvSpPr txBox="1">
            <a:spLocks noChangeArrowheads="1"/>
          </p:cNvSpPr>
          <p:nvPr/>
        </p:nvSpPr>
        <p:spPr bwMode="auto">
          <a:xfrm>
            <a:off x="750888" y="1511300"/>
            <a:ext cx="7648575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/>
              <a:t>Кого любил Пьеро из сказки А. Толстого «Золотой ключик»?</a:t>
            </a:r>
            <a:r>
              <a:rPr lang="ru-RU" sz="2800"/>
              <a:t> </a:t>
            </a:r>
            <a:endParaRPr lang="ru-RU" sz="2800" b="1"/>
          </a:p>
          <a:p>
            <a:pPr>
              <a:spcBef>
                <a:spcPct val="20000"/>
              </a:spcBef>
            </a:pPr>
            <a:endParaRPr lang="ru-RU" sz="2800" b="1">
              <a:latin typeface="Georgia" pitchFamily="18" charset="0"/>
            </a:endParaRPr>
          </a:p>
        </p:txBody>
      </p:sp>
      <p:pic>
        <p:nvPicPr>
          <p:cNvPr id="11" name="Picture 1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8219951" y="5924823"/>
            <a:ext cx="744537" cy="74453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screen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251520" y="5295747"/>
            <a:ext cx="2191737" cy="1258152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258888" y="3716338"/>
            <a:ext cx="33131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>
                <a:solidFill>
                  <a:schemeClr val="folHlink"/>
                </a:solidFill>
              </a:rPr>
              <a:t>МАЛЬВИНУ</a:t>
            </a:r>
          </a:p>
        </p:txBody>
      </p:sp>
      <p:pic>
        <p:nvPicPr>
          <p:cNvPr id="28678" name="Прямоугольник 16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23163" y="261938"/>
            <a:ext cx="1322387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12" descr="мальвина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51275" y="2276475"/>
            <a:ext cx="4170363" cy="417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6516688" y="620713"/>
            <a:ext cx="1370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chemeClr val="accent2"/>
                </a:solidFill>
              </a:rPr>
              <a:t>ЛЮБОВЬ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5"/>
          <p:cNvSpPr txBox="1">
            <a:spLocks noChangeArrowheads="1"/>
          </p:cNvSpPr>
          <p:nvPr/>
        </p:nvSpPr>
        <p:spPr bwMode="auto">
          <a:xfrm>
            <a:off x="755650" y="1484313"/>
            <a:ext cx="7648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endParaRPr lang="ru-RU" sz="2400">
              <a:solidFill>
                <a:schemeClr val="folHlink"/>
              </a:solidFill>
            </a:endParaRPr>
          </a:p>
        </p:txBody>
      </p:sp>
      <p:pic>
        <p:nvPicPr>
          <p:cNvPr id="11" name="Picture 1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8219951" y="5924823"/>
            <a:ext cx="744537" cy="74453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/>
        </p:spPr>
      </p:pic>
      <p:pic>
        <p:nvPicPr>
          <p:cNvPr id="30724" name="Прямоугольник 16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23163" y="334963"/>
            <a:ext cx="1322387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251520" y="5295747"/>
            <a:ext cx="2191737" cy="1258152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804025" y="4149725"/>
            <a:ext cx="1841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>
                <a:solidFill>
                  <a:schemeClr val="folHlink"/>
                </a:solidFill>
              </a:rPr>
              <a:t>КАЯ</a:t>
            </a:r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1116013" y="1196975"/>
            <a:ext cx="66246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800" b="1"/>
              <a:t>Кого любила Герда?</a:t>
            </a: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6516688" y="620713"/>
            <a:ext cx="1370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chemeClr val="accent2"/>
                </a:solidFill>
              </a:rPr>
              <a:t>ЛЮБОВЬ</a:t>
            </a:r>
          </a:p>
        </p:txBody>
      </p:sp>
      <p:pic>
        <p:nvPicPr>
          <p:cNvPr id="2" name="Picture 9" descr="кай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59113" y="1557338"/>
            <a:ext cx="30099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5"/>
          <p:cNvSpPr txBox="1">
            <a:spLocks noChangeArrowheads="1"/>
          </p:cNvSpPr>
          <p:nvPr/>
        </p:nvSpPr>
        <p:spPr bwMode="auto">
          <a:xfrm>
            <a:off x="750888" y="1511300"/>
            <a:ext cx="7648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/>
              <a:t>Кого любил принц из сказки Ш.Перро?</a:t>
            </a:r>
          </a:p>
        </p:txBody>
      </p:sp>
      <p:pic>
        <p:nvPicPr>
          <p:cNvPr id="11" name="Picture 1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8219951" y="5924823"/>
            <a:ext cx="744537" cy="74453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/>
        </p:spPr>
      </p:pic>
      <p:pic>
        <p:nvPicPr>
          <p:cNvPr id="32772" name="Прямоугольник 16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96188" y="188913"/>
            <a:ext cx="1322387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251520" y="5295747"/>
            <a:ext cx="2191737" cy="1258152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580063" y="4292600"/>
            <a:ext cx="31369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 i="1">
                <a:solidFill>
                  <a:schemeClr val="folHlink"/>
                </a:solidFill>
              </a:rPr>
              <a:t>ЗОЛУШКУ</a:t>
            </a:r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6516688" y="620713"/>
            <a:ext cx="1370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chemeClr val="accent2"/>
                </a:solidFill>
              </a:rPr>
              <a:t>ЛЮБОВЬ</a:t>
            </a:r>
          </a:p>
        </p:txBody>
      </p:sp>
      <p:pic>
        <p:nvPicPr>
          <p:cNvPr id="32776" name="Picture 9" descr="dev_3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00338" y="1916113"/>
            <a:ext cx="3486150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5"/>
          <p:cNvSpPr txBox="1">
            <a:spLocks noChangeArrowheads="1"/>
          </p:cNvSpPr>
          <p:nvPr/>
        </p:nvSpPr>
        <p:spPr bwMode="auto">
          <a:xfrm>
            <a:off x="684213" y="1196975"/>
            <a:ext cx="76485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/>
              <a:t>Кого любил стойкий оловянный солдатик?</a:t>
            </a:r>
          </a:p>
        </p:txBody>
      </p:sp>
      <p:pic>
        <p:nvPicPr>
          <p:cNvPr id="11" name="Picture 1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8219951" y="5924823"/>
            <a:ext cx="744537" cy="74453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/>
        </p:spPr>
      </p:pic>
      <p:pic>
        <p:nvPicPr>
          <p:cNvPr id="34820" name="Прямоугольник 16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48550" y="261938"/>
            <a:ext cx="13239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251520" y="5295747"/>
            <a:ext cx="2191737" cy="1258152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971550" y="3213100"/>
            <a:ext cx="3641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>
                <a:solidFill>
                  <a:schemeClr val="folHlink"/>
                </a:solidFill>
              </a:rPr>
              <a:t>ТАНЦОВЩИЦУ</a:t>
            </a:r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6300788" y="620713"/>
            <a:ext cx="1370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chemeClr val="accent2"/>
                </a:solidFill>
              </a:rPr>
              <a:t>ЛЮБОВЬ</a:t>
            </a:r>
          </a:p>
        </p:txBody>
      </p:sp>
      <p:pic>
        <p:nvPicPr>
          <p:cNvPr id="34824" name="Picture 8" descr="танц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32363" y="1773238"/>
            <a:ext cx="3240087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5"/>
          <p:cNvSpPr txBox="1">
            <a:spLocks noChangeArrowheads="1"/>
          </p:cNvSpPr>
          <p:nvPr/>
        </p:nvSpPr>
        <p:spPr bwMode="auto">
          <a:xfrm>
            <a:off x="539750" y="1052513"/>
            <a:ext cx="76485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ru-RU" sz="2800" b="1"/>
              <a:t>Кого любил Грей?</a:t>
            </a:r>
          </a:p>
        </p:txBody>
      </p:sp>
      <p:pic>
        <p:nvPicPr>
          <p:cNvPr id="11" name="Picture 1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8219951" y="5924823"/>
            <a:ext cx="744537" cy="74453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/>
        </p:spPr>
      </p:pic>
      <p:pic>
        <p:nvPicPr>
          <p:cNvPr id="36868" name="Прямоугольник 16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48550" y="261938"/>
            <a:ext cx="13239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251520" y="5295747"/>
            <a:ext cx="2191737" cy="1258152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500563" y="5661025"/>
            <a:ext cx="19446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>
                <a:solidFill>
                  <a:schemeClr val="folHlink"/>
                </a:solidFill>
                <a:latin typeface="Georgia" pitchFamily="18" charset="0"/>
              </a:rPr>
              <a:t>А</a:t>
            </a:r>
            <a:r>
              <a:rPr lang="ru-RU" sz="2800" b="1" i="1">
                <a:solidFill>
                  <a:schemeClr val="folHlink"/>
                </a:solidFill>
              </a:rPr>
              <a:t>ССОЛЬ</a:t>
            </a: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6300788" y="620713"/>
            <a:ext cx="1370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chemeClr val="accent2"/>
                </a:solidFill>
              </a:rPr>
              <a:t>ЛЮБОВЬ</a:t>
            </a:r>
          </a:p>
        </p:txBody>
      </p:sp>
      <p:pic>
        <p:nvPicPr>
          <p:cNvPr id="36872" name="Picture 9" descr="11748511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79613" y="1844675"/>
            <a:ext cx="6121400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5"/>
          <p:cNvSpPr txBox="1">
            <a:spLocks noChangeArrowheads="1"/>
          </p:cNvSpPr>
          <p:nvPr/>
        </p:nvSpPr>
        <p:spPr bwMode="auto">
          <a:xfrm>
            <a:off x="750888" y="1511300"/>
            <a:ext cx="76485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ru-RU" sz="2800" b="1"/>
              <a:t>Какие цветы напоминают о женском имени?</a:t>
            </a:r>
          </a:p>
        </p:txBody>
      </p:sp>
      <p:pic>
        <p:nvPicPr>
          <p:cNvPr id="10" name="Picture 1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8219951" y="5924823"/>
            <a:ext cx="744537" cy="74453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/>
        </p:spPr>
      </p:pic>
      <p:pic>
        <p:nvPicPr>
          <p:cNvPr id="38916" name="Прямоугольник 20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86650" y="401638"/>
            <a:ext cx="132238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251520" y="5295747"/>
            <a:ext cx="2191737" cy="1258152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580063" y="4797425"/>
            <a:ext cx="2921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>
                <a:solidFill>
                  <a:srgbClr val="007635"/>
                </a:solidFill>
                <a:latin typeface="Georgia" pitchFamily="18" charset="0"/>
              </a:rPr>
              <a:t>ЛИЛИЯ, РОЗА, МАРГАРИТА</a:t>
            </a:r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6372225" y="765175"/>
            <a:ext cx="1314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7635"/>
                </a:solidFill>
              </a:rPr>
              <a:t>ЦВЕТЫ</a:t>
            </a:r>
          </a:p>
        </p:txBody>
      </p:sp>
      <p:pic>
        <p:nvPicPr>
          <p:cNvPr id="38920" name="Picture 9" descr="969732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9750" y="2492375"/>
            <a:ext cx="3014663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1" descr="1621321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19475" y="2565400"/>
            <a:ext cx="2428875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2" name="Picture 13" descr="1565183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443663" y="2205038"/>
            <a:ext cx="2508250" cy="246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5"/>
          <p:cNvSpPr txBox="1">
            <a:spLocks noChangeArrowheads="1"/>
          </p:cNvSpPr>
          <p:nvPr/>
        </p:nvSpPr>
        <p:spPr bwMode="auto">
          <a:xfrm>
            <a:off x="750888" y="1511300"/>
            <a:ext cx="7648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ru-RU" sz="2800" b="1"/>
              <a:t>Какой цветок означает застенчивость?</a:t>
            </a:r>
          </a:p>
        </p:txBody>
      </p:sp>
      <p:pic>
        <p:nvPicPr>
          <p:cNvPr id="10" name="Picture 1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8219951" y="5924823"/>
            <a:ext cx="744537" cy="74453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/>
        </p:spPr>
      </p:pic>
      <p:pic>
        <p:nvPicPr>
          <p:cNvPr id="40964" name="Прямоугольник 20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86650" y="401638"/>
            <a:ext cx="132238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251520" y="5295747"/>
            <a:ext cx="2191737" cy="1258152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516688" y="4149725"/>
            <a:ext cx="1984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>
                <a:solidFill>
                  <a:srgbClr val="007635"/>
                </a:solidFill>
                <a:latin typeface="Georgia" pitchFamily="18" charset="0"/>
              </a:rPr>
              <a:t>МИМОЗА</a:t>
            </a:r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6372225" y="765175"/>
            <a:ext cx="1314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7635"/>
                </a:solidFill>
              </a:rPr>
              <a:t>ЦВЕТЫ</a:t>
            </a:r>
          </a:p>
        </p:txBody>
      </p:sp>
      <p:pic>
        <p:nvPicPr>
          <p:cNvPr id="40968" name="Picture 9" descr="eb0847d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63713" y="2060575"/>
            <a:ext cx="476250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5"/>
          <p:cNvSpPr txBox="1">
            <a:spLocks noChangeArrowheads="1"/>
          </p:cNvSpPr>
          <p:nvPr/>
        </p:nvSpPr>
        <p:spPr bwMode="auto">
          <a:xfrm>
            <a:off x="750888" y="1511300"/>
            <a:ext cx="76485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/>
              <a:t>Какой цветок символизирует самовлюбленность? </a:t>
            </a:r>
          </a:p>
        </p:txBody>
      </p:sp>
      <p:pic>
        <p:nvPicPr>
          <p:cNvPr id="10" name="Picture 1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8219951" y="5924823"/>
            <a:ext cx="744537" cy="74453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/>
        </p:spPr>
      </p:pic>
      <p:pic>
        <p:nvPicPr>
          <p:cNvPr id="43012" name="Прямоугольник 20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86650" y="401638"/>
            <a:ext cx="132238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251520" y="5295747"/>
            <a:ext cx="2191737" cy="1258152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516688" y="4005263"/>
            <a:ext cx="22320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>
                <a:solidFill>
                  <a:srgbClr val="007635"/>
                </a:solidFill>
                <a:latin typeface="Georgia" pitchFamily="18" charset="0"/>
              </a:rPr>
              <a:t>НАРЦИСС</a:t>
            </a:r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6372225" y="765175"/>
            <a:ext cx="1314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7635"/>
                </a:solidFill>
              </a:rPr>
              <a:t>ЦВЕТЫ</a:t>
            </a:r>
          </a:p>
        </p:txBody>
      </p:sp>
      <p:pic>
        <p:nvPicPr>
          <p:cNvPr id="43016" name="Picture 9" descr="1252908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76600" y="2276475"/>
            <a:ext cx="2386013" cy="430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5"/>
          <p:cNvSpPr txBox="1">
            <a:spLocks noChangeArrowheads="1"/>
          </p:cNvSpPr>
          <p:nvPr/>
        </p:nvSpPr>
        <p:spPr bwMode="auto">
          <a:xfrm>
            <a:off x="750888" y="1511300"/>
            <a:ext cx="7648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ru-RU" sz="2800" b="1"/>
              <a:t>Отгадайте ребус</a:t>
            </a:r>
          </a:p>
        </p:txBody>
      </p:sp>
      <p:pic>
        <p:nvPicPr>
          <p:cNvPr id="10" name="Picture 1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8219951" y="5924823"/>
            <a:ext cx="744537" cy="74453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/>
        </p:spPr>
      </p:pic>
      <p:pic>
        <p:nvPicPr>
          <p:cNvPr id="45060" name="Прямоугольник 20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86650" y="401638"/>
            <a:ext cx="132238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251520" y="5295747"/>
            <a:ext cx="2191737" cy="1258152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724525" y="4941888"/>
            <a:ext cx="27352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>
                <a:solidFill>
                  <a:srgbClr val="007635"/>
                </a:solidFill>
                <a:latin typeface="Georgia" pitchFamily="18" charset="0"/>
              </a:rPr>
              <a:t>РОМАШКА</a:t>
            </a:r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6372225" y="765175"/>
            <a:ext cx="1314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7635"/>
                </a:solidFill>
              </a:rPr>
              <a:t>ЦВЕТЫ</a:t>
            </a:r>
          </a:p>
        </p:txBody>
      </p:sp>
      <p:pic>
        <p:nvPicPr>
          <p:cNvPr id="45064" name="Picture 11" descr="img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51050" y="2276475"/>
            <a:ext cx="5440363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5"/>
          <p:cNvSpPr txBox="1">
            <a:spLocks noChangeArrowheads="1"/>
          </p:cNvSpPr>
          <p:nvPr/>
        </p:nvSpPr>
        <p:spPr bwMode="auto">
          <a:xfrm>
            <a:off x="684213" y="1341438"/>
            <a:ext cx="7648575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/>
              <a:t>Какие цветы, по мнению Наташи Королевой, являются вестниками разлуки</a:t>
            </a:r>
            <a:r>
              <a:rPr lang="ru-RU" sz="2800"/>
              <a:t> </a:t>
            </a:r>
          </a:p>
          <a:p>
            <a:pPr algn="ctr">
              <a:spcBef>
                <a:spcPct val="20000"/>
              </a:spcBef>
            </a:pPr>
            <a:endParaRPr lang="ru-RU" sz="2800" b="1">
              <a:latin typeface="Georgia" pitchFamily="18" charset="0"/>
            </a:endParaRPr>
          </a:p>
        </p:txBody>
      </p:sp>
      <p:pic>
        <p:nvPicPr>
          <p:cNvPr id="10" name="Picture 1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8219951" y="5924823"/>
            <a:ext cx="744537" cy="74453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/>
        </p:spPr>
      </p:pic>
      <p:pic>
        <p:nvPicPr>
          <p:cNvPr id="47108" name="Прямоугольник 20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86650" y="401638"/>
            <a:ext cx="132238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251520" y="5295747"/>
            <a:ext cx="2191737" cy="1258152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916238" y="5300663"/>
            <a:ext cx="44640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>
                <a:solidFill>
                  <a:srgbClr val="007635"/>
                </a:solidFill>
                <a:latin typeface="Georgia" pitchFamily="18" charset="0"/>
              </a:rPr>
              <a:t>ЖЕЛТЫЕ ТЮЛЬПАНЫ</a:t>
            </a:r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6372225" y="765175"/>
            <a:ext cx="1314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7635"/>
                </a:solidFill>
              </a:rPr>
              <a:t>ЦВЕТЫ</a:t>
            </a:r>
          </a:p>
        </p:txBody>
      </p:sp>
      <p:pic>
        <p:nvPicPr>
          <p:cNvPr id="47112" name="Picture 9" descr="Yellow-Tulips_10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79838" y="2565400"/>
            <a:ext cx="5064125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764704"/>
            <a:ext cx="5886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Вот и пришла весна, вот и наступил март. </a:t>
            </a:r>
            <a:b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  март - это песня!</a:t>
            </a:r>
            <a:b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  март - это сказка!</a:t>
            </a:r>
            <a:b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  март - это сплошь чудеса и весна!</a:t>
            </a:r>
            <a:b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  март - это свежесть,</a:t>
            </a:r>
            <a:b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 март - это праздник</a:t>
            </a:r>
            <a:b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Добрых и милых мам!</a:t>
            </a:r>
            <a:b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82230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5"/>
          <p:cNvSpPr txBox="1">
            <a:spLocks noChangeArrowheads="1"/>
          </p:cNvSpPr>
          <p:nvPr/>
        </p:nvSpPr>
        <p:spPr bwMode="auto">
          <a:xfrm>
            <a:off x="750888" y="1511300"/>
            <a:ext cx="76485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>
                <a:latin typeface="Georgia" pitchFamily="18" charset="0"/>
              </a:rPr>
              <a:t>Планета Солнечной системы, носящая женское имя</a:t>
            </a:r>
          </a:p>
        </p:txBody>
      </p:sp>
      <p:pic>
        <p:nvPicPr>
          <p:cNvPr id="16" name="Picture 1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8219951" y="5924823"/>
            <a:ext cx="744537" cy="74453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/>
        </p:spPr>
      </p:pic>
      <p:pic>
        <p:nvPicPr>
          <p:cNvPr id="49156" name="Прямоугольник 17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86650" y="401638"/>
            <a:ext cx="132238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251520" y="5295747"/>
            <a:ext cx="2191737" cy="1258152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516688" y="3716338"/>
            <a:ext cx="20875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>
                <a:solidFill>
                  <a:srgbClr val="70578F"/>
                </a:solidFill>
                <a:latin typeface="Georgia" pitchFamily="18" charset="0"/>
              </a:rPr>
              <a:t>ВЕНЕРА</a:t>
            </a: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6732588" y="692150"/>
            <a:ext cx="9921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>
                <a:solidFill>
                  <a:srgbClr val="70578F"/>
                </a:solidFill>
              </a:rPr>
              <a:t>ИМЯ</a:t>
            </a:r>
          </a:p>
        </p:txBody>
      </p:sp>
      <p:pic>
        <p:nvPicPr>
          <p:cNvPr id="2" name="Picture 9" descr="venus-dan-gerhards-0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71775" y="2708275"/>
            <a:ext cx="360045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5"/>
          <p:cNvSpPr txBox="1">
            <a:spLocks noChangeArrowheads="1"/>
          </p:cNvSpPr>
          <p:nvPr/>
        </p:nvSpPr>
        <p:spPr bwMode="auto">
          <a:xfrm>
            <a:off x="750888" y="1511300"/>
            <a:ext cx="7648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>
                <a:latin typeface="Georgia" pitchFamily="18" charset="0"/>
              </a:rPr>
              <a:t>Первая женщина-космонавт</a:t>
            </a:r>
          </a:p>
        </p:txBody>
      </p:sp>
      <p:pic>
        <p:nvPicPr>
          <p:cNvPr id="16" name="Picture 1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8219951" y="5924823"/>
            <a:ext cx="744537" cy="74453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/>
        </p:spPr>
      </p:pic>
      <p:pic>
        <p:nvPicPr>
          <p:cNvPr id="51204" name="Прямоугольник 17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86650" y="401638"/>
            <a:ext cx="132238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251520" y="5295747"/>
            <a:ext cx="2191737" cy="1258152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042988" y="3284538"/>
            <a:ext cx="374491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>
                <a:solidFill>
                  <a:srgbClr val="70578F"/>
                </a:solidFill>
                <a:latin typeface="Georgia" pitchFamily="18" charset="0"/>
              </a:rPr>
              <a:t>ВАЛЕНТИНА ТЕРЕШКОВА</a:t>
            </a: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6732588" y="692150"/>
            <a:ext cx="9921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>
                <a:solidFill>
                  <a:srgbClr val="70578F"/>
                </a:solidFill>
              </a:rPr>
              <a:t>ИМЯ</a:t>
            </a:r>
          </a:p>
        </p:txBody>
      </p:sp>
      <p:pic>
        <p:nvPicPr>
          <p:cNvPr id="51208" name="Picture 9" descr="tereshkova_valentin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4663" y="2205038"/>
            <a:ext cx="2819400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5"/>
          <p:cNvSpPr txBox="1">
            <a:spLocks noChangeArrowheads="1"/>
          </p:cNvSpPr>
          <p:nvPr/>
        </p:nvSpPr>
        <p:spPr bwMode="auto">
          <a:xfrm>
            <a:off x="750888" y="1511300"/>
            <a:ext cx="7648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>
                <a:latin typeface="Georgia" pitchFamily="18" charset="0"/>
              </a:rPr>
              <a:t>Какая девочка всегда «людям мила»?</a:t>
            </a:r>
          </a:p>
        </p:txBody>
      </p:sp>
      <p:pic>
        <p:nvPicPr>
          <p:cNvPr id="16" name="Picture 1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8219951" y="5924823"/>
            <a:ext cx="744537" cy="74453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/>
        </p:spPr>
      </p:pic>
      <p:pic>
        <p:nvPicPr>
          <p:cNvPr id="53252" name="Прямоугольник 17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86650" y="401638"/>
            <a:ext cx="132238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251520" y="5295747"/>
            <a:ext cx="2191737" cy="1258152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227763" y="4292600"/>
            <a:ext cx="23447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>
                <a:solidFill>
                  <a:srgbClr val="70578F"/>
                </a:solidFill>
                <a:latin typeface="Georgia" pitchFamily="18" charset="0"/>
              </a:rPr>
              <a:t>ЛЮДМИЛА</a:t>
            </a: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6732588" y="692150"/>
            <a:ext cx="9921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>
                <a:solidFill>
                  <a:srgbClr val="70578F"/>
                </a:solidFill>
              </a:rPr>
              <a:t>ИМЯ</a:t>
            </a:r>
          </a:p>
        </p:txBody>
      </p:sp>
      <p:pic>
        <p:nvPicPr>
          <p:cNvPr id="53257" name="Picture 9" descr="людмила 2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00338" y="1700213"/>
            <a:ext cx="349567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5"/>
          <p:cNvSpPr txBox="1">
            <a:spLocks noChangeArrowheads="1"/>
          </p:cNvSpPr>
          <p:nvPr/>
        </p:nvSpPr>
        <p:spPr bwMode="auto">
          <a:xfrm>
            <a:off x="1331913" y="1511300"/>
            <a:ext cx="70675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>
                <a:latin typeface="Georgia" pitchFamily="18" charset="0"/>
              </a:rPr>
              <a:t>Российская река с женским именем</a:t>
            </a:r>
          </a:p>
        </p:txBody>
      </p:sp>
      <p:pic>
        <p:nvPicPr>
          <p:cNvPr id="16" name="Picture 1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8219951" y="5924823"/>
            <a:ext cx="744537" cy="74453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/>
        </p:spPr>
      </p:pic>
      <p:pic>
        <p:nvPicPr>
          <p:cNvPr id="55300" name="Прямоугольник 17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86650" y="401638"/>
            <a:ext cx="132238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251520" y="5295747"/>
            <a:ext cx="2191737" cy="1258152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284663" y="5516563"/>
            <a:ext cx="2489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>
                <a:solidFill>
                  <a:srgbClr val="70578F"/>
                </a:solidFill>
                <a:latin typeface="Georgia" pitchFamily="18" charset="0"/>
              </a:rPr>
              <a:t>ЛЕНА</a:t>
            </a: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6732588" y="692150"/>
            <a:ext cx="9921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>
                <a:solidFill>
                  <a:srgbClr val="70578F"/>
                </a:solidFill>
              </a:rPr>
              <a:t>ИМЯ</a:t>
            </a:r>
          </a:p>
        </p:txBody>
      </p:sp>
      <p:pic>
        <p:nvPicPr>
          <p:cNvPr id="55304" name="Picture 8" descr="река Лена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4213" y="2205038"/>
            <a:ext cx="7920037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5"/>
          <p:cNvSpPr txBox="1">
            <a:spLocks noChangeArrowheads="1"/>
          </p:cNvSpPr>
          <p:nvPr/>
        </p:nvSpPr>
        <p:spPr bwMode="auto">
          <a:xfrm>
            <a:off x="750888" y="1511300"/>
            <a:ext cx="76485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>
                <a:latin typeface="Georgia" pitchFamily="18" charset="0"/>
              </a:rPr>
              <a:t>Как в римской мифологии называли богиню утренней зори?</a:t>
            </a:r>
          </a:p>
        </p:txBody>
      </p:sp>
      <p:pic>
        <p:nvPicPr>
          <p:cNvPr id="16" name="Picture 1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8219951" y="5924823"/>
            <a:ext cx="744537" cy="74453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/>
        </p:spPr>
      </p:pic>
      <p:pic>
        <p:nvPicPr>
          <p:cNvPr id="57348" name="Прямоугольник 17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86650" y="401638"/>
            <a:ext cx="132238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251520" y="5295747"/>
            <a:ext cx="2191737" cy="1258152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443663" y="4292600"/>
            <a:ext cx="19129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>
                <a:solidFill>
                  <a:srgbClr val="70578F"/>
                </a:solidFill>
                <a:latin typeface="Georgia" pitchFamily="18" charset="0"/>
              </a:rPr>
              <a:t>АВРОРА</a:t>
            </a: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6732588" y="692150"/>
            <a:ext cx="9921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>
                <a:solidFill>
                  <a:srgbClr val="70578F"/>
                </a:solidFill>
              </a:rPr>
              <a:t>ИМЯ</a:t>
            </a:r>
          </a:p>
        </p:txBody>
      </p:sp>
      <p:pic>
        <p:nvPicPr>
          <p:cNvPr id="57352" name="Picture 8" descr="аврора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16238" y="2636838"/>
            <a:ext cx="2925762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5"/>
          <p:cNvSpPr txBox="1">
            <a:spLocks noChangeArrowheads="1"/>
          </p:cNvSpPr>
          <p:nvPr/>
        </p:nvSpPr>
        <p:spPr bwMode="auto">
          <a:xfrm>
            <a:off x="750888" y="1511300"/>
            <a:ext cx="7648575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/>
              <a:t>ТЫВЕЦ - </a:t>
            </a:r>
          </a:p>
          <a:p>
            <a:pPr>
              <a:spcBef>
                <a:spcPct val="20000"/>
              </a:spcBef>
            </a:pPr>
            <a:endParaRPr lang="ru-RU" sz="2800" b="1"/>
          </a:p>
        </p:txBody>
      </p:sp>
      <p:pic>
        <p:nvPicPr>
          <p:cNvPr id="12" name="Picture 1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8219951" y="5924823"/>
            <a:ext cx="744537" cy="74453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/>
        </p:spPr>
      </p:pic>
      <p:pic>
        <p:nvPicPr>
          <p:cNvPr id="59396" name="Прямоугольник 15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86650" y="401638"/>
            <a:ext cx="132238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251520" y="5295747"/>
            <a:ext cx="2191737" cy="1258152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84213" y="3429000"/>
            <a:ext cx="22320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>
                <a:solidFill>
                  <a:schemeClr val="hlink"/>
                </a:solidFill>
              </a:rPr>
              <a:t>ЦВЕТЫ</a:t>
            </a:r>
          </a:p>
        </p:txBody>
      </p:sp>
      <p:sp>
        <p:nvSpPr>
          <p:cNvPr id="59400" name="Rectangle 8"/>
          <p:cNvSpPr>
            <a:spLocks noChangeArrowheads="1"/>
          </p:cNvSpPr>
          <p:nvPr/>
        </p:nvSpPr>
        <p:spPr bwMode="auto">
          <a:xfrm>
            <a:off x="5580063" y="692150"/>
            <a:ext cx="2249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folHlink"/>
                </a:solidFill>
              </a:rPr>
              <a:t>АНАГРАММЫ</a:t>
            </a:r>
          </a:p>
        </p:txBody>
      </p:sp>
      <p:pic>
        <p:nvPicPr>
          <p:cNvPr id="2" name="Picture 8" descr="цветы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03575" y="1484313"/>
            <a:ext cx="467995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5"/>
          <p:cNvSpPr txBox="1">
            <a:spLocks noChangeArrowheads="1"/>
          </p:cNvSpPr>
          <p:nvPr/>
        </p:nvSpPr>
        <p:spPr bwMode="auto">
          <a:xfrm>
            <a:off x="750888" y="1511300"/>
            <a:ext cx="3965575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/>
              <a:t>РУПАД- </a:t>
            </a:r>
            <a:endParaRPr lang="ru-RU" sz="2800"/>
          </a:p>
          <a:p>
            <a:pPr>
              <a:spcBef>
                <a:spcPct val="20000"/>
              </a:spcBef>
            </a:pPr>
            <a:endParaRPr lang="ru-RU" sz="2800">
              <a:latin typeface="Georgia" pitchFamily="18" charset="0"/>
            </a:endParaRPr>
          </a:p>
        </p:txBody>
      </p:sp>
      <p:pic>
        <p:nvPicPr>
          <p:cNvPr id="12" name="Picture 1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8219951" y="5924823"/>
            <a:ext cx="744537" cy="74453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/>
        </p:spPr>
      </p:pic>
      <p:pic>
        <p:nvPicPr>
          <p:cNvPr id="61444" name="Прямоугольник 15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86650" y="401638"/>
            <a:ext cx="132238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251520" y="5295747"/>
            <a:ext cx="2191737" cy="1258152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042988" y="2708275"/>
            <a:ext cx="23764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>
                <a:solidFill>
                  <a:schemeClr val="hlink"/>
                </a:solidFill>
              </a:rPr>
              <a:t>ПУДРА</a:t>
            </a:r>
          </a:p>
        </p:txBody>
      </p:sp>
      <p:sp>
        <p:nvSpPr>
          <p:cNvPr id="59400" name="Rectangle 8"/>
          <p:cNvSpPr>
            <a:spLocks noChangeArrowheads="1"/>
          </p:cNvSpPr>
          <p:nvPr/>
        </p:nvSpPr>
        <p:spPr bwMode="auto">
          <a:xfrm>
            <a:off x="5580063" y="692150"/>
            <a:ext cx="2249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folHlink"/>
                </a:solidFill>
              </a:rPr>
              <a:t>АНАГРАММЫ</a:t>
            </a:r>
          </a:p>
        </p:txBody>
      </p:sp>
      <p:pic>
        <p:nvPicPr>
          <p:cNvPr id="61448" name="Picture 8" descr="пудра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32138" y="1557338"/>
            <a:ext cx="4968875" cy="431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5"/>
          <p:cNvSpPr txBox="1">
            <a:spLocks noChangeArrowheads="1"/>
          </p:cNvSpPr>
          <p:nvPr/>
        </p:nvSpPr>
        <p:spPr bwMode="auto">
          <a:xfrm>
            <a:off x="750888" y="1511300"/>
            <a:ext cx="7648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/>
              <a:t>ЛОКЬЕ</a:t>
            </a:r>
            <a:r>
              <a:rPr lang="ru-RU" sz="2800" b="1">
                <a:latin typeface="Georgia" pitchFamily="18" charset="0"/>
              </a:rPr>
              <a:t> - </a:t>
            </a:r>
          </a:p>
        </p:txBody>
      </p:sp>
      <p:pic>
        <p:nvPicPr>
          <p:cNvPr id="12" name="Picture 1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8219951" y="5924823"/>
            <a:ext cx="744537" cy="74453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/>
        </p:spPr>
      </p:pic>
      <p:pic>
        <p:nvPicPr>
          <p:cNvPr id="63492" name="Прямоугольник 15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86650" y="401638"/>
            <a:ext cx="132238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251520" y="5295747"/>
            <a:ext cx="2191737" cy="1258152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55650" y="3068638"/>
            <a:ext cx="36734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>
                <a:solidFill>
                  <a:schemeClr val="hlink"/>
                </a:solidFill>
              </a:rPr>
              <a:t>КОЛЬЕ                 </a:t>
            </a:r>
            <a:endParaRPr lang="ru-RU" sz="2800" b="1" i="1">
              <a:solidFill>
                <a:schemeClr val="hlink"/>
              </a:solidFill>
              <a:latin typeface="Georgia" pitchFamily="18" charset="0"/>
            </a:endParaRPr>
          </a:p>
        </p:txBody>
      </p:sp>
      <p:sp>
        <p:nvSpPr>
          <p:cNvPr id="59400" name="Rectangle 8"/>
          <p:cNvSpPr>
            <a:spLocks noChangeArrowheads="1"/>
          </p:cNvSpPr>
          <p:nvPr/>
        </p:nvSpPr>
        <p:spPr bwMode="auto">
          <a:xfrm>
            <a:off x="5580063" y="692150"/>
            <a:ext cx="2249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folHlink"/>
                </a:solidFill>
              </a:rPr>
              <a:t>АНАГРАММЫ</a:t>
            </a:r>
          </a:p>
        </p:txBody>
      </p:sp>
      <p:pic>
        <p:nvPicPr>
          <p:cNvPr id="63496" name="Picture 8" descr="колье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16238" y="1341438"/>
            <a:ext cx="4765675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5"/>
          <p:cNvSpPr txBox="1">
            <a:spLocks noChangeArrowheads="1"/>
          </p:cNvSpPr>
          <p:nvPr/>
        </p:nvSpPr>
        <p:spPr bwMode="auto">
          <a:xfrm>
            <a:off x="750888" y="1511300"/>
            <a:ext cx="7648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/>
              <a:t>АБЫЛУК</a:t>
            </a:r>
            <a:r>
              <a:rPr lang="ru-RU" sz="2800" b="1">
                <a:latin typeface="Georgia" pitchFamily="18" charset="0"/>
              </a:rPr>
              <a:t> - </a:t>
            </a:r>
          </a:p>
        </p:txBody>
      </p:sp>
      <p:pic>
        <p:nvPicPr>
          <p:cNvPr id="12" name="Picture 1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8219951" y="5924823"/>
            <a:ext cx="744537" cy="74453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/>
        </p:spPr>
      </p:pic>
      <p:pic>
        <p:nvPicPr>
          <p:cNvPr id="65540" name="Прямоугольник 15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86650" y="401638"/>
            <a:ext cx="132238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251520" y="5295747"/>
            <a:ext cx="2191737" cy="1258152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55650" y="2276475"/>
            <a:ext cx="20875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>
                <a:solidFill>
                  <a:schemeClr val="hlink"/>
                </a:solidFill>
              </a:rPr>
              <a:t>УЛЫБКА</a:t>
            </a:r>
          </a:p>
        </p:txBody>
      </p:sp>
      <p:sp>
        <p:nvSpPr>
          <p:cNvPr id="59400" name="Rectangle 8"/>
          <p:cNvSpPr>
            <a:spLocks noChangeArrowheads="1"/>
          </p:cNvSpPr>
          <p:nvPr/>
        </p:nvSpPr>
        <p:spPr bwMode="auto">
          <a:xfrm>
            <a:off x="5580063" y="692150"/>
            <a:ext cx="2249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folHlink"/>
                </a:solidFill>
              </a:rPr>
              <a:t>АНАГРАММЫ</a:t>
            </a:r>
          </a:p>
        </p:txBody>
      </p:sp>
      <p:pic>
        <p:nvPicPr>
          <p:cNvPr id="65544" name="Picture 8" descr="улыбка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43438" y="1989138"/>
            <a:ext cx="4176712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5"/>
          <p:cNvSpPr txBox="1">
            <a:spLocks noChangeArrowheads="1"/>
          </p:cNvSpPr>
          <p:nvPr/>
        </p:nvSpPr>
        <p:spPr bwMode="auto">
          <a:xfrm>
            <a:off x="750888" y="1511300"/>
            <a:ext cx="7648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/>
              <a:t>ЛЕЗОРАК</a:t>
            </a:r>
            <a:r>
              <a:rPr lang="ru-RU" sz="2800" b="1">
                <a:latin typeface="Georgia" pitchFamily="18" charset="0"/>
              </a:rPr>
              <a:t>- </a:t>
            </a:r>
          </a:p>
        </p:txBody>
      </p:sp>
      <p:pic>
        <p:nvPicPr>
          <p:cNvPr id="12" name="Picture 1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8219951" y="5924823"/>
            <a:ext cx="744537" cy="74453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/>
        </p:spPr>
      </p:pic>
      <p:pic>
        <p:nvPicPr>
          <p:cNvPr id="67588" name="Прямоугольник 15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86650" y="401638"/>
            <a:ext cx="132238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251520" y="5295747"/>
            <a:ext cx="2191737" cy="1258152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55650" y="2636838"/>
            <a:ext cx="23034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>
                <a:solidFill>
                  <a:schemeClr val="hlink"/>
                </a:solidFill>
              </a:rPr>
              <a:t>ЗЕРКАЛО</a:t>
            </a:r>
          </a:p>
        </p:txBody>
      </p:sp>
      <p:sp>
        <p:nvSpPr>
          <p:cNvPr id="59400" name="Rectangle 8"/>
          <p:cNvSpPr>
            <a:spLocks noChangeArrowheads="1"/>
          </p:cNvSpPr>
          <p:nvPr/>
        </p:nvSpPr>
        <p:spPr bwMode="auto">
          <a:xfrm>
            <a:off x="5580063" y="692150"/>
            <a:ext cx="2249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folHlink"/>
                </a:solidFill>
              </a:rPr>
              <a:t>АНАГРАММЫ</a:t>
            </a:r>
          </a:p>
        </p:txBody>
      </p:sp>
      <p:pic>
        <p:nvPicPr>
          <p:cNvPr id="67592" name="Picture 8" descr="зеркало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51275" y="981075"/>
            <a:ext cx="4191000" cy="549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836712"/>
            <a:ext cx="6174432" cy="4586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днём 8 марта!</a:t>
            </a:r>
            <a:endParaRPr lang="ru-RU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праздником весенним!</a:t>
            </a:r>
            <a:endParaRPr lang="ru-RU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первыми цветами в этот светлый час!</a:t>
            </a:r>
            <a:endParaRPr lang="ru-RU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Поздравляем женщин, наших милых девочек!</a:t>
            </a:r>
            <a:endParaRPr lang="ru-RU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Всем желаем счастья,</a:t>
            </a:r>
            <a:endParaRPr lang="ru-RU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Радости, удач!!!</a:t>
            </a:r>
            <a:endParaRPr lang="ru-RU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0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27088" y="1430338"/>
            <a:ext cx="457041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1" dirty="0">
                <a:cs typeface="Arial" charset="0"/>
              </a:rPr>
              <a:t>Я пыхчу, пыхчу,</a:t>
            </a:r>
            <a:br>
              <a:rPr lang="ru-RU" sz="2400" b="1" dirty="0">
                <a:cs typeface="Arial" charset="0"/>
              </a:rPr>
            </a:br>
            <a:r>
              <a:rPr lang="ru-RU" sz="2400" b="1" dirty="0">
                <a:cs typeface="Arial" charset="0"/>
              </a:rPr>
              <a:t>Больше греться не хочу.</a:t>
            </a:r>
            <a:br>
              <a:rPr lang="ru-RU" sz="2400" b="1" dirty="0">
                <a:cs typeface="Arial" charset="0"/>
              </a:rPr>
            </a:br>
            <a:r>
              <a:rPr lang="ru-RU" sz="2400" b="1" dirty="0">
                <a:cs typeface="Arial" charset="0"/>
              </a:rPr>
              <a:t>Крышка громко зазвенела:</a:t>
            </a:r>
            <a:br>
              <a:rPr lang="ru-RU" sz="2400" b="1" dirty="0">
                <a:cs typeface="Arial" charset="0"/>
              </a:rPr>
            </a:br>
            <a:r>
              <a:rPr lang="ru-RU" sz="2400" b="1" dirty="0">
                <a:cs typeface="Arial" charset="0"/>
              </a:rPr>
              <a:t>«Пейте чай, вода вскипела</a:t>
            </a:r>
            <a:r>
              <a:rPr lang="ru-RU" sz="2400" b="1" dirty="0">
                <a:solidFill>
                  <a:schemeClr val="bg1"/>
                </a:solidFill>
                <a:cs typeface="Arial" charset="0"/>
              </a:rPr>
              <a:t>!»</a:t>
            </a:r>
            <a:endParaRPr lang="ru-RU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11188" y="3284538"/>
            <a:ext cx="33575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1" dirty="0">
                <a:cs typeface="Arial" charset="0"/>
              </a:rPr>
              <a:t>Она бывает глубока.</a:t>
            </a:r>
            <a:br>
              <a:rPr lang="ru-RU" sz="2400" b="1" dirty="0">
                <a:cs typeface="Arial" charset="0"/>
              </a:rPr>
            </a:br>
            <a:r>
              <a:rPr lang="ru-RU" sz="2400" b="1" dirty="0">
                <a:cs typeface="Arial" charset="0"/>
              </a:rPr>
              <a:t>Она бывает мелка.</a:t>
            </a:r>
            <a:br>
              <a:rPr lang="ru-RU" sz="2400" b="1" dirty="0">
                <a:cs typeface="Arial" charset="0"/>
              </a:rPr>
            </a:br>
            <a:r>
              <a:rPr lang="ru-RU" sz="2400" b="1" dirty="0">
                <a:cs typeface="Arial" charset="0"/>
              </a:rPr>
              <a:t>Однако, это не река.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051050" y="4652963"/>
            <a:ext cx="40433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1" dirty="0">
                <a:cs typeface="Arial" charset="0"/>
              </a:rPr>
              <a:t>Жёсткая, дырявая,</a:t>
            </a:r>
            <a:br>
              <a:rPr lang="ru-RU" sz="2400" b="1" dirty="0">
                <a:cs typeface="Arial" charset="0"/>
              </a:rPr>
            </a:br>
            <a:r>
              <a:rPr lang="ru-RU" sz="2400" b="1" dirty="0">
                <a:cs typeface="Arial" charset="0"/>
              </a:rPr>
              <a:t>Колючая, корявая.</a:t>
            </a:r>
            <a:br>
              <a:rPr lang="ru-RU" sz="2400" b="1" dirty="0">
                <a:cs typeface="Arial" charset="0"/>
              </a:rPr>
            </a:br>
            <a:r>
              <a:rPr lang="ru-RU" sz="2400" b="1" dirty="0">
                <a:cs typeface="Arial" charset="0"/>
              </a:rPr>
              <a:t>Что ей на спину положат,</a:t>
            </a:r>
            <a:br>
              <a:rPr lang="ru-RU" sz="2400" b="1" dirty="0">
                <a:cs typeface="Arial" charset="0"/>
              </a:rPr>
            </a:br>
            <a:r>
              <a:rPr lang="ru-RU" sz="2400" b="1" dirty="0">
                <a:cs typeface="Arial" charset="0"/>
              </a:rPr>
              <a:t>Всё она тотчас изгложет.</a:t>
            </a:r>
            <a:r>
              <a:rPr lang="ru-RU" dirty="0">
                <a:latin typeface="Trebuchet MS" pitchFamily="34" charset="0"/>
              </a:rPr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557338"/>
            <a:ext cx="1720850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141663"/>
            <a:ext cx="1951038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292600"/>
            <a:ext cx="1951038" cy="191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913" y="692150"/>
            <a:ext cx="6354762" cy="769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КАКАЯ ТЫ ХОЗЯЙКА?</a:t>
            </a:r>
          </a:p>
        </p:txBody>
      </p:sp>
      <p:pic>
        <p:nvPicPr>
          <p:cNvPr id="30729" name="Picture 2" descr="c10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779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954213" y="1374775"/>
            <a:ext cx="409098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1" dirty="0">
                <a:cs typeface="Arial" charset="0"/>
              </a:rPr>
              <a:t>Ей набили мясом рот, </a:t>
            </a:r>
            <a:br>
              <a:rPr lang="ru-RU" sz="2400" b="1" dirty="0">
                <a:cs typeface="Arial" charset="0"/>
              </a:rPr>
            </a:br>
            <a:r>
              <a:rPr lang="ru-RU" sz="2400" b="1" dirty="0">
                <a:cs typeface="Arial" charset="0"/>
              </a:rPr>
              <a:t>И она его жуёт, </a:t>
            </a:r>
            <a:br>
              <a:rPr lang="ru-RU" sz="2400" b="1" dirty="0">
                <a:cs typeface="Arial" charset="0"/>
              </a:rPr>
            </a:br>
            <a:r>
              <a:rPr lang="ru-RU" sz="2400" b="1" dirty="0">
                <a:cs typeface="Arial" charset="0"/>
              </a:rPr>
              <a:t>Жуёт, жуёт и не глотает – </a:t>
            </a:r>
            <a:br>
              <a:rPr lang="ru-RU" sz="2400" b="1" dirty="0">
                <a:cs typeface="Arial" charset="0"/>
              </a:rPr>
            </a:br>
            <a:r>
              <a:rPr lang="ru-RU" sz="2400" b="1" dirty="0">
                <a:cs typeface="Arial" charset="0"/>
              </a:rPr>
              <a:t>В тарелку отправляет. 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84213" y="3068638"/>
            <a:ext cx="435133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1" dirty="0">
                <a:cs typeface="Arial" charset="0"/>
              </a:rPr>
              <a:t>Коротышка подпоясан</a:t>
            </a:r>
            <a:br>
              <a:rPr lang="ru-RU" sz="2400" b="1" dirty="0">
                <a:cs typeface="Arial" charset="0"/>
              </a:rPr>
            </a:br>
            <a:r>
              <a:rPr lang="ru-RU" sz="2400" b="1" dirty="0">
                <a:cs typeface="Arial" charset="0"/>
              </a:rPr>
              <a:t>По квартире ходит плясом.</a:t>
            </a:r>
            <a:br>
              <a:rPr lang="ru-RU" sz="2400" b="1" dirty="0">
                <a:cs typeface="Arial" charset="0"/>
              </a:rPr>
            </a:br>
            <a:r>
              <a:rPr lang="ru-RU" sz="2400" b="1" dirty="0">
                <a:cs typeface="Arial" charset="0"/>
              </a:rPr>
              <a:t>Пустился вприсядку –</a:t>
            </a:r>
            <a:br>
              <a:rPr lang="ru-RU" sz="2400" b="1" dirty="0">
                <a:cs typeface="Arial" charset="0"/>
              </a:rPr>
            </a:br>
            <a:r>
              <a:rPr lang="ru-RU" sz="2400" b="1" dirty="0">
                <a:cs typeface="Arial" charset="0"/>
              </a:rPr>
              <a:t>Сгрёб мусор в охапку.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339975" y="4724400"/>
            <a:ext cx="370998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1" dirty="0">
                <a:cs typeface="Arial" charset="0"/>
              </a:rPr>
              <a:t>Дом без окон и закрыт,</a:t>
            </a:r>
          </a:p>
          <a:p>
            <a:pPr eaLnBrk="1" hangingPunct="1"/>
            <a:r>
              <a:rPr lang="ru-RU" sz="2400" b="1" dirty="0">
                <a:cs typeface="Arial" charset="0"/>
              </a:rPr>
              <a:t>А внутри холодный.</a:t>
            </a:r>
          </a:p>
          <a:p>
            <a:pPr eaLnBrk="1" hangingPunct="1"/>
            <a:r>
              <a:rPr lang="ru-RU" sz="2400" b="1" dirty="0">
                <a:cs typeface="Arial" charset="0"/>
              </a:rPr>
              <a:t>Если рядом кто сидит,</a:t>
            </a:r>
          </a:p>
          <a:p>
            <a:pPr eaLnBrk="1" hangingPunct="1"/>
            <a:r>
              <a:rPr lang="ru-RU" sz="2400" b="1" dirty="0">
                <a:cs typeface="Arial" charset="0"/>
              </a:rPr>
              <a:t>Значит, тот голодный.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00213"/>
            <a:ext cx="1708150" cy="18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924175"/>
            <a:ext cx="15811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149725"/>
            <a:ext cx="2098675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58888" y="692150"/>
            <a:ext cx="6356350" cy="769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КАКАЯ ТЫ ХОЗЯЙКА?</a:t>
            </a:r>
          </a:p>
        </p:txBody>
      </p:sp>
      <p:pic>
        <p:nvPicPr>
          <p:cNvPr id="31753" name="Picture 2" descr="c10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99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80528" y="1000108"/>
            <a:ext cx="6768752" cy="1143008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конкурс  « хорошая осанка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143116"/>
            <a:ext cx="6400800" cy="349568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D:\Документы\картинки к стихам Барто\хорошая осанк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780928"/>
            <a:ext cx="4786346" cy="305569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75600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928693"/>
          </a:xfrm>
        </p:spPr>
        <p:txBody>
          <a:bodyPr>
            <a:noAutofit/>
          </a:bodyPr>
          <a:lstStyle/>
          <a:p>
            <a:pPr lvl="0"/>
            <a:r>
              <a:rPr lang="ru-RU" sz="4000" b="1" dirty="0" smtClean="0"/>
              <a:t>Кто знает больше сказок?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3.bp.blogspot.com/_VoE0KpkKLME/SjoGKtXw02I/AAAAAAAAAVE/5oNOy6sIZog/s320/%D1%82%D0%B5%D1%80%D0%B5%D0%BC%D0%BE%D0%BA+a+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7661" y="1449538"/>
            <a:ext cx="2119306" cy="14967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6148" name="Picture 4" descr="http://prometey-spb.su/userfiles/image/c34643b8ffb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207467"/>
            <a:ext cx="1446620" cy="192882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6150" name="Picture 6" descr="http://www.nachalka.com/photo/d/56996-5/duemovoch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1508" y="1543226"/>
            <a:ext cx="2167437" cy="159306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6" name="Picture 4" descr="http://file.mobilmusic.ru/00/b9/7b/1035607-3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5" y="3670589"/>
            <a:ext cx="1500198" cy="185738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7" name="Picture 6" descr="http://audioskazki.info/uploads/1344519208_sestrica-alenushka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4578641"/>
            <a:ext cx="1727224" cy="178595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6152" name="Picture 8" descr="http://go3.imgsmail.ru/imgpreview?key=http%3A//bayb.ru/uploads/posts2/littlered-05.jpg&amp;mb=imgdb_preview_32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4750603"/>
            <a:ext cx="1971675" cy="183832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79870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5852" y="285729"/>
            <a:ext cx="7172348" cy="1000132"/>
          </a:xfrm>
        </p:spPr>
        <p:txBody>
          <a:bodyPr>
            <a:normAutofit fontScale="90000"/>
          </a:bodyPr>
          <a:lstStyle/>
          <a:p>
            <a:r>
              <a:rPr lang="ru-RU" dirty="0"/>
              <a:t>Конкурс </a:t>
            </a:r>
            <a:r>
              <a:rPr lang="ru-RU" b="1" dirty="0"/>
              <a:t>«Мама. Какая она?»</a:t>
            </a:r>
            <a:r>
              <a:rPr lang="ru-RU" dirty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04" y="1285860"/>
            <a:ext cx="7572396" cy="5429288"/>
          </a:xfrm>
        </p:spPr>
        <p:txBody>
          <a:bodyPr>
            <a:noAutofit/>
          </a:bodyPr>
          <a:lstStyle/>
          <a:p>
            <a:pPr algn="l"/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" name="Neposedyi_-_Mamapervoe_slov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2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4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«Хозяюшка»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Записать </a:t>
            </a:r>
            <a:r>
              <a:rPr lang="ru-RU" sz="3200" b="1" dirty="0"/>
              <a:t>как можно больше названий блюд на букву «К» за 1 минуту </a:t>
            </a:r>
            <a:r>
              <a:rPr lang="ru-RU" sz="3200" b="1" i="1" dirty="0"/>
              <a:t>(каждое блюдо – 1 б.)</a:t>
            </a:r>
            <a:endParaRPr lang="ru-RU" sz="3200" b="1" dirty="0"/>
          </a:p>
          <a:p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9569369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166" y="428604"/>
            <a:ext cx="7000924" cy="1000132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Игра </a:t>
            </a:r>
            <a:r>
              <a:rPr lang="ru-RU" b="1" dirty="0" smtClean="0"/>
              <a:t> Мамины </a:t>
            </a:r>
            <a:r>
              <a:rPr lang="ru-RU" b="1" dirty="0"/>
              <a:t>помощницы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4678" y="1714488"/>
            <a:ext cx="4143404" cy="4572032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chemeClr val="tx1"/>
                </a:solidFill>
              </a:rPr>
              <a:t>Варим суп</a:t>
            </a:r>
          </a:p>
          <a:p>
            <a:pPr algn="l"/>
            <a:r>
              <a:rPr lang="ru-RU" sz="2800" dirty="0" smtClean="0">
                <a:solidFill>
                  <a:schemeClr val="tx1"/>
                </a:solidFill>
              </a:rPr>
              <a:t>Выбрать те </a:t>
            </a:r>
            <a:r>
              <a:rPr lang="ru-RU" sz="2800" dirty="0" err="1" smtClean="0">
                <a:solidFill>
                  <a:schemeClr val="tx1"/>
                </a:solidFill>
              </a:rPr>
              <a:t>слова,которые</a:t>
            </a:r>
            <a:r>
              <a:rPr lang="ru-RU" sz="2800" dirty="0" smtClean="0">
                <a:solidFill>
                  <a:schemeClr val="tx1"/>
                </a:solidFill>
              </a:rPr>
              <a:t> подходят для приготовления БОРЩА</a:t>
            </a:r>
          </a:p>
        </p:txBody>
      </p:sp>
      <p:pic>
        <p:nvPicPr>
          <p:cNvPr id="5" name="Picture 4" descr="D:\pic_2_2_371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429520" y="1928802"/>
            <a:ext cx="1428750" cy="33861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864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конкурс «Узнай по голосу»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За </a:t>
            </a:r>
            <a:r>
              <a:rPr lang="ru-RU" sz="2800" b="1" dirty="0"/>
              <a:t>спиной у каждой участницы стоят 3 мальчика и каждый говорит одно слово, по которому она должна назвать говорящего. </a:t>
            </a:r>
            <a:r>
              <a:rPr lang="ru-RU" sz="2800" b="1" i="1" dirty="0"/>
              <a:t>(каждый угаданный голос – 1 б.)</a:t>
            </a:r>
            <a:endParaRPr lang="ru-RU" sz="2800" b="1" dirty="0"/>
          </a:p>
          <a:p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4048784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b="1" dirty="0"/>
              <a:t>конкурс « Танцевальный</a:t>
            </a:r>
            <a:r>
              <a:rPr lang="ru-RU" sz="3200" b="1" dirty="0" smtClean="0"/>
              <a:t>»</a:t>
            </a:r>
          </a:p>
          <a:p>
            <a:endParaRPr lang="ru-RU" sz="3200" b="1" i="1" dirty="0"/>
          </a:p>
          <a:p>
            <a:endParaRPr lang="ru-RU" sz="3200" b="1" i="1" dirty="0" smtClean="0"/>
          </a:p>
          <a:p>
            <a:endParaRPr lang="ru-RU" sz="3200" b="1" i="1" dirty="0"/>
          </a:p>
          <a:p>
            <a:r>
              <a:rPr lang="ru-RU" sz="3200" i="1" dirty="0" smtClean="0"/>
              <a:t> </a:t>
            </a:r>
            <a:r>
              <a:rPr lang="ru-RU" sz="3200" dirty="0"/>
              <a:t>(танцуют все девочки)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1125109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10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Прямоугольник 2"/>
          <p:cNvSpPr>
            <a:spLocks noChangeArrowheads="1"/>
          </p:cNvSpPr>
          <p:nvPr/>
        </p:nvSpPr>
        <p:spPr bwMode="auto">
          <a:xfrm>
            <a:off x="827088" y="620713"/>
            <a:ext cx="7632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</a:rPr>
              <a:t>С Праздником 8 марта вас, </a:t>
            </a:r>
            <a:br>
              <a:rPr lang="ru-RU" sz="3600" b="1" dirty="0">
                <a:solidFill>
                  <a:srgbClr val="0070C0"/>
                </a:solidFill>
              </a:rPr>
            </a:br>
            <a:r>
              <a:rPr lang="ru-RU" sz="3600" b="1" dirty="0">
                <a:solidFill>
                  <a:srgbClr val="0070C0"/>
                </a:solidFill>
              </a:rPr>
              <a:t>наши любимые </a:t>
            </a:r>
            <a:r>
              <a:rPr lang="ru-RU" sz="3600" b="1" dirty="0" smtClean="0">
                <a:solidFill>
                  <a:srgbClr val="0070C0"/>
                </a:solidFill>
              </a:rPr>
              <a:t>девочки!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34820" name="Прямоугольник 3"/>
          <p:cNvSpPr>
            <a:spLocks noChangeArrowheads="1"/>
          </p:cNvSpPr>
          <p:nvPr/>
        </p:nvSpPr>
        <p:spPr bwMode="auto">
          <a:xfrm>
            <a:off x="4716463" y="1773238"/>
            <a:ext cx="352742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4000" b="1">
                <a:solidFill>
                  <a:srgbClr val="FF0000"/>
                </a:solidFill>
              </a:rPr>
              <a:t>Пусть Счастье придёт в Ваш дом и больше никогда его не покидает!</a:t>
            </a:r>
            <a:endParaRPr lang="ru-RU" sz="4000">
              <a:solidFill>
                <a:srgbClr val="FF0000"/>
              </a:solidFill>
            </a:endParaRPr>
          </a:p>
        </p:txBody>
      </p:sp>
      <p:pic>
        <p:nvPicPr>
          <p:cNvPr id="5" name="Picture 3" descr="D:\таня\Анимации Цветы\букет 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060575"/>
            <a:ext cx="3856037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318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3" descr="цветы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0"/>
            <a:ext cx="1931987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19" name="AutoShape 47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067175" y="1844675"/>
            <a:ext cx="719138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719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3200" b="1">
                <a:solidFill>
                  <a:srgbClr val="264B96"/>
                </a:solidFill>
              </a:rPr>
              <a:t>10</a:t>
            </a:r>
          </a:p>
        </p:txBody>
      </p:sp>
      <p:sp>
        <p:nvSpPr>
          <p:cNvPr id="3121" name="AutoShape 49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5003800" y="1844675"/>
            <a:ext cx="719138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719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3200" b="1">
                <a:solidFill>
                  <a:srgbClr val="264B96"/>
                </a:solidFill>
              </a:rPr>
              <a:t>20</a:t>
            </a:r>
          </a:p>
        </p:txBody>
      </p:sp>
      <p:sp>
        <p:nvSpPr>
          <p:cNvPr id="3122" name="AutoShape 50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5942013" y="1844675"/>
            <a:ext cx="719137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719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3200" b="1">
                <a:solidFill>
                  <a:srgbClr val="264B96"/>
                </a:solidFill>
              </a:rPr>
              <a:t>30</a:t>
            </a:r>
          </a:p>
        </p:txBody>
      </p:sp>
      <p:sp>
        <p:nvSpPr>
          <p:cNvPr id="3123" name="AutoShape 51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6877050" y="1844675"/>
            <a:ext cx="719138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719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3200" b="1">
                <a:solidFill>
                  <a:srgbClr val="264B96"/>
                </a:solidFill>
              </a:rPr>
              <a:t>40</a:t>
            </a:r>
          </a:p>
        </p:txBody>
      </p:sp>
      <p:sp>
        <p:nvSpPr>
          <p:cNvPr id="3124" name="AutoShape 52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7813675" y="1844675"/>
            <a:ext cx="719138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719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3200" b="1">
                <a:solidFill>
                  <a:srgbClr val="264B96"/>
                </a:solidFill>
              </a:rPr>
              <a:t>50</a:t>
            </a:r>
          </a:p>
        </p:txBody>
      </p:sp>
      <p:sp>
        <p:nvSpPr>
          <p:cNvPr id="3125" name="AutoShape 53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4067175" y="2708275"/>
            <a:ext cx="719138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779674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3200" b="1">
                <a:solidFill>
                  <a:srgbClr val="FF3300"/>
                </a:solidFill>
              </a:rPr>
              <a:t>10</a:t>
            </a:r>
          </a:p>
        </p:txBody>
      </p:sp>
      <p:sp>
        <p:nvSpPr>
          <p:cNvPr id="3126" name="AutoShape 54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5005388" y="2708275"/>
            <a:ext cx="719137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779674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3200" b="1">
                <a:solidFill>
                  <a:srgbClr val="FF3300"/>
                </a:solidFill>
              </a:rPr>
              <a:t>20</a:t>
            </a:r>
          </a:p>
        </p:txBody>
      </p:sp>
      <p:sp>
        <p:nvSpPr>
          <p:cNvPr id="3127" name="AutoShape 55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5942013" y="2708275"/>
            <a:ext cx="719137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779674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3200" b="1">
                <a:solidFill>
                  <a:srgbClr val="FF3300"/>
                </a:solidFill>
              </a:rPr>
              <a:t>30</a:t>
            </a:r>
          </a:p>
        </p:txBody>
      </p:sp>
      <p:sp>
        <p:nvSpPr>
          <p:cNvPr id="3128" name="AutoShape 56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6878638" y="2708275"/>
            <a:ext cx="719137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779674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3200" b="1">
                <a:solidFill>
                  <a:srgbClr val="FF3300"/>
                </a:solidFill>
              </a:rPr>
              <a:t>40</a:t>
            </a:r>
          </a:p>
        </p:txBody>
      </p:sp>
      <p:sp>
        <p:nvSpPr>
          <p:cNvPr id="3129" name="AutoShape 57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7813675" y="2708275"/>
            <a:ext cx="719138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779674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3200" b="1">
                <a:solidFill>
                  <a:srgbClr val="FF3300"/>
                </a:solidFill>
              </a:rPr>
              <a:t>50</a:t>
            </a:r>
          </a:p>
        </p:txBody>
      </p:sp>
      <p:sp>
        <p:nvSpPr>
          <p:cNvPr id="3130" name="AutoShape 58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4070350" y="4437063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696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3200" b="1">
                <a:solidFill>
                  <a:srgbClr val="70578F"/>
                </a:solidFill>
              </a:rPr>
              <a:t>10</a:t>
            </a:r>
          </a:p>
        </p:txBody>
      </p:sp>
      <p:sp>
        <p:nvSpPr>
          <p:cNvPr id="3131" name="AutoShape 59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5005388" y="4437063"/>
            <a:ext cx="719137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696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3200" b="1">
                <a:solidFill>
                  <a:srgbClr val="70578F"/>
                </a:solidFill>
              </a:rPr>
              <a:t>20</a:t>
            </a:r>
          </a:p>
        </p:txBody>
      </p:sp>
      <p:sp>
        <p:nvSpPr>
          <p:cNvPr id="3132" name="AutoShape 60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5942013" y="4437063"/>
            <a:ext cx="719137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696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3200" b="1">
                <a:solidFill>
                  <a:srgbClr val="70578F"/>
                </a:solidFill>
              </a:rPr>
              <a:t>30</a:t>
            </a:r>
          </a:p>
        </p:txBody>
      </p:sp>
      <p:sp>
        <p:nvSpPr>
          <p:cNvPr id="3133" name="AutoShape 61">
            <a:hlinkClick r:id="rId18" action="ppaction://hlinksldjump"/>
          </p:cNvPr>
          <p:cNvSpPr>
            <a:spLocks noChangeArrowheads="1"/>
          </p:cNvSpPr>
          <p:nvPr/>
        </p:nvSpPr>
        <p:spPr bwMode="auto">
          <a:xfrm>
            <a:off x="6878638" y="4437063"/>
            <a:ext cx="719137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696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3200" b="1">
                <a:solidFill>
                  <a:srgbClr val="70578F"/>
                </a:solidFill>
              </a:rPr>
              <a:t>40</a:t>
            </a:r>
          </a:p>
        </p:txBody>
      </p:sp>
      <p:sp>
        <p:nvSpPr>
          <p:cNvPr id="3134" name="AutoShape 62">
            <a:hlinkClick r:id="rId19" action="ppaction://hlinksldjump"/>
          </p:cNvPr>
          <p:cNvSpPr>
            <a:spLocks noChangeArrowheads="1"/>
          </p:cNvSpPr>
          <p:nvPr/>
        </p:nvSpPr>
        <p:spPr bwMode="auto">
          <a:xfrm>
            <a:off x="7813675" y="4437063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696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3200" b="1">
                <a:solidFill>
                  <a:srgbClr val="70578F"/>
                </a:solidFill>
              </a:rPr>
              <a:t>50</a:t>
            </a:r>
          </a:p>
        </p:txBody>
      </p:sp>
      <p:sp>
        <p:nvSpPr>
          <p:cNvPr id="3135" name="AutoShape 63">
            <a:hlinkClick r:id="rId20" action="ppaction://hlinksldjump"/>
          </p:cNvPr>
          <p:cNvSpPr>
            <a:spLocks noChangeArrowheads="1"/>
          </p:cNvSpPr>
          <p:nvPr/>
        </p:nvSpPr>
        <p:spPr bwMode="auto">
          <a:xfrm>
            <a:off x="4062413" y="3573463"/>
            <a:ext cx="719137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995D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3200" b="1">
                <a:solidFill>
                  <a:srgbClr val="007635"/>
                </a:solidFill>
              </a:rPr>
              <a:t>10</a:t>
            </a:r>
          </a:p>
        </p:txBody>
      </p:sp>
      <p:sp>
        <p:nvSpPr>
          <p:cNvPr id="3136" name="AutoShape 64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5005388" y="3576638"/>
            <a:ext cx="719137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995D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3200" b="1">
                <a:solidFill>
                  <a:srgbClr val="007635"/>
                </a:solidFill>
              </a:rPr>
              <a:t>20</a:t>
            </a:r>
          </a:p>
        </p:txBody>
      </p:sp>
      <p:sp>
        <p:nvSpPr>
          <p:cNvPr id="3137" name="AutoShape 65">
            <a:hlinkClick r:id="rId22" action="ppaction://hlinksldjump"/>
          </p:cNvPr>
          <p:cNvSpPr>
            <a:spLocks noChangeArrowheads="1"/>
          </p:cNvSpPr>
          <p:nvPr/>
        </p:nvSpPr>
        <p:spPr bwMode="auto">
          <a:xfrm>
            <a:off x="5942013" y="3576638"/>
            <a:ext cx="719137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995D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3200" b="1">
                <a:solidFill>
                  <a:srgbClr val="007635"/>
                </a:solidFill>
              </a:rPr>
              <a:t>30</a:t>
            </a:r>
          </a:p>
        </p:txBody>
      </p:sp>
      <p:sp>
        <p:nvSpPr>
          <p:cNvPr id="3138" name="AutoShape 66">
            <a:hlinkClick r:id="rId23" action="ppaction://hlinksldjump"/>
          </p:cNvPr>
          <p:cNvSpPr>
            <a:spLocks noChangeArrowheads="1"/>
          </p:cNvSpPr>
          <p:nvPr/>
        </p:nvSpPr>
        <p:spPr bwMode="auto">
          <a:xfrm>
            <a:off x="6950075" y="3576638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995D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3200" b="1">
                <a:solidFill>
                  <a:srgbClr val="007635"/>
                </a:solidFill>
              </a:rPr>
              <a:t>40</a:t>
            </a:r>
          </a:p>
        </p:txBody>
      </p:sp>
      <p:sp>
        <p:nvSpPr>
          <p:cNvPr id="3139" name="AutoShape 67">
            <a:hlinkClick r:id="rId24" action="ppaction://hlinksldjump"/>
          </p:cNvPr>
          <p:cNvSpPr>
            <a:spLocks noChangeArrowheads="1"/>
          </p:cNvSpPr>
          <p:nvPr/>
        </p:nvSpPr>
        <p:spPr bwMode="auto">
          <a:xfrm>
            <a:off x="7812088" y="3573463"/>
            <a:ext cx="719137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995D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3200" b="1">
                <a:solidFill>
                  <a:srgbClr val="007635"/>
                </a:solidFill>
              </a:rPr>
              <a:t>50</a:t>
            </a:r>
          </a:p>
        </p:txBody>
      </p:sp>
      <p:sp>
        <p:nvSpPr>
          <p:cNvPr id="3140" name="AutoShape 68">
            <a:hlinkClick r:id="rId25" action="ppaction://hlinksldjump"/>
          </p:cNvPr>
          <p:cNvSpPr>
            <a:spLocks noChangeArrowheads="1"/>
          </p:cNvSpPr>
          <p:nvPr/>
        </p:nvSpPr>
        <p:spPr bwMode="auto">
          <a:xfrm>
            <a:off x="4070350" y="5300663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768E9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3200" b="1">
                <a:solidFill>
                  <a:schemeClr val="folHlink"/>
                </a:solidFill>
              </a:rPr>
              <a:t>10</a:t>
            </a:r>
          </a:p>
        </p:txBody>
      </p:sp>
      <p:sp>
        <p:nvSpPr>
          <p:cNvPr id="3142" name="AutoShape 70">
            <a:hlinkClick r:id="rId26" action="ppaction://hlinksldjump"/>
          </p:cNvPr>
          <p:cNvSpPr>
            <a:spLocks noChangeArrowheads="1"/>
          </p:cNvSpPr>
          <p:nvPr/>
        </p:nvSpPr>
        <p:spPr bwMode="auto">
          <a:xfrm>
            <a:off x="5005388" y="5300663"/>
            <a:ext cx="719137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768E9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3200" b="1">
                <a:solidFill>
                  <a:schemeClr val="folHlink"/>
                </a:solidFill>
              </a:rPr>
              <a:t>20</a:t>
            </a:r>
          </a:p>
        </p:txBody>
      </p:sp>
      <p:sp>
        <p:nvSpPr>
          <p:cNvPr id="3143" name="AutoShape 71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6013450" y="5300663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768E9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3200" b="1">
                <a:solidFill>
                  <a:schemeClr val="folHlink"/>
                </a:solidFill>
              </a:rPr>
              <a:t>30</a:t>
            </a:r>
          </a:p>
        </p:txBody>
      </p:sp>
      <p:sp>
        <p:nvSpPr>
          <p:cNvPr id="3144" name="AutoShape 72">
            <a:hlinkClick r:id="rId28" action="ppaction://hlinksldjump"/>
          </p:cNvPr>
          <p:cNvSpPr>
            <a:spLocks noChangeArrowheads="1"/>
          </p:cNvSpPr>
          <p:nvPr/>
        </p:nvSpPr>
        <p:spPr bwMode="auto">
          <a:xfrm>
            <a:off x="6950075" y="5300663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768E9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3200" b="1">
                <a:solidFill>
                  <a:schemeClr val="folHlink"/>
                </a:solidFill>
              </a:rPr>
              <a:t>40</a:t>
            </a:r>
          </a:p>
        </p:txBody>
      </p:sp>
      <p:sp>
        <p:nvSpPr>
          <p:cNvPr id="3145" name="AutoShape 73">
            <a:hlinkClick r:id="rId29" action="ppaction://hlinksldjump"/>
          </p:cNvPr>
          <p:cNvSpPr>
            <a:spLocks noChangeArrowheads="1"/>
          </p:cNvSpPr>
          <p:nvPr/>
        </p:nvSpPr>
        <p:spPr bwMode="auto">
          <a:xfrm>
            <a:off x="7813675" y="5300663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768E9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3200" b="1">
                <a:solidFill>
                  <a:schemeClr val="folHlink"/>
                </a:solidFill>
              </a:rPr>
              <a:t>50</a:t>
            </a:r>
          </a:p>
        </p:txBody>
      </p:sp>
      <p:sp>
        <p:nvSpPr>
          <p:cNvPr id="2" name="AutoShape 47"/>
          <p:cNvSpPr>
            <a:spLocks noChangeArrowheads="1"/>
          </p:cNvSpPr>
          <p:nvPr/>
        </p:nvSpPr>
        <p:spPr bwMode="auto">
          <a:xfrm>
            <a:off x="611188" y="1844675"/>
            <a:ext cx="2881312" cy="719138"/>
          </a:xfrm>
          <a:prstGeom prst="bevel">
            <a:avLst>
              <a:gd name="adj" fmla="val 7727"/>
            </a:avLst>
          </a:prstGeom>
          <a:gradFill rotWithShape="1">
            <a:gsLst>
              <a:gs pos="6000">
                <a:schemeClr val="accent1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719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2400" b="1">
                <a:solidFill>
                  <a:srgbClr val="264B96"/>
                </a:solidFill>
              </a:rPr>
              <a:t>ХОЗЯЮШКА</a:t>
            </a:r>
          </a:p>
        </p:txBody>
      </p:sp>
      <p:sp>
        <p:nvSpPr>
          <p:cNvPr id="3" name="AutoShape 68"/>
          <p:cNvSpPr>
            <a:spLocks noChangeArrowheads="1"/>
          </p:cNvSpPr>
          <p:nvPr/>
        </p:nvSpPr>
        <p:spPr bwMode="auto">
          <a:xfrm>
            <a:off x="611188" y="5300663"/>
            <a:ext cx="2879725" cy="792162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768E9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2400" b="1">
                <a:solidFill>
                  <a:schemeClr val="folHlink"/>
                </a:solidFill>
              </a:rPr>
              <a:t>АНАГРАММЫ</a:t>
            </a:r>
          </a:p>
        </p:txBody>
      </p:sp>
      <p:sp>
        <p:nvSpPr>
          <p:cNvPr id="4" name="AutoShape 47"/>
          <p:cNvSpPr>
            <a:spLocks noChangeArrowheads="1"/>
          </p:cNvSpPr>
          <p:nvPr/>
        </p:nvSpPr>
        <p:spPr bwMode="auto">
          <a:xfrm>
            <a:off x="611188" y="3573463"/>
            <a:ext cx="2881312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719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2400" b="1">
                <a:solidFill>
                  <a:srgbClr val="007635"/>
                </a:solidFill>
              </a:rPr>
              <a:t>ЦВЕТЫ</a:t>
            </a:r>
          </a:p>
        </p:txBody>
      </p:sp>
      <p:sp>
        <p:nvSpPr>
          <p:cNvPr id="5" name="AutoShape 47"/>
          <p:cNvSpPr>
            <a:spLocks noChangeArrowheads="1"/>
          </p:cNvSpPr>
          <p:nvPr/>
        </p:nvSpPr>
        <p:spPr bwMode="auto">
          <a:xfrm>
            <a:off x="611188" y="2708275"/>
            <a:ext cx="2879725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719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2400" b="1">
                <a:solidFill>
                  <a:srgbClr val="FF3300"/>
                </a:solidFill>
              </a:rPr>
              <a:t>ЛЮБОВЬ</a:t>
            </a:r>
          </a:p>
        </p:txBody>
      </p:sp>
      <p:sp>
        <p:nvSpPr>
          <p:cNvPr id="6" name="AutoShape 47"/>
          <p:cNvSpPr>
            <a:spLocks noChangeArrowheads="1"/>
          </p:cNvSpPr>
          <p:nvPr/>
        </p:nvSpPr>
        <p:spPr bwMode="auto">
          <a:xfrm>
            <a:off x="611188" y="4438650"/>
            <a:ext cx="2881312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719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2400" b="1">
                <a:solidFill>
                  <a:srgbClr val="70578F"/>
                </a:solidFill>
              </a:rPr>
              <a:t>ИМЯ</a:t>
            </a:r>
          </a:p>
        </p:txBody>
      </p:sp>
      <p:sp>
        <p:nvSpPr>
          <p:cNvPr id="16417" name="AutoShape 47" descr="yH5BAEAAAAALAAAAAABAAEAAAIBRAA7"/>
          <p:cNvSpPr>
            <a:spLocks noChangeAspect="1" noChangeArrowheads="1"/>
          </p:cNvSpPr>
          <p:nvPr/>
        </p:nvSpPr>
        <p:spPr bwMode="auto">
          <a:xfrm>
            <a:off x="4781550" y="32035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418" name="AutoShape 49" descr="yH5BAEAAAAALAAAAAABAAEAAAIBRAA7"/>
          <p:cNvSpPr>
            <a:spLocks noChangeAspect="1" noChangeArrowheads="1"/>
          </p:cNvSpPr>
          <p:nvPr/>
        </p:nvSpPr>
        <p:spPr bwMode="auto">
          <a:xfrm>
            <a:off x="4781550" y="32035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419" name="AutoShape 51" descr="yH5BAEAAAAALAAAAAABAAEAAAIBRAA7"/>
          <p:cNvSpPr>
            <a:spLocks noChangeAspect="1" noChangeArrowheads="1"/>
          </p:cNvSpPr>
          <p:nvPr/>
        </p:nvSpPr>
        <p:spPr bwMode="auto">
          <a:xfrm>
            <a:off x="4781550" y="32035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420" name="AutoShape 53" descr="yH5BAEAAAAALAAAAAABAAEAAAIBRAA7"/>
          <p:cNvSpPr>
            <a:spLocks noChangeAspect="1" noChangeArrowheads="1"/>
          </p:cNvSpPr>
          <p:nvPr/>
        </p:nvSpPr>
        <p:spPr bwMode="auto">
          <a:xfrm>
            <a:off x="4781550" y="32035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421" name="AutoShape 55" descr="yH5BAEAAAAALAAAAAABAAEAAAIBRAA7"/>
          <p:cNvSpPr>
            <a:spLocks noChangeAspect="1" noChangeArrowheads="1"/>
          </p:cNvSpPr>
          <p:nvPr/>
        </p:nvSpPr>
        <p:spPr bwMode="auto">
          <a:xfrm>
            <a:off x="4781550" y="32035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6422" name="Picture 2" descr="http://domashniirestoran.ru/images/star-511-106(3).gif"/>
          <p:cNvPicPr>
            <a:picLocks noChangeAspect="1" noChangeArrowheads="1" noCrop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2411413" y="1052513"/>
            <a:ext cx="224155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23" name="Picture 2" descr="http://domashniirestoran.ru/images/star-511-106(3).gif"/>
          <p:cNvPicPr>
            <a:picLocks noChangeAspect="1" noChangeArrowheads="1" noCrop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4645025" y="1077913"/>
            <a:ext cx="224155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24" name="Рисунок 11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2700338" y="476250"/>
            <a:ext cx="5618162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25" name="Рисунок 42" descr="Рисунок40.png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7380288" y="6245225"/>
            <a:ext cx="1152525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" dur="indefinite"/>
                                        <p:tgtEl>
                                          <p:spTgt spid="3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9" dur="indefinite"/>
                                        <p:tgtEl>
                                          <p:spTgt spid="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5" dur="indefinite"/>
                                        <p:tgtEl>
                                          <p:spTgt spid="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1" dur="indefinite"/>
                                        <p:tgtEl>
                                          <p:spTgt spid="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1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7" dur="indefinite"/>
                                        <p:tgtEl>
                                          <p:spTgt spid="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3" dur="indefinite"/>
                                        <p:tgtEl>
                                          <p:spTgt spid="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31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9" dur="indefinite"/>
                                        <p:tgtEl>
                                          <p:spTgt spid="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5" dur="indefinite"/>
                                        <p:tgtEl>
                                          <p:spTgt spid="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31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1" dur="indefinite"/>
                                        <p:tgtEl>
                                          <p:spTgt spid="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7" dur="indefinite"/>
                                        <p:tgtEl>
                                          <p:spTgt spid="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31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3" dur="indefinite"/>
                                        <p:tgtEl>
                                          <p:spTgt spid="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31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9" dur="indefinite"/>
                                        <p:tgtEl>
                                          <p:spTgt spid="3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31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85" dur="indefinite"/>
                                        <p:tgtEl>
                                          <p:spTgt spid="3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31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91" dur="indefinite"/>
                                        <p:tgtEl>
                                          <p:spTgt spid="3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31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97" dur="indefinite"/>
                                        <p:tgtEl>
                                          <p:spTgt spid="3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31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03" dur="indefinite"/>
                                        <p:tgtEl>
                                          <p:spTgt spid="3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31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09" dur="indefinite"/>
                                        <p:tgtEl>
                                          <p:spTgt spid="3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4" dur="indefinite"/>
                                        <p:tgtEl>
                                          <p:spTgt spid="31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15" dur="indefinite"/>
                                        <p:tgtEl>
                                          <p:spTgt spid="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0" dur="indefinite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21" dur="indefinite"/>
                                        <p:tgtEl>
                                          <p:spTgt spid="3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6" dur="indefinite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27" dur="indefinite"/>
                                        <p:tgtEl>
                                          <p:spTgt spid="3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2" dur="indefinite"/>
                                        <p:tgtEl>
                                          <p:spTgt spid="31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3" dur="indefinite"/>
                                        <p:tgtEl>
                                          <p:spTgt spid="3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8" dur="indefinite"/>
                                        <p:tgtEl>
                                          <p:spTgt spid="31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9" dur="indefinite"/>
                                        <p:tgtEl>
                                          <p:spTgt spid="3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 nodeType="clickPar">
                      <p:stCondLst>
                        <p:cond delay="0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4" dur="indefinite"/>
                                        <p:tgtEl>
                                          <p:spTgt spid="31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45" dur="indefinite"/>
                                        <p:tgtEl>
                                          <p:spTgt spid="3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0" dur="indefinite"/>
                                        <p:tgtEl>
                                          <p:spTgt spid="31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51" dur="indefinite"/>
                                        <p:tgtEl>
                                          <p:spTgt spid="3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5"/>
                  </p:tgtEl>
                </p:cond>
              </p:nextCondLst>
            </p:seq>
          </p:childTnLst>
        </p:cTn>
      </p:par>
    </p:tnLst>
    <p:bldLst>
      <p:bldP spid="3119" grpId="0" animBg="1"/>
      <p:bldP spid="3121" grpId="0" animBg="1"/>
      <p:bldP spid="3122" grpId="0" animBg="1"/>
      <p:bldP spid="3123" grpId="0" animBg="1"/>
      <p:bldP spid="3124" grpId="0" animBg="1"/>
      <p:bldP spid="3125" grpId="0" animBg="1"/>
      <p:bldP spid="3126" grpId="0" animBg="1"/>
      <p:bldP spid="3127" grpId="0" animBg="1"/>
      <p:bldP spid="3128" grpId="0" animBg="1"/>
      <p:bldP spid="3129" grpId="0" animBg="1"/>
      <p:bldP spid="3130" grpId="0" animBg="1"/>
      <p:bldP spid="3131" grpId="0" animBg="1"/>
      <p:bldP spid="3132" grpId="0" animBg="1"/>
      <p:bldP spid="3133" grpId="0" animBg="1"/>
      <p:bldP spid="3134" grpId="0" animBg="1"/>
      <p:bldP spid="3135" grpId="0" animBg="1"/>
      <p:bldP spid="3136" grpId="0" animBg="1"/>
      <p:bldP spid="3137" grpId="0" animBg="1"/>
      <p:bldP spid="3138" grpId="0" animBg="1"/>
      <p:bldP spid="3139" grpId="0" animBg="1"/>
      <p:bldP spid="3140" grpId="0" animBg="1"/>
      <p:bldP spid="3142" grpId="0" animBg="1"/>
      <p:bldP spid="3143" grpId="0" animBg="1"/>
      <p:bldP spid="3144" grpId="0" animBg="1"/>
      <p:bldP spid="314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1\Desktop\Презентации\Праздники\8 марта\7404879_43872thumb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476250"/>
            <a:ext cx="7989888" cy="605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2" descr="c10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Прямоугольник 3"/>
          <p:cNvSpPr>
            <a:spLocks noChangeArrowheads="1"/>
          </p:cNvSpPr>
          <p:nvPr/>
        </p:nvSpPr>
        <p:spPr bwMode="auto">
          <a:xfrm>
            <a:off x="7092950" y="83661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64714" y="2492896"/>
            <a:ext cx="5371582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Всем 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240625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2339975" y="1557338"/>
            <a:ext cx="4895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3600" b="1">
                <a:solidFill>
                  <a:srgbClr val="264B96"/>
                </a:solidFill>
              </a:rPr>
              <a:t>Одежда для кухни</a:t>
            </a:r>
            <a:r>
              <a:rPr lang="ru-RU" sz="3600">
                <a:solidFill>
                  <a:srgbClr val="264B96"/>
                </a:solidFill>
              </a:rPr>
              <a:t> 	 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372225" y="3573463"/>
            <a:ext cx="2592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>
                <a:solidFill>
                  <a:srgbClr val="264B96"/>
                </a:solidFill>
              </a:rPr>
              <a:t>ФАРТУК</a:t>
            </a:r>
          </a:p>
        </p:txBody>
      </p:sp>
      <p:pic>
        <p:nvPicPr>
          <p:cNvPr id="11" name="Picture 1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8219951" y="5924823"/>
            <a:ext cx="744537" cy="74453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/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251520" y="5295747"/>
            <a:ext cx="2191737" cy="1258152"/>
          </a:xfrm>
          <a:prstGeom prst="rect">
            <a:avLst/>
          </a:prstGeom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5795963" y="476250"/>
            <a:ext cx="2160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264B96"/>
                </a:solidFill>
              </a:rPr>
              <a:t>ХОЗЯЮШКА</a:t>
            </a:r>
          </a:p>
        </p:txBody>
      </p:sp>
      <p:pic>
        <p:nvPicPr>
          <p:cNvPr id="18439" name="Прямоугольник 8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23163" y="188913"/>
            <a:ext cx="1322387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8" descr="фартук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27313" y="2276475"/>
            <a:ext cx="35877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611188" y="1628775"/>
            <a:ext cx="8064500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>
                <a:solidFill>
                  <a:srgbClr val="264B96"/>
                </a:solidFill>
              </a:rPr>
              <a:t>Прямоугольное или овальное </a:t>
            </a:r>
          </a:p>
          <a:p>
            <a:pPr algn="ctr">
              <a:spcBef>
                <a:spcPct val="20000"/>
              </a:spcBef>
            </a:pPr>
            <a:r>
              <a:rPr lang="ru-RU" sz="2800" b="1">
                <a:solidFill>
                  <a:srgbClr val="264B96"/>
                </a:solidFill>
              </a:rPr>
              <a:t>моющее средство	</a:t>
            </a:r>
            <a:r>
              <a:rPr lang="ru-RU" sz="3200">
                <a:solidFill>
                  <a:srgbClr val="264B96"/>
                </a:solidFill>
              </a:rPr>
              <a:t> 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443663" y="3500438"/>
            <a:ext cx="19859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>
                <a:solidFill>
                  <a:srgbClr val="264B96"/>
                </a:solidFill>
              </a:rPr>
              <a:t>МЫЛО</a:t>
            </a:r>
          </a:p>
        </p:txBody>
      </p:sp>
      <p:pic>
        <p:nvPicPr>
          <p:cNvPr id="11" name="Picture 1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8219951" y="5924823"/>
            <a:ext cx="744537" cy="74453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/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251520" y="5295747"/>
            <a:ext cx="2191737" cy="1258152"/>
          </a:xfrm>
          <a:prstGeom prst="rect">
            <a:avLst/>
          </a:prstGeom>
        </p:spPr>
      </p:pic>
      <p:pic>
        <p:nvPicPr>
          <p:cNvPr id="9" name="Прямоугольник 8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23163" y="188913"/>
            <a:ext cx="1322387" cy="920750"/>
          </a:xfrm>
          <a:prstGeom prst="rect">
            <a:avLst/>
          </a:prstGeom>
          <a:noFill/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5795963" y="476250"/>
            <a:ext cx="2160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264B96"/>
                </a:solidFill>
              </a:rPr>
              <a:t>ХОЗЯЮШКА</a:t>
            </a:r>
          </a:p>
        </p:txBody>
      </p:sp>
      <p:pic>
        <p:nvPicPr>
          <p:cNvPr id="20491" name="Picture 11" descr="мыло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11413" y="2924175"/>
            <a:ext cx="3960812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755650" y="1557338"/>
            <a:ext cx="76485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3200">
                <a:solidFill>
                  <a:srgbClr val="264B96"/>
                </a:solidFill>
              </a:rPr>
              <a:t>Название кускового сахара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71550" y="3860800"/>
            <a:ext cx="25606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>
                <a:solidFill>
                  <a:srgbClr val="264B96"/>
                </a:solidFill>
                <a:latin typeface="Georgia" pitchFamily="18" charset="0"/>
              </a:rPr>
              <a:t>РАФИНАД</a:t>
            </a:r>
          </a:p>
        </p:txBody>
      </p:sp>
      <p:pic>
        <p:nvPicPr>
          <p:cNvPr id="11" name="Picture 1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8219951" y="5924823"/>
            <a:ext cx="744537" cy="74453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/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251520" y="5295747"/>
            <a:ext cx="2191737" cy="1258152"/>
          </a:xfrm>
          <a:prstGeom prst="rect">
            <a:avLst/>
          </a:prstGeom>
        </p:spPr>
      </p:pic>
      <p:pic>
        <p:nvPicPr>
          <p:cNvPr id="22534" name="Прямоугольник 8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23163" y="188913"/>
            <a:ext cx="1322387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5795963" y="476250"/>
            <a:ext cx="2160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264B96"/>
                </a:solidFill>
              </a:rPr>
              <a:t>ХОЗЯЮШКА</a:t>
            </a:r>
          </a:p>
        </p:txBody>
      </p:sp>
      <p:pic>
        <p:nvPicPr>
          <p:cNvPr id="22536" name="Picture 8" descr="рафинад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92500" y="2565400"/>
            <a:ext cx="4956175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5"/>
          <p:cNvSpPr txBox="1">
            <a:spLocks noChangeArrowheads="1"/>
          </p:cNvSpPr>
          <p:nvPr/>
        </p:nvSpPr>
        <p:spPr bwMode="auto">
          <a:xfrm>
            <a:off x="827088" y="1484313"/>
            <a:ext cx="76485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3200">
                <a:solidFill>
                  <a:srgbClr val="264B96"/>
                </a:solidFill>
              </a:rPr>
              <a:t>Какой овощ пришел Россию из Перу?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084888" y="3860800"/>
            <a:ext cx="2489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>
                <a:solidFill>
                  <a:srgbClr val="264B96"/>
                </a:solidFill>
                <a:latin typeface="Georgia" pitchFamily="18" charset="0"/>
              </a:rPr>
              <a:t>КАРТОФЕЛЬ</a:t>
            </a:r>
          </a:p>
        </p:txBody>
      </p:sp>
      <p:pic>
        <p:nvPicPr>
          <p:cNvPr id="11" name="Picture 1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8219951" y="5924823"/>
            <a:ext cx="744537" cy="74453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/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251520" y="5295747"/>
            <a:ext cx="2191737" cy="1258152"/>
          </a:xfrm>
          <a:prstGeom prst="rect">
            <a:avLst/>
          </a:prstGeom>
        </p:spPr>
      </p:pic>
      <p:pic>
        <p:nvPicPr>
          <p:cNvPr id="24582" name="Прямоугольник 8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62863" y="188913"/>
            <a:ext cx="1322387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5795963" y="476250"/>
            <a:ext cx="2160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264B96"/>
                </a:solidFill>
              </a:rPr>
              <a:t>ХОЗЯЮШКА</a:t>
            </a:r>
          </a:p>
        </p:txBody>
      </p:sp>
      <p:pic>
        <p:nvPicPr>
          <p:cNvPr id="24584" name="Picture 9" descr="картофель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87675" y="19486563"/>
            <a:ext cx="4678363" cy="346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11" descr="картофель 1"/>
          <p:cNvPicPr>
            <a:picLocks noChangeAspect="1" noChangeArrowheads="1"/>
          </p:cNvPicPr>
          <p:nvPr/>
        </p:nvPicPr>
        <p:blipFill>
          <a:blip r:embed="rId8"/>
          <a:srcRect l="10016" r="14267" b="7440"/>
          <a:stretch>
            <a:fillRect/>
          </a:stretch>
        </p:blipFill>
        <p:spPr bwMode="auto">
          <a:xfrm>
            <a:off x="2195513" y="2420938"/>
            <a:ext cx="4105275" cy="371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5"/>
          <p:cNvSpPr txBox="1">
            <a:spLocks noChangeArrowheads="1"/>
          </p:cNvSpPr>
          <p:nvPr/>
        </p:nvSpPr>
        <p:spPr bwMode="auto">
          <a:xfrm>
            <a:off x="755650" y="1484313"/>
            <a:ext cx="76485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3200">
                <a:solidFill>
                  <a:srgbClr val="264B96"/>
                </a:solidFill>
              </a:rPr>
              <a:t>ЗАГАДКА: В воде родится, в воды боится</a:t>
            </a:r>
            <a:endParaRPr lang="ru-RU" sz="3200">
              <a:solidFill>
                <a:srgbClr val="264B96"/>
              </a:solidFill>
              <a:latin typeface="Georgia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843213" y="3429000"/>
            <a:ext cx="17287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>
                <a:solidFill>
                  <a:srgbClr val="264B96"/>
                </a:solidFill>
                <a:latin typeface="Georgia" pitchFamily="18" charset="0"/>
              </a:rPr>
              <a:t>СОЛЬ</a:t>
            </a:r>
          </a:p>
        </p:txBody>
      </p:sp>
      <p:pic>
        <p:nvPicPr>
          <p:cNvPr id="11" name="Picture 1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8219951" y="5924823"/>
            <a:ext cx="744537" cy="74453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/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251520" y="5295747"/>
            <a:ext cx="2191737" cy="1258152"/>
          </a:xfrm>
          <a:prstGeom prst="rect">
            <a:avLst/>
          </a:prstGeom>
        </p:spPr>
      </p:pic>
      <p:pic>
        <p:nvPicPr>
          <p:cNvPr id="26630" name="Прямоугольник 8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23163" y="261938"/>
            <a:ext cx="1322387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5724525" y="549275"/>
            <a:ext cx="2160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264B96"/>
                </a:solidFill>
              </a:rPr>
              <a:t>ХОЗЯЮШКА</a:t>
            </a:r>
          </a:p>
        </p:txBody>
      </p:sp>
      <p:pic>
        <p:nvPicPr>
          <p:cNvPr id="26632" name="Picture 8" descr="сольсоль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51050" y="1916113"/>
            <a:ext cx="5637213" cy="476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1667</TotalTime>
  <Words>443</Words>
  <Application>Microsoft Office PowerPoint</Application>
  <PresentationFormat>Экран (4:3)</PresentationFormat>
  <Paragraphs>169</Paragraphs>
  <Slides>40</Slides>
  <Notes>27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7" baseType="lpstr">
      <vt:lpstr>Arial</vt:lpstr>
      <vt:lpstr>Calibri</vt:lpstr>
      <vt:lpstr>Georgia</vt:lpstr>
      <vt:lpstr>Times New Roman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  конкурс  « хорошая осанка</vt:lpstr>
      <vt:lpstr>Кто знает больше сказок? </vt:lpstr>
      <vt:lpstr>Конкурс «Мама. Какая она?» </vt:lpstr>
      <vt:lpstr>«Хозяюшка» </vt:lpstr>
      <vt:lpstr> Игра  Мамины помощницы</vt:lpstr>
      <vt:lpstr>конкурс «Узнай по голосу»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Интерактивная викторина</dc:title>
  <dc:subject>8 марта</dc:subject>
  <dc:creator>автор шаблона Е. Ранько; автор всего остального Лисенков С.А.</dc:creator>
  <cp:lastModifiedBy>Учетная запись Майкрософт</cp:lastModifiedBy>
  <cp:revision>113</cp:revision>
  <dcterms:created xsi:type="dcterms:W3CDTF">2015-05-04T12:07:23Z</dcterms:created>
  <dcterms:modified xsi:type="dcterms:W3CDTF">2025-03-01T10:53:32Z</dcterms:modified>
</cp:coreProperties>
</file>