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4" r:id="rId3"/>
    <p:sldId id="261" r:id="rId4"/>
    <p:sldId id="263" r:id="rId5"/>
    <p:sldId id="265" r:id="rId6"/>
    <p:sldId id="267" r:id="rId7"/>
    <p:sldId id="269" r:id="rId8"/>
    <p:sldId id="271" r:id="rId9"/>
    <p:sldId id="273" r:id="rId10"/>
    <p:sldId id="275" r:id="rId11"/>
    <p:sldId id="277" r:id="rId12"/>
    <p:sldId id="285" r:id="rId13"/>
    <p:sldId id="287" r:id="rId14"/>
    <p:sldId id="291" r:id="rId15"/>
    <p:sldId id="293" r:id="rId16"/>
    <p:sldId id="281" r:id="rId17"/>
    <p:sldId id="283" r:id="rId18"/>
    <p:sldId id="295" r:id="rId19"/>
    <p:sldId id="300" r:id="rId20"/>
    <p:sldId id="296" r:id="rId21"/>
    <p:sldId id="29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D72BC56-1A8F-4039-8132-D524FE1A25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001_&#1054;&#1090;%20&#1091;&#1083;&#1099;&#1073;&#1082;&#1080;.mp3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oslovicy-pogovorki.ru/index/o_styde/0-65" TargetMode="External"/><Relationship Id="rId2" Type="http://schemas.openxmlformats.org/officeDocument/2006/relationships/hyperlink" Target="http://www.planetaskazok.ru/ltolstoyskz/kostochkatolstoyl%20&#1051;.&#1053;.&#1058;&#1086;&#1083;&#1089;&#1090;&#1086;&#1081;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GqXWqJhJIrY" TargetMode="External"/><Relationship Id="rId4" Type="http://schemas.openxmlformats.org/officeDocument/2006/relationships/hyperlink" Target="http://svet-dushi.muoo.org.ru/index.ph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245267606_78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3924300" y="3213100"/>
            <a:ext cx="151288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Урок 21</a:t>
            </a:r>
          </a:p>
        </p:txBody>
      </p:sp>
      <p:sp>
        <p:nvSpPr>
          <p:cNvPr id="2052" name="WordArt 8"/>
          <p:cNvSpPr>
            <a:spLocks noChangeArrowheads="1" noChangeShapeType="1" noTextEdit="1"/>
          </p:cNvSpPr>
          <p:nvPr/>
        </p:nvSpPr>
        <p:spPr bwMode="auto">
          <a:xfrm>
            <a:off x="1187450" y="4149725"/>
            <a:ext cx="1081088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Модуль</a:t>
            </a:r>
          </a:p>
        </p:txBody>
      </p:sp>
      <p:sp>
        <p:nvSpPr>
          <p:cNvPr id="43017" name="WordArt 9"/>
          <p:cNvSpPr>
            <a:spLocks noChangeArrowheads="1" noChangeShapeType="1" noTextEdit="1"/>
          </p:cNvSpPr>
          <p:nvPr/>
        </p:nvSpPr>
        <p:spPr bwMode="auto">
          <a:xfrm>
            <a:off x="2195513" y="3284538"/>
            <a:ext cx="5400675" cy="1295400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6875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8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6600"/>
                    </a:gs>
                    <a:gs pos="100000">
                      <a:srgbClr val="FF993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"Основы светской этики"</a:t>
            </a:r>
          </a:p>
        </p:txBody>
      </p:sp>
      <p:sp>
        <p:nvSpPr>
          <p:cNvPr id="43018" name="WordArt 10"/>
          <p:cNvSpPr>
            <a:spLocks noChangeArrowheads="1" noChangeShapeType="1" noTextEdit="1"/>
          </p:cNvSpPr>
          <p:nvPr/>
        </p:nvSpPr>
        <p:spPr bwMode="auto">
          <a:xfrm>
            <a:off x="827088" y="908050"/>
            <a:ext cx="7920037" cy="3095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8000"/>
                    </a:gs>
                    <a:gs pos="100000">
                      <a:srgbClr val="FF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Основы религиозных культур 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8000"/>
                    </a:gs>
                    <a:gs pos="100000">
                      <a:srgbClr val="FF99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и светской этики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4048" y="4653136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Автор: учитель  начальных  классов </a:t>
            </a:r>
          </a:p>
          <a:p>
            <a:r>
              <a:rPr lang="ru-RU" dirty="0" smtClean="0"/>
              <a:t> ГБОУ   СОШ  пос. </a:t>
            </a:r>
            <a:r>
              <a:rPr lang="ru-RU" dirty="0" err="1" smtClean="0"/>
              <a:t>Кинельский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Кинельского</a:t>
            </a:r>
            <a:r>
              <a:rPr lang="ru-RU" dirty="0" smtClean="0"/>
              <a:t>  района </a:t>
            </a:r>
          </a:p>
          <a:p>
            <a:r>
              <a:rPr lang="ru-RU" dirty="0" smtClean="0"/>
              <a:t>Самарской   области</a:t>
            </a:r>
          </a:p>
          <a:p>
            <a:r>
              <a:rPr lang="ru-RU" dirty="0" err="1" smtClean="0"/>
              <a:t>Кузерова</a:t>
            </a:r>
            <a:r>
              <a:rPr lang="ru-RU" dirty="0" smtClean="0"/>
              <a:t>  Екатерина  Васильевна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" grpId="0" animBg="1"/>
      <p:bldP spid="430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1989138"/>
            <a:ext cx="2303463" cy="2020887"/>
          </a:xfrm>
          <a:prstGeom prst="rect">
            <a:avLst/>
          </a:prstGeom>
          <a:noFill/>
          <a:ln w="76200" cmpd="tri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0243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141663"/>
            <a:ext cx="2374900" cy="1760537"/>
          </a:xfrm>
          <a:prstGeom prst="rect">
            <a:avLst/>
          </a:prstGeom>
          <a:noFill/>
          <a:ln w="76200" cmpd="tri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10244" name="AutoShape 5"/>
          <p:cNvSpPr>
            <a:spLocks noChangeArrowheads="1"/>
          </p:cNvSpPr>
          <p:nvPr/>
        </p:nvSpPr>
        <p:spPr bwMode="auto">
          <a:xfrm rot="2175790">
            <a:off x="2411413" y="2060575"/>
            <a:ext cx="649287" cy="344488"/>
          </a:xfrm>
          <a:custGeom>
            <a:avLst/>
            <a:gdLst>
              <a:gd name="T0" fmla="*/ 324613 w 21600"/>
              <a:gd name="T1" fmla="*/ 0 h 21600"/>
              <a:gd name="T2" fmla="*/ 81161 w 21600"/>
              <a:gd name="T3" fmla="*/ 172244 h 21600"/>
              <a:gd name="T4" fmla="*/ 324613 w 21600"/>
              <a:gd name="T5" fmla="*/ 86122 h 21600"/>
              <a:gd name="T6" fmla="*/ 730448 w 21600"/>
              <a:gd name="T7" fmla="*/ 172244 h 21600"/>
              <a:gd name="T8" fmla="*/ 568126 w 21600"/>
              <a:gd name="T9" fmla="*/ 258366 h 21600"/>
              <a:gd name="T10" fmla="*/ 405804 w 21600"/>
              <a:gd name="T11" fmla="*/ 17224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755650" y="1773238"/>
            <a:ext cx="1728788" cy="6477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z="2400"/>
          </a:p>
        </p:txBody>
      </p:sp>
      <p:sp>
        <p:nvSpPr>
          <p:cNvPr id="10246" name="Text Box 11"/>
          <p:cNvSpPr txBox="1">
            <a:spLocks noChangeArrowheads="1"/>
          </p:cNvSpPr>
          <p:nvPr/>
        </p:nvSpPr>
        <p:spPr bwMode="auto">
          <a:xfrm>
            <a:off x="1979613" y="2565400"/>
            <a:ext cx="1871662" cy="5762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z="2400"/>
          </a:p>
        </p:txBody>
      </p:sp>
      <p:sp>
        <p:nvSpPr>
          <p:cNvPr id="10247" name="Text Box 12"/>
          <p:cNvSpPr txBox="1">
            <a:spLocks noChangeArrowheads="1"/>
          </p:cNvSpPr>
          <p:nvPr/>
        </p:nvSpPr>
        <p:spPr bwMode="auto">
          <a:xfrm>
            <a:off x="3132138" y="3357563"/>
            <a:ext cx="2303462" cy="6477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z="2400"/>
          </a:p>
        </p:txBody>
      </p:sp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4859338" y="4221163"/>
            <a:ext cx="2233612" cy="6477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z="2400"/>
          </a:p>
        </p:txBody>
      </p:sp>
      <p:sp>
        <p:nvSpPr>
          <p:cNvPr id="10249" name="Text Box 14"/>
          <p:cNvSpPr txBox="1">
            <a:spLocks noChangeArrowheads="1"/>
          </p:cNvSpPr>
          <p:nvPr/>
        </p:nvSpPr>
        <p:spPr bwMode="auto">
          <a:xfrm>
            <a:off x="6300788" y="5084763"/>
            <a:ext cx="2374900" cy="64928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z="2400"/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7667625" y="5683250"/>
            <a:ext cx="1144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0096"/>
                </a:solidFill>
              </a:rPr>
              <a:t>Стыд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3276600" y="4581525"/>
            <a:ext cx="1073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0096"/>
                </a:solidFill>
              </a:rPr>
              <a:t>Вина</a:t>
            </a: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971550" y="6165850"/>
            <a:ext cx="2033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0096"/>
                </a:solidFill>
              </a:rPr>
              <a:t>Раскаяние</a:t>
            </a: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3851275" y="5805488"/>
            <a:ext cx="2098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0096"/>
                </a:solidFill>
              </a:rPr>
              <a:t>Извинение</a:t>
            </a: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611188" y="5105400"/>
            <a:ext cx="2005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0096"/>
                </a:solidFill>
              </a:rPr>
              <a:t>Прощение</a:t>
            </a:r>
          </a:p>
        </p:txBody>
      </p:sp>
      <p:sp>
        <p:nvSpPr>
          <p:cNvPr id="10255" name="AutoShape 21"/>
          <p:cNvSpPr>
            <a:spLocks noChangeArrowheads="1"/>
          </p:cNvSpPr>
          <p:nvPr/>
        </p:nvSpPr>
        <p:spPr bwMode="auto">
          <a:xfrm rot="2175790">
            <a:off x="3779838" y="2852738"/>
            <a:ext cx="649287" cy="344487"/>
          </a:xfrm>
          <a:custGeom>
            <a:avLst/>
            <a:gdLst>
              <a:gd name="T0" fmla="*/ 324613 w 21600"/>
              <a:gd name="T1" fmla="*/ 0 h 21600"/>
              <a:gd name="T2" fmla="*/ 81161 w 21600"/>
              <a:gd name="T3" fmla="*/ 172244 h 21600"/>
              <a:gd name="T4" fmla="*/ 324613 w 21600"/>
              <a:gd name="T5" fmla="*/ 86122 h 21600"/>
              <a:gd name="T6" fmla="*/ 730448 w 21600"/>
              <a:gd name="T7" fmla="*/ 172244 h 21600"/>
              <a:gd name="T8" fmla="*/ 568126 w 21600"/>
              <a:gd name="T9" fmla="*/ 258365 h 21600"/>
              <a:gd name="T10" fmla="*/ 405804 w 21600"/>
              <a:gd name="T11" fmla="*/ 17224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6" name="AutoShape 22"/>
          <p:cNvSpPr>
            <a:spLocks noChangeArrowheads="1"/>
          </p:cNvSpPr>
          <p:nvPr/>
        </p:nvSpPr>
        <p:spPr bwMode="auto">
          <a:xfrm rot="2175790">
            <a:off x="5364163" y="3644900"/>
            <a:ext cx="649287" cy="344488"/>
          </a:xfrm>
          <a:custGeom>
            <a:avLst/>
            <a:gdLst>
              <a:gd name="T0" fmla="*/ 324613 w 21600"/>
              <a:gd name="T1" fmla="*/ 0 h 21600"/>
              <a:gd name="T2" fmla="*/ 81161 w 21600"/>
              <a:gd name="T3" fmla="*/ 172244 h 21600"/>
              <a:gd name="T4" fmla="*/ 324613 w 21600"/>
              <a:gd name="T5" fmla="*/ 86122 h 21600"/>
              <a:gd name="T6" fmla="*/ 730448 w 21600"/>
              <a:gd name="T7" fmla="*/ 172244 h 21600"/>
              <a:gd name="T8" fmla="*/ 568126 w 21600"/>
              <a:gd name="T9" fmla="*/ 258366 h 21600"/>
              <a:gd name="T10" fmla="*/ 405804 w 21600"/>
              <a:gd name="T11" fmla="*/ 17224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7" name="AutoShape 23"/>
          <p:cNvSpPr>
            <a:spLocks noChangeArrowheads="1"/>
          </p:cNvSpPr>
          <p:nvPr/>
        </p:nvSpPr>
        <p:spPr bwMode="auto">
          <a:xfrm rot="2175790">
            <a:off x="7019925" y="4581525"/>
            <a:ext cx="649288" cy="344488"/>
          </a:xfrm>
          <a:custGeom>
            <a:avLst/>
            <a:gdLst>
              <a:gd name="T0" fmla="*/ 324614 w 21600"/>
              <a:gd name="T1" fmla="*/ 0 h 21600"/>
              <a:gd name="T2" fmla="*/ 81161 w 21600"/>
              <a:gd name="T3" fmla="*/ 172244 h 21600"/>
              <a:gd name="T4" fmla="*/ 324614 w 21600"/>
              <a:gd name="T5" fmla="*/ 86122 h 21600"/>
              <a:gd name="T6" fmla="*/ 730449 w 21600"/>
              <a:gd name="T7" fmla="*/ 172244 h 21600"/>
              <a:gd name="T8" fmla="*/ 568127 w 21600"/>
              <a:gd name="T9" fmla="*/ 258366 h 21600"/>
              <a:gd name="T10" fmla="*/ 405805 w 21600"/>
              <a:gd name="T11" fmla="*/ 17224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58" name="WordArt 24"/>
          <p:cNvSpPr>
            <a:spLocks noChangeArrowheads="1" noChangeShapeType="1" noTextEdit="1"/>
          </p:cNvSpPr>
          <p:nvPr/>
        </p:nvSpPr>
        <p:spPr bwMode="auto">
          <a:xfrm>
            <a:off x="1116013" y="0"/>
            <a:ext cx="7416800" cy="1989138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Собери схему</a:t>
            </a: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0" y="5013325"/>
            <a:ext cx="6450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>
                <a:solidFill>
                  <a:srgbClr val="005654"/>
                </a:solidFill>
              </a:rPr>
              <a:t>- Стыд</a:t>
            </a:r>
            <a:r>
              <a:rPr lang="ru-RU" b="1">
                <a:solidFill>
                  <a:srgbClr val="005654"/>
                </a:solidFill>
              </a:rPr>
              <a:t> связан с переживаниями  страха, обиды, </a:t>
            </a:r>
            <a:r>
              <a:rPr lang="ru-RU" b="1" u="sng">
                <a:solidFill>
                  <a:srgbClr val="005654"/>
                </a:solidFill>
              </a:rPr>
              <a:t>вины.</a:t>
            </a: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0" y="5589588"/>
            <a:ext cx="673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A40042"/>
                </a:solidFill>
              </a:rPr>
              <a:t>- </a:t>
            </a:r>
            <a:r>
              <a:rPr lang="ru-RU" b="1">
                <a:solidFill>
                  <a:srgbClr val="A40042"/>
                </a:solidFill>
              </a:rPr>
              <a:t>После признания   чувства стыда, наступает </a:t>
            </a:r>
            <a:r>
              <a:rPr lang="ru-RU" b="1" u="sng">
                <a:solidFill>
                  <a:srgbClr val="A40042"/>
                </a:solidFill>
              </a:rPr>
              <a:t>раскаяние.</a:t>
            </a: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0" y="5949950"/>
            <a:ext cx="741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/>
              <a:t>- </a:t>
            </a:r>
            <a:r>
              <a:rPr lang="ru-RU" b="1">
                <a:solidFill>
                  <a:srgbClr val="462300"/>
                </a:solidFill>
              </a:rPr>
              <a:t>Чтобы избавиться от чувства вины, необходимо </a:t>
            </a:r>
            <a:r>
              <a:rPr lang="ru-RU" b="1" u="sng">
                <a:solidFill>
                  <a:srgbClr val="462300"/>
                </a:solidFill>
              </a:rPr>
              <a:t>извиниться.</a:t>
            </a: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0" y="6308725"/>
            <a:ext cx="5805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-</a:t>
            </a:r>
            <a:r>
              <a:rPr lang="ru-RU" b="1">
                <a:solidFill>
                  <a:srgbClr val="380070"/>
                </a:solidFill>
              </a:rPr>
              <a:t>Когда человек извиняется, наступает </a:t>
            </a:r>
            <a:r>
              <a:rPr lang="ru-RU" b="1" u="sng">
                <a:solidFill>
                  <a:srgbClr val="380070"/>
                </a:solidFill>
              </a:rPr>
              <a:t>прощение.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3 -0.03423 C 0.05243 -0.05389 0.05261 -0.06569 0.04965 -0.08281 C 0.04896 -0.08697 0.04809 -0.09114 0.04722 -0.0953 C 0.04688 -0.09738 0.04601 -0.10155 0.04601 -0.10131 C 0.04514 -0.1101 0.04462 -0.11843 0.04254 -0.12653 C 0.04011 -0.1485 0.04167 -0.17233 0.03438 -0.19246 C 0.03229 -0.21212 0.02552 -0.23039 0.02014 -0.2489 C 0.01788 -0.25676 0.01719 -0.26486 0.01424 -0.27249 C 0.01268 -0.28383 0.00868 -0.29586 0.00365 -0.30534 C 0.00174 -0.31367 -0.00191 -0.32315 -0.00573 -0.33032 C -0.00712 -0.33611 -0.00955 -0.34235 -0.01163 -0.34767 C -0.01337 -0.35207 -0.01753 -0.36016 -0.01753 -0.35993 C -0.01927 -0.3678 -0.02153 -0.37497 -0.02569 -0.38052 C -0.02795 -0.38977 -0.02517 -0.38144 -0.03038 -0.38838 C -0.03524 -0.39463 -0.03837 -0.40458 -0.0434 -0.41036 C -0.04496 -0.41221 -0.05173 -0.4166 -0.05399 -0.41822 C -0.05885 -0.4284 -0.05312 -0.41846 -0.05989 -0.42447 C -0.06285 -0.42701 -0.0651 -0.43118 -0.06805 -0.43395 C -0.07274 -0.43858 -0.07934 -0.44251 -0.08333 -0.44806 C -0.08472 -0.44992 -0.08541 -0.45246 -0.0868 -0.45431 C -0.09045 -0.45917 -0.09618 -0.46194 -0.09982 -0.4668 C -0.10798 -0.4779 -0.10035 -0.47258 -0.11041 -0.47767 C -0.11389 -0.48415 -0.11545 -0.48623 -0.12101 -0.48878 C -0.12552 -0.49363 -0.12864 -0.49757 -0.13403 -0.49965 C -0.13889 -0.50428 -0.1408 -0.5096 -0.14687 -0.51237 C -0.15347 -0.52116 -0.14913 -0.51561 -0.16094 -0.52787 C -0.17014 -0.53735 -0.17448 -0.54915 -0.18212 -0.55933 C -0.18837 -0.56766 -0.19548 -0.57506 -0.20226 -0.58269 C -0.20521 -0.58593 -0.20868 -0.58871 -0.21163 -0.59218 C -0.21458 -0.59565 -0.21684 -0.59981 -0.21979 -0.60328 C -0.22691 -0.61161 -0.23628 -0.6167 -0.24219 -0.62664 C -0.25469 -0.64769 -0.27031 -0.66481 -0.2868 -0.68008 C -0.29479 -0.68748 -0.30503 -0.68725 -0.31389 -0.69095 C -0.32257 -0.69442 -0.33194 -0.69859 -0.34097 -0.69882 C -0.37309 -0.69974 -0.40538 -0.69997 -0.4375 -0.70044 C -0.50885 -0.69974 -0.58107 -0.71246 -0.65156 -0.6972 C -0.65729 -0.69604 -0.66232 -0.69072 -0.66805 -0.68933 C -0.67413 -0.68656 -0.67951 -0.68239 -0.68576 -0.68008 C -0.69236 -0.67383 -0.70087 -0.67152 -0.70694 -0.66435 C -0.71788 -0.6514 -0.72309 -0.63567 -0.72916 -0.61878 C -0.73177 -0.59889 -0.7316 -0.58408 -0.7316 -0.56234 " pathEditMode="relative" rAng="0" ptsTypes="ffffffffffffffffffffffffffffffffffffffffA">
                                      <p:cBhvr>
                                        <p:cTn id="6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" y="-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8 0.02822 C -0.07326 0.02429 -0.08663 0.02197 -0.09409 0.0155 C -0.09531 0.01457 -0.09618 0.01295 -0.09757 0.01249 C -0.10034 0.01133 -0.10312 0.01156 -0.1059 0.01087 C -0.10989 0.00994 -0.11354 0.0074 -0.11753 0.00624 C -0.13975 0.00046 -0.16232 -0.00394 -0.18472 -0.00949 C -0.19913 -0.01319 -0.21354 -0.01758 -0.22812 -0.02059 C -0.23055 -0.02105 -0.23281 -0.02152 -0.23524 -0.02198 C -0.23993 -0.0229 -0.2493 -0.02522 -0.2493 -0.02499 C -0.25729 -0.03031 -0.26666 -0.0347 -0.27517 -0.03771 C -0.28055 -0.04257 -0.28576 -0.04442 -0.29166 -0.04719 C -0.29513 -0.05159 -0.29757 -0.05459 -0.30225 -0.05645 C -0.30729 -0.06084 -0.31059 -0.06662 -0.31649 -0.06917 C -0.31996 -0.07379 -0.32187 -0.07819 -0.32586 -0.08166 C -0.3276 -0.09045 -0.33281 -0.09716 -0.33645 -0.10502 C -0.34305 -0.11913 -0.34861 -0.13232 -0.35399 -0.14735 C -0.35503 -0.15453 -0.35573 -0.15869 -0.35885 -0.1647 C -0.36076 -0.17627 -0.36354 -0.1876 -0.36579 -0.19917 C -0.36545 -0.24358 -0.3651 -0.288 -0.36458 -0.33241 C -0.36423 -0.36318 -0.3651 -0.39672 -0.34826 -0.42031 C -0.346 -0.42864 -0.34566 -0.43257 -0.33993 -0.43743 C -0.33437 -0.44877 -0.32864 -0.44923 -0.31996 -0.45478 C -0.30659 -0.46334 -0.29479 -0.46565 -0.27986 -0.46727 C -0.27968 -0.46727 -0.18142 -0.46796 -0.14583 -0.46403 C -0.13298 -0.46264 -0.11823 -0.45339 -0.1059 -0.44853 C -0.10104 -0.44414 -0.0967 -0.43859 -0.09166 -0.43442 C -0.08993 -0.42725 -0.08576 -0.42216 -0.0835 -0.41545 C -0.08246 -0.41245 -0.08194 -0.40921 -0.08107 -0.4062 C -0.08073 -0.40458 -0.07986 -0.40134 -0.07986 -0.40111 C -0.0802 -0.37775 -0.08003 -0.35439 -0.08107 -0.33079 C -0.08142 -0.32223 -0.08628 -0.31437 -0.08941 -0.30743 C -0.09097 -0.30419 -0.09409 -0.29794 -0.09409 -0.29771 " pathEditMode="relative" rAng="0" ptsTypes="fffffffffffffffffffffffffffffffA">
                                      <p:cBhvr>
                                        <p:cTn id="10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" y="-2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0.01688 C 0.16129 0.03192 0.20017 0.01781 0.24149 0.0104 C 0.25469 0.00439 0.27153 0.00393 0.28507 0.00277 C 0.31389 -0.00301 0.34306 -0.00139 0.37205 -0.00509 C 0.38177 -0.00856 0.39149 -0.01226 0.40139 -0.01435 C 0.40868 -0.01758 0.41632 -0.01874 0.42379 -0.02082 C 0.43264 -0.02337 0.44063 -0.02915 0.44965 -0.0317 C 0.45399 -0.0347 0.45799 -0.03586 0.46267 -0.03794 C 0.46771 -0.0428 0.47309 -0.04696 0.47917 -0.04904 C 0.48577 -0.05413 0.49271 -0.05783 0.49913 -0.06316 C 0.50486 -0.06778 0.50972 -0.0731 0.51563 -0.07703 C 0.52083 -0.08444 0.53802 -0.10179 0.54497 -0.10526 C 0.55122 -0.11173 0.56754 -0.12816 0.57083 -0.13672 C 0.57396 -0.14481 0.57656 -0.15406 0.58021 -0.1617 C 0.58386 -0.16979 0.58889 -0.17558 0.5908 -0.18529 C 0.59219 -0.19246 0.59479 -0.19871 0.5967 -0.20565 C 0.59896 -0.21375 0.59983 -0.22138 0.60261 -0.22924 C 0.60295 -0.23294 0.60295 -0.23665 0.60382 -0.24012 C 0.60417 -0.24197 0.60608 -0.24312 0.60625 -0.24497 C 0.60851 -0.26417 0.60764 -0.28545 0.61198 -0.30442 C 0.61094 -0.42679 0.61597 -0.38238 0.60851 -0.43928 C 0.60799 -0.44345 0.59879 -0.47398 0.5967 -0.47838 C 0.59601 -0.48 0.59514 -0.48161 0.59445 -0.48323 C 0.59358 -0.48532 0.59288 -0.4874 0.59202 -0.48948 C 0.59063 -0.49272 0.58733 -0.49873 0.58733 -0.49873 C 0.58594 -0.50613 0.58333 -0.51145 0.58021 -0.5177 C 0.57952 -0.52048 0.57726 -0.53112 0.57674 -0.53181 C 0.57118 -0.53921 0.56684 -0.54916 0.56024 -0.55517 C 0.54948 -0.56489 0.53889 -0.57183 0.52622 -0.57553 C 0.50972 -0.58687 0.4849 -0.58802 0.46615 -0.59126 C 0.42136 -0.59034 0.38941 -0.58941 0.34844 -0.58501 C 0.34531 -0.58386 0.34202 -0.58386 0.33906 -0.58201 C 0.32691 -0.57391 0.34236 -0.57923 0.32847 -0.57553 C 0.31667 -0.5679 0.33038 -0.57761 0.32031 -0.5679 C 0.31181 -0.5598 0.31927 -0.56836 0.31198 -0.56304 C 0.30521 -0.55795 0.29445 -0.54777 0.28976 -0.53968 C 0.28594 -0.53297 0.28351 -0.52672 0.27917 -0.52071 C 0.27691 -0.50868 0.27986 -0.51955 0.27448 -0.50984 C 0.27136 -0.50428 0.27049 -0.49827 0.26736 -0.49249 C 0.26702 -0.49087 0.26667 -0.48925 0.26615 -0.48786 C 0.26545 -0.48624 0.26441 -0.48485 0.26389 -0.48323 C 0.26198 -0.47699 0.26198 -0.47306 0.25903 -0.4675 C 0.25486 -0.44923 0.25556 -0.43003 0.25556 -0.41106 " pathEditMode="relative" rAng="0" ptsTypes="ffffffffffffffffffffffffffffffffffffffffffA">
                                      <p:cBhvr>
                                        <p:cTn id="14" dur="1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13 0.01295 C -0.12917 0.01064 -0.13073 0.00786 -0.13472 0.00347 C -0.1415 -0.00394 -0.15 -0.00995 -0.15834 -0.01365 C -0.16216 -0.01712 -0.16632 -0.01944 -0.17014 -0.02314 C -0.17292 -0.02568 -0.1783 -0.031 -0.1783 -0.031 C -0.18386 -0.04141 -0.17726 -0.031 -0.1842 -0.03725 C -0.18854 -0.04118 -0.18854 -0.04581 -0.19358 -0.04812 C -0.19705 -0.05275 -0.19896 -0.05714 -0.20295 -0.06061 C -0.20608 -0.0731 -0.20156 -0.05714 -0.20764 -0.07009 C -0.21146 -0.07819 -0.21511 -0.08652 -0.21823 -0.09508 C -0.22136 -0.10364 -0.22344 -0.11127 -0.22778 -0.11867 C -0.22917 -0.12492 -0.23021 -0.13024 -0.23247 -0.13602 C -0.23403 -0.14574 -0.23281 -0.13972 -0.23594 -0.15152 C -0.23681 -0.15476 -0.23837 -0.161 -0.23837 -0.161 C -0.24341 -0.20681 -0.24393 -0.2533 -0.23004 -0.29586 C -0.22587 -0.30905 -0.22136 -0.322 -0.21719 -0.33496 C -0.21545 -0.34051 -0.2125 -0.34583 -0.21007 -0.35069 C -0.2092 -0.35231 -0.20764 -0.35531 -0.20764 -0.35531 C -0.20521 -0.36665 -0.19705 -0.37659 -0.19115 -0.38515 C -0.18854 -0.38909 -0.18681 -0.39371 -0.1842 -0.39764 C -0.17743 -0.40759 -0.17031 -0.41546 -0.16302 -0.42425 C -0.14323 -0.44854 -0.12066 -0.4712 -0.09601 -0.48555 C -0.09097 -0.48855 -0.0849 -0.48971 -0.07952 -0.49179 C -0.07327 -0.49434 -0.06702 -0.49781 -0.06059 -0.49966 C -0.05261 -0.5022 -0.0441 -0.50266 -0.03594 -0.50428 C -0.00261 -0.51978 -0.0283 -0.50845 0.06284 -0.50428 C 0.06528 -0.50428 0.06996 -0.50128 0.06996 -0.50128 C 0.07118 -0.50012 0.07222 -0.49873 0.07344 -0.49804 C 0.07482 -0.49711 0.07673 -0.49758 0.07812 -0.49642 C 0.07951 -0.49526 0.08038 -0.49318 0.08177 -0.49179 C 0.08403 -0.48948 0.08871 -0.48555 0.08871 -0.48555 C 0.09496 -0.47282 0.10243 -0.46103 0.10989 -0.44946 C 0.11475 -0.44206 0.11736 -0.43234 0.1217 -0.42425 C 0.12291 -0.41823 0.12378 -0.41407 0.12639 -0.40875 C 0.1368 -0.35554 0.12864 -0.39926 0.12639 -0.25654 C 0.12621 -0.24706 0.1217 -0.23711 0.1217 -0.22693 " pathEditMode="relative" ptsTypes="fffffffffffffffffffffffffffffffffffA">
                                      <p:cBhvr>
                                        <p:cTn id="18" dur="10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3146 C -0.00712 -0.04002 -0.00504 -0.05066 -0.00122 -0.05806 C 0.00278 -0.0761 0.00885 -0.09461 0.0151 -0.11126 C 0.01979 -0.12375 0.02222 -0.13786 0.02691 -0.15059 C 0.0342 -0.17002 0.0441 -0.18806 0.05399 -0.20541 C 0.05851 -0.21327 0.06163 -0.22183 0.06701 -0.229 C 0.06892 -0.2371 0.07413 -0.2408 0.07864 -0.24612 C 0.08542 -0.25422 0.09201 -0.26301 0.09878 -0.27134 C 0.10538 -0.27943 0.10555 -0.28151 0.11285 -0.28845 C 0.11805 -0.29331 0.11927 -0.29054 0.12465 -0.29794 C 0.13055 -0.30603 0.13663 -0.3102 0.1434 -0.31668 C 0.15312 -0.32593 0.1625 -0.33587 0.17274 -0.3449 C 0.17604 -0.34767 0.18003 -0.34837 0.18333 -0.35114 C 0.18941 -0.35646 0.19462 -0.36248 0.20104 -0.36687 C 0.20503 -0.36965 0.20903 -0.36988 0.21285 -0.37312 C 0.22222 -0.38098 0.23246 -0.38977 0.2434 -0.39347 C 0.25052 -0.40041 0.25833 -0.40527 0.26701 -0.40758 C 0.27621 -0.41267 0.2868 -0.41591 0.29635 -0.42008 C 0.29948 -0.42146 0.3026 -0.42216 0.30573 -0.42331 C 0.30729 -0.42378 0.31042 -0.42493 0.31042 -0.4247 C 0.33038 -0.44066 0.37049 -0.44321 0.39392 -0.44992 C 0.40764 -0.44853 0.41562 -0.44483 0.42812 -0.44205 C 0.4408 -0.43488 0.4566 -0.43072 0.47049 -0.42794 C 0.47674 -0.42401 0.48281 -0.41869 0.48924 -0.41545 C 0.49687 -0.41152 0.50729 -0.41105 0.5151 -0.4092 C 0.51632 -0.40897 0.51753 -0.40828 0.51875 -0.40758 C 0.52031 -0.40666 0.5217 -0.40504 0.52344 -0.40458 C 0.52812 -0.40342 0.53281 -0.40342 0.5375 -0.40296 C 0.54462 -0.40041 0.55069 -0.39671 0.55746 -0.39347 C 0.56389 -0.39047 0.57101 -0.38862 0.5776 -0.38561 C 0.58507 -0.38237 0.5901 -0.37312 0.59757 -0.36988 C 0.60729 -0.35692 0.5941 -0.37335 0.60573 -0.36225 C 0.60903 -0.35901 0.61389 -0.35068 0.61632 -0.34652 C 0.62066 -0.33934 0.62239 -0.33287 0.62812 -0.32755 C 0.62969 -0.32454 0.63125 -0.3213 0.63281 -0.31829 C 0.63368 -0.31668 0.63524 -0.31344 0.63524 -0.31321 C 0.63767 -0.29886 0.64549 -0.28383 0.65156 -0.27134 C 0.65469 -0.25075 0.66528 -0.23409 0.66805 -0.21327 C 0.66771 -0.16678 0.66771 -0.12028 0.66701 -0.07379 C 0.66684 -0.06292 0.66128 -0.05228 0.66111 -0.04071 C 0.66076 -0.02614 0.66111 -0.01156 0.66111 0.00301 " pathEditMode="relative" rAng="0" ptsTypes="ffffffffffffffffffffffffffffffffffffffffA">
                                      <p:cBhvr>
                                        <p:cTn id="22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" y="-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2" grpId="0"/>
      <p:bldP spid="24593" grpId="0"/>
      <p:bldP spid="24594" grpId="0"/>
      <p:bldP spid="24595" grpId="0"/>
      <p:bldP spid="24596" grpId="0"/>
      <p:bldP spid="24604" grpId="0"/>
      <p:bldP spid="24605" grpId="0"/>
      <p:bldP spid="24606" grpId="0"/>
      <p:bldP spid="246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341438" y="4186238"/>
            <a:ext cx="1890712" cy="1463675"/>
            <a:chOff x="1164" y="793"/>
            <a:chExt cx="3569" cy="3086"/>
          </a:xfrm>
        </p:grpSpPr>
        <p:grpSp>
          <p:nvGrpSpPr>
            <p:cNvPr id="3" name="Group 85"/>
            <p:cNvGrpSpPr>
              <a:grpSpLocks/>
            </p:cNvGrpSpPr>
            <p:nvPr/>
          </p:nvGrpSpPr>
          <p:grpSpPr bwMode="auto">
            <a:xfrm>
              <a:off x="1164" y="793"/>
              <a:ext cx="3432" cy="3086"/>
              <a:chOff x="1057" y="617"/>
              <a:chExt cx="3432" cy="3086"/>
            </a:xfrm>
          </p:grpSpPr>
          <p:pic>
            <p:nvPicPr>
              <p:cNvPr id="6203" name="Picture 8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71" y="617"/>
                <a:ext cx="3218" cy="3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04" name="Picture 8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002" t="8310" r="59102" b="77333"/>
              <a:stretch>
                <a:fillRect/>
              </a:stretch>
            </p:blipFill>
            <p:spPr bwMode="auto">
              <a:xfrm>
                <a:off x="1057" y="1779"/>
                <a:ext cx="778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202" name="Picture 8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83" t="8238" r="59953" b="76909"/>
            <a:stretch>
              <a:fillRect/>
            </a:stretch>
          </p:blipFill>
          <p:spPr bwMode="auto">
            <a:xfrm rot="10661775">
              <a:off x="4434" y="1720"/>
              <a:ext cx="299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79"/>
          <p:cNvGrpSpPr>
            <a:grpSpLocks/>
          </p:cNvGrpSpPr>
          <p:nvPr/>
        </p:nvGrpSpPr>
        <p:grpSpPr bwMode="auto">
          <a:xfrm>
            <a:off x="5233988" y="4583113"/>
            <a:ext cx="1890712" cy="1463675"/>
            <a:chOff x="1164" y="793"/>
            <a:chExt cx="3569" cy="3086"/>
          </a:xfrm>
        </p:grpSpPr>
        <p:grpSp>
          <p:nvGrpSpPr>
            <p:cNvPr id="5" name="Group 80"/>
            <p:cNvGrpSpPr>
              <a:grpSpLocks/>
            </p:cNvGrpSpPr>
            <p:nvPr/>
          </p:nvGrpSpPr>
          <p:grpSpPr bwMode="auto">
            <a:xfrm>
              <a:off x="1164" y="793"/>
              <a:ext cx="3432" cy="3086"/>
              <a:chOff x="1057" y="617"/>
              <a:chExt cx="3432" cy="3086"/>
            </a:xfrm>
          </p:grpSpPr>
          <p:pic>
            <p:nvPicPr>
              <p:cNvPr id="6199" name="Picture 81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71" y="617"/>
                <a:ext cx="3218" cy="3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00" name="Picture 8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002" t="8310" r="59102" b="77333"/>
              <a:stretch>
                <a:fillRect/>
              </a:stretch>
            </p:blipFill>
            <p:spPr bwMode="auto">
              <a:xfrm>
                <a:off x="1057" y="1779"/>
                <a:ext cx="778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98" name="Picture 8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83" t="8238" r="59953" b="76909"/>
            <a:stretch>
              <a:fillRect/>
            </a:stretch>
          </p:blipFill>
          <p:spPr bwMode="auto">
            <a:xfrm rot="10661775">
              <a:off x="4434" y="1720"/>
              <a:ext cx="299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3375025" y="4892675"/>
            <a:ext cx="1890713" cy="1463675"/>
            <a:chOff x="1164" y="793"/>
            <a:chExt cx="3569" cy="3086"/>
          </a:xfrm>
        </p:grpSpPr>
        <p:grpSp>
          <p:nvGrpSpPr>
            <p:cNvPr id="7" name="Group 75"/>
            <p:cNvGrpSpPr>
              <a:grpSpLocks/>
            </p:cNvGrpSpPr>
            <p:nvPr/>
          </p:nvGrpSpPr>
          <p:grpSpPr bwMode="auto">
            <a:xfrm>
              <a:off x="1164" y="793"/>
              <a:ext cx="3432" cy="3086"/>
              <a:chOff x="1057" y="617"/>
              <a:chExt cx="3432" cy="3086"/>
            </a:xfrm>
          </p:grpSpPr>
          <p:pic>
            <p:nvPicPr>
              <p:cNvPr id="6195" name="Picture 7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71" y="617"/>
                <a:ext cx="3218" cy="3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96" name="Picture 7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002" t="8310" r="59102" b="77333"/>
              <a:stretch>
                <a:fillRect/>
              </a:stretch>
            </p:blipFill>
            <p:spPr bwMode="auto">
              <a:xfrm>
                <a:off x="1057" y="1779"/>
                <a:ext cx="778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94" name="Picture 7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83" t="8238" r="59953" b="76909"/>
            <a:stretch>
              <a:fillRect/>
            </a:stretch>
          </p:blipFill>
          <p:spPr bwMode="auto">
            <a:xfrm rot="10661775">
              <a:off x="4434" y="1720"/>
              <a:ext cx="299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3328988" y="1076325"/>
            <a:ext cx="1890712" cy="1463675"/>
            <a:chOff x="1164" y="793"/>
            <a:chExt cx="3569" cy="3086"/>
          </a:xfrm>
        </p:grpSpPr>
        <p:grpSp>
          <p:nvGrpSpPr>
            <p:cNvPr id="9" name="Group 70"/>
            <p:cNvGrpSpPr>
              <a:grpSpLocks/>
            </p:cNvGrpSpPr>
            <p:nvPr/>
          </p:nvGrpSpPr>
          <p:grpSpPr bwMode="auto">
            <a:xfrm>
              <a:off x="1164" y="793"/>
              <a:ext cx="3432" cy="3086"/>
              <a:chOff x="1057" y="617"/>
              <a:chExt cx="3432" cy="3086"/>
            </a:xfrm>
          </p:grpSpPr>
          <p:pic>
            <p:nvPicPr>
              <p:cNvPr id="6191" name="Picture 71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71" y="617"/>
                <a:ext cx="3218" cy="3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92" name="Picture 7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002" t="8310" r="59102" b="77333"/>
              <a:stretch>
                <a:fillRect/>
              </a:stretch>
            </p:blipFill>
            <p:spPr bwMode="auto">
              <a:xfrm>
                <a:off x="1057" y="1779"/>
                <a:ext cx="778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90" name="Picture 7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83" t="8238" r="59953" b="76909"/>
            <a:stretch>
              <a:fillRect/>
            </a:stretch>
          </p:blipFill>
          <p:spPr bwMode="auto">
            <a:xfrm rot="10661775">
              <a:off x="4434" y="1720"/>
              <a:ext cx="299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6870700" y="4140200"/>
            <a:ext cx="1890713" cy="1463675"/>
            <a:chOff x="1164" y="793"/>
            <a:chExt cx="3569" cy="3086"/>
          </a:xfrm>
        </p:grpSpPr>
        <p:grpSp>
          <p:nvGrpSpPr>
            <p:cNvPr id="11" name="Group 65"/>
            <p:cNvGrpSpPr>
              <a:grpSpLocks/>
            </p:cNvGrpSpPr>
            <p:nvPr/>
          </p:nvGrpSpPr>
          <p:grpSpPr bwMode="auto">
            <a:xfrm>
              <a:off x="1164" y="793"/>
              <a:ext cx="3432" cy="3086"/>
              <a:chOff x="1057" y="617"/>
              <a:chExt cx="3432" cy="3086"/>
            </a:xfrm>
          </p:grpSpPr>
          <p:pic>
            <p:nvPicPr>
              <p:cNvPr id="6187" name="Picture 6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71" y="617"/>
                <a:ext cx="3218" cy="3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88" name="Picture 6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002" t="8310" r="59102" b="77333"/>
              <a:stretch>
                <a:fillRect/>
              </a:stretch>
            </p:blipFill>
            <p:spPr bwMode="auto">
              <a:xfrm>
                <a:off x="1057" y="1779"/>
                <a:ext cx="778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86" name="Picture 6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83" t="8238" r="59953" b="76909"/>
            <a:stretch>
              <a:fillRect/>
            </a:stretch>
          </p:blipFill>
          <p:spPr bwMode="auto">
            <a:xfrm rot="10661775">
              <a:off x="4434" y="1720"/>
              <a:ext cx="299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0" y="4024313"/>
            <a:ext cx="1890713" cy="1463675"/>
            <a:chOff x="1164" y="793"/>
            <a:chExt cx="3569" cy="3086"/>
          </a:xfrm>
        </p:grpSpPr>
        <p:grpSp>
          <p:nvGrpSpPr>
            <p:cNvPr id="13" name="Group 60"/>
            <p:cNvGrpSpPr>
              <a:grpSpLocks/>
            </p:cNvGrpSpPr>
            <p:nvPr/>
          </p:nvGrpSpPr>
          <p:grpSpPr bwMode="auto">
            <a:xfrm>
              <a:off x="1164" y="793"/>
              <a:ext cx="3432" cy="3086"/>
              <a:chOff x="1057" y="617"/>
              <a:chExt cx="3432" cy="3086"/>
            </a:xfrm>
          </p:grpSpPr>
          <p:pic>
            <p:nvPicPr>
              <p:cNvPr id="6183" name="Picture 61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71" y="617"/>
                <a:ext cx="3218" cy="3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84" name="Picture 6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002" t="8310" r="59102" b="77333"/>
              <a:stretch>
                <a:fillRect/>
              </a:stretch>
            </p:blipFill>
            <p:spPr bwMode="auto">
              <a:xfrm>
                <a:off x="1057" y="1779"/>
                <a:ext cx="778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82" name="Picture 6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83" t="8238" r="59953" b="76909"/>
            <a:stretch>
              <a:fillRect/>
            </a:stretch>
          </p:blipFill>
          <p:spPr bwMode="auto">
            <a:xfrm rot="10661775">
              <a:off x="4434" y="1720"/>
              <a:ext cx="299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9"/>
          <p:cNvGrpSpPr>
            <a:grpSpLocks/>
          </p:cNvGrpSpPr>
          <p:nvPr/>
        </p:nvGrpSpPr>
        <p:grpSpPr bwMode="auto">
          <a:xfrm>
            <a:off x="307975" y="646113"/>
            <a:ext cx="1890713" cy="1463675"/>
            <a:chOff x="1164" y="793"/>
            <a:chExt cx="3569" cy="3086"/>
          </a:xfrm>
        </p:grpSpPr>
        <p:grpSp>
          <p:nvGrpSpPr>
            <p:cNvPr id="15" name="Group 50"/>
            <p:cNvGrpSpPr>
              <a:grpSpLocks/>
            </p:cNvGrpSpPr>
            <p:nvPr/>
          </p:nvGrpSpPr>
          <p:grpSpPr bwMode="auto">
            <a:xfrm>
              <a:off x="1164" y="793"/>
              <a:ext cx="3432" cy="3086"/>
              <a:chOff x="1057" y="617"/>
              <a:chExt cx="3432" cy="3086"/>
            </a:xfrm>
          </p:grpSpPr>
          <p:pic>
            <p:nvPicPr>
              <p:cNvPr id="6179" name="Picture 51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71" y="617"/>
                <a:ext cx="3218" cy="3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80" name="Picture 5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002" t="8310" r="59102" b="77333"/>
              <a:stretch>
                <a:fillRect/>
              </a:stretch>
            </p:blipFill>
            <p:spPr bwMode="auto">
              <a:xfrm>
                <a:off x="1057" y="1779"/>
                <a:ext cx="778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78" name="Picture 5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83" t="8238" r="59953" b="76909"/>
            <a:stretch>
              <a:fillRect/>
            </a:stretch>
          </p:blipFill>
          <p:spPr bwMode="auto">
            <a:xfrm rot="10661775">
              <a:off x="4434" y="1720"/>
              <a:ext cx="299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54"/>
          <p:cNvGrpSpPr>
            <a:grpSpLocks/>
          </p:cNvGrpSpPr>
          <p:nvPr/>
        </p:nvGrpSpPr>
        <p:grpSpPr bwMode="auto">
          <a:xfrm>
            <a:off x="7143750" y="1089025"/>
            <a:ext cx="1890713" cy="1463675"/>
            <a:chOff x="1164" y="793"/>
            <a:chExt cx="3569" cy="3086"/>
          </a:xfrm>
        </p:grpSpPr>
        <p:grpSp>
          <p:nvGrpSpPr>
            <p:cNvPr id="17" name="Group 55"/>
            <p:cNvGrpSpPr>
              <a:grpSpLocks/>
            </p:cNvGrpSpPr>
            <p:nvPr/>
          </p:nvGrpSpPr>
          <p:grpSpPr bwMode="auto">
            <a:xfrm>
              <a:off x="1164" y="793"/>
              <a:ext cx="3432" cy="3086"/>
              <a:chOff x="1057" y="617"/>
              <a:chExt cx="3432" cy="3086"/>
            </a:xfrm>
          </p:grpSpPr>
          <p:pic>
            <p:nvPicPr>
              <p:cNvPr id="6175" name="Picture 5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71" y="617"/>
                <a:ext cx="3218" cy="3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6" name="Picture 5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002" t="8310" r="59102" b="77333"/>
              <a:stretch>
                <a:fillRect/>
              </a:stretch>
            </p:blipFill>
            <p:spPr bwMode="auto">
              <a:xfrm>
                <a:off x="1057" y="1779"/>
                <a:ext cx="778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74" name="Picture 5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83" t="8238" r="59953" b="76909"/>
            <a:stretch>
              <a:fillRect/>
            </a:stretch>
          </p:blipFill>
          <p:spPr bwMode="auto">
            <a:xfrm rot="10661775">
              <a:off x="4434" y="1720"/>
              <a:ext cx="299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26"/>
          <p:cNvGrpSpPr>
            <a:grpSpLocks/>
          </p:cNvGrpSpPr>
          <p:nvPr/>
        </p:nvGrpSpPr>
        <p:grpSpPr bwMode="auto">
          <a:xfrm>
            <a:off x="2797175" y="-1682750"/>
            <a:ext cx="1577975" cy="1682750"/>
            <a:chOff x="461" y="-1216"/>
            <a:chExt cx="2772" cy="2772"/>
          </a:xfrm>
        </p:grpSpPr>
        <p:sp>
          <p:nvSpPr>
            <p:cNvPr id="6171" name="Oval 19"/>
            <p:cNvSpPr>
              <a:spLocks noChangeArrowheads="1"/>
            </p:cNvSpPr>
            <p:nvPr/>
          </p:nvSpPr>
          <p:spPr bwMode="auto">
            <a:xfrm>
              <a:off x="1769" y="-107"/>
              <a:ext cx="839" cy="58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172" name="Picture 1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" y="-1216"/>
              <a:ext cx="2772" cy="2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5" name="Picture 11" descr="kamish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43850" y="3640138"/>
            <a:ext cx="1619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27"/>
          <p:cNvGrpSpPr>
            <a:grpSpLocks/>
          </p:cNvGrpSpPr>
          <p:nvPr/>
        </p:nvGrpSpPr>
        <p:grpSpPr bwMode="auto">
          <a:xfrm>
            <a:off x="9364663" y="444500"/>
            <a:ext cx="1454150" cy="1350963"/>
            <a:chOff x="2732" y="395"/>
            <a:chExt cx="4141" cy="3492"/>
          </a:xfrm>
        </p:grpSpPr>
        <p:sp>
          <p:nvSpPr>
            <p:cNvPr id="6169" name="Oval 20"/>
            <p:cNvSpPr>
              <a:spLocks noChangeArrowheads="1"/>
            </p:cNvSpPr>
            <p:nvPr/>
          </p:nvSpPr>
          <p:spPr bwMode="auto">
            <a:xfrm>
              <a:off x="5142" y="724"/>
              <a:ext cx="1012" cy="94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170" name="Picture 1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32" y="395"/>
              <a:ext cx="4141" cy="3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-1571625" y="3532188"/>
            <a:ext cx="1571625" cy="1349375"/>
            <a:chOff x="-2027" y="1888"/>
            <a:chExt cx="2584" cy="2117"/>
          </a:xfrm>
        </p:grpSpPr>
        <p:sp>
          <p:nvSpPr>
            <p:cNvPr id="6167" name="Oval 22"/>
            <p:cNvSpPr>
              <a:spLocks noChangeArrowheads="1"/>
            </p:cNvSpPr>
            <p:nvPr/>
          </p:nvSpPr>
          <p:spPr bwMode="auto">
            <a:xfrm>
              <a:off x="-1004" y="2023"/>
              <a:ext cx="625" cy="61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168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2027" y="1888"/>
              <a:ext cx="2584" cy="2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-1389063" y="1725613"/>
            <a:ext cx="1389063" cy="1368425"/>
            <a:chOff x="-2002" y="0"/>
            <a:chExt cx="2002" cy="2113"/>
          </a:xfrm>
        </p:grpSpPr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-978" y="461"/>
              <a:ext cx="658" cy="568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166" name="Picture 1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2002" y="0"/>
              <a:ext cx="2002" cy="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9" name="Picture 15" descr="kamish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5143500"/>
            <a:ext cx="1619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kamish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5963" y="5143500"/>
            <a:ext cx="1619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7" descr="kamish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7200" y="4959350"/>
            <a:ext cx="1619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 descr="kamish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71725" y="5143500"/>
            <a:ext cx="1619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3154363" y="2217738"/>
            <a:ext cx="2900362" cy="1633537"/>
          </a:xfrm>
          <a:prstGeom prst="rect">
            <a:avLst/>
          </a:prstGeom>
          <a:solidFill>
            <a:srgbClr val="93FF93"/>
          </a:solidFill>
          <a:ln w="50800">
            <a:pattFill prst="sphere">
              <a:fgClr>
                <a:schemeClr val="tx1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>
                <a:solidFill>
                  <a:srgbClr val="2E3E00"/>
                </a:solidFill>
                <a:latin typeface="Comic Sans MS" pitchFamily="66" charset="0"/>
              </a:rPr>
              <a:t>Береги</a:t>
            </a:r>
          </a:p>
          <a:p>
            <a:pPr algn="ctr"/>
            <a:r>
              <a:rPr lang="ru-RU" sz="4000" b="1">
                <a:solidFill>
                  <a:srgbClr val="2E3E00"/>
                </a:solidFill>
                <a:latin typeface="Comic Sans MS" pitchFamily="66" charset="0"/>
              </a:rPr>
              <a:t>зрение!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174 -0.02825 0.00278 -0.04144 0.01424 -0.06436 C 0.01719 -0.08056 0.02813 -0.09931 0.03993 -0.10672 C 0.04549 -0.11389 0.05521 -0.11899 0.06285 -0.1213 C 0.07518 -0.12987 0.0625 -0.12223 0.08715 -0.12709 C 0.09844 -0.12894 0.11024 -0.13311 0.12118 -0.13612 C 0.13542 -0.13542 0.15226 -0.1426 0.16424 -0.13264 C 0.17518 -0.12315 0.16268 -0.1294 0.17274 -0.12524 C 0.1816 -0.11389 0.18386 -0.09746 0.19288 -0.08658 C 0.1934 -0.08403 0.19254 -0.08056 0.19427 -0.07917 C 0.19601 -0.07778 0.20486 -0.0838 0.20573 -0.08473 C 0.21337 -0.0919 0.20677 -0.08797 0.21285 -0.09561 C 0.21702 -0.10116 0.22309 -0.10325 0.22847 -0.10487 C 0.23386 -0.10834 0.23837 -0.11042 0.24427 -0.11227 C 0.25781 -0.12107 0.27344 -0.12014 0.28854 -0.12315 C 0.34149 -0.12223 0.37882 -0.12269 0.42708 -0.11598 C 0.43524 -0.11389 0.44323 -0.11065 0.45139 -0.10857 C 0.46719 -0.09815 0.45208 -0.10672 0.46997 -0.10139 C 0.49844 -0.09283 0.46545 -0.10209 0.48281 -0.09399 C 0.4967 -0.0875 0.49861 -0.08843 0.51285 -0.08658 C 0.51893 -0.0838 0.52518 -0.08172 0.53143 -0.07917 C 0.53577 -0.07292 0.5434 -0.07084 0.54965 -0.06829 C 0.56528 -0.0551 0.56858 -0.05 0.58715 -0.04607 C 0.59479 -0.0257 0.61354 -0.01875 0.62847 -0.00926 C 0.63681 -0.00371 0.64497 0.00509 0.65417 0.00902 C 0.66702 0.02152 0.66146 0.01712 0.67136 0.02384 C 0.67465 0.03101 0.67952 0.03125 0.6842 0.03657 C 0.69358 0.04768 0.70365 0.05787 0.71285 0.0699 C 0.71615 0.07384 0.71823 0.07986 0.72136 0.08425 C 0.72587 0.09097 0.73177 0.09722 0.73559 0.10462 C 0.74063 0.11481 0.74445 0.12361 0.75139 0.13217 C 0.75816 0.15439 0.77483 0.16666 0.78715 0.18379 C 0.79792 0.19861 0.80608 0.21689 0.81702 0.23148 C 0.81979 0.24467 0.81615 0.23379 0.82431 0.24421 C 0.83004 0.25162 0.83177 0.26134 0.83993 0.26458 C 0.84358 0.27129 0.84844 0.27453 0.85278 0.28101 C 0.85399 0.28287 0.85452 0.28495 0.85573 0.2868 C 0.85833 0.2905 0.86146 0.29398 0.86424 0.29768 C 0.86823 0.30277 0.87101 0.30439 0.87431 0.31064 C 0.88021 0.27129 0.86111 0.23541 0.84427 0.20555 C 0.84236 0.19837 0.84045 0.19699 0.83559 0.19282 C 0.82708 0.17569 0.80313 0.14212 0.78854 0.13402 C 0.78021 0.12939 0.7809 0.12546 0.77136 0.12291 C 0.75278 0.10555 0.73038 0.09722 0.70851 0.08981 C 0.68924 0.08333 0.67205 0.07569 0.65278 0.07337 C 0.63976 0.06875 0.62622 0.06527 0.61285 0.0625 C 0.59393 0.05416 0.5724 0.053 0.55278 0.05115 C 0.52986 0.05185 0.50677 0.05162 0.48403 0.05324 C 0.46997 0.05416 0.46823 0.05949 0.45712 0.0625 C 0.45139 0.06388 0.43993 0.06597 0.43993 0.0662 C 0.42431 0.0743 0.40764 0.0787 0.39132 0.08425 C 0.3842 0.0868 0.37969 0.09444 0.37274 0.09722 C 0.36667 0.103 0.36146 0.10763 0.35417 0.11018 C 0.3434 0.11944 0.33351 0.12962 0.32274 0.13958 C 0.32083 0.1412 0.32031 0.1449 0.3184 0.14699 C 0.31458 0.15162 0.30347 0.16435 0.29688 0.16712 C 0.29306 0.17384 0.28802 0.17731 0.2842 0.18379 C 0.27969 0.19143 0.27483 0.20115 0.27136 0.20949 C 0.26632 0.22106 0.27136 0.22476 0.26146 0.23148 C 0.25955 0.25 0.25833 0.24699 0.25261 0.26273 C 0.25208 0.26458 0.25208 0.26666 0.25139 0.26805 C 0.24827 0.27291 0.24132 0.28101 0.24132 0.28125 C 0.23976 0.28958 0.23993 0.29282 0.2342 0.29768 C 0.22726 0.3206 0.23594 0.29699 0.22708 0.31064 C 0.22344 0.3162 0.22049 0.32476 0.21702 0.33078 C 0.21649 0.3324 0.21563 0.33842 0.21563 0.33634 C 0.21563 0.3331 0.21615 0.33009 0.21702 0.32708 C 0.21771 0.32523 0.21893 0.32337 0.21997 0.32152 C 0.22153 0.31527 0.22361 0.31319 0.22708 0.30856 C 0.23177 0.2905 0.23941 0.28217 0.24827 0.26805 C 0.25799 0.25324 0.25139 0.2574 0.2599 0.25347 C 0.2625 0.24884 0.26597 0.24513 0.2684 0.24074 C 0.29045 0.20347 0.30643 0.17777 0.33976 0.15601 C 0.34601 0.15208 0.35052 0.14606 0.35712 0.14328 C 0.3625 0.13587 0.35712 0.14212 0.36702 0.13587 C 0.37518 0.13078 0.38247 0.125 0.39132 0.12129 C 0.39757 0.11504 0.40399 0.10856 0.41146 0.10648 C 0.42309 0.09722 0.43472 0.08402 0.44844 0.08055 C 0.45261 0.07708 0.45521 0.07361 0.4599 0.07152 C 0.46736 0.06504 0.475 0.05902 0.48281 0.05324 C 0.48837 0.04212 0.48229 0.05162 0.48993 0.04583 C 0.49913 0.03888 0.50643 0.02708 0.51684 0.02384 C 0.52413 0.01689 0.52691 0.01273 0.5342 0.00902 C 0.53698 0.00763 0.54288 0.00555 0.54288 0.00578 C 0.55278 -0.00788 0.54011 0.00694 0.55417 -0.00186 C 0.5724 -0.01343 0.55139 -0.00672 0.56858 -0.01112 C 0.58177 -0.01806 0.59479 -0.02709 0.60851 -0.03149 C 0.61528 -0.0382 0.62292 -0.04213 0.63143 -0.04607 C 0.6342 -0.04746 0.63993 -0.04977 0.63993 -0.04954 C 0.64566 -0.05741 0.63924 -0.05024 0.65 -0.05533 C 0.6566 -0.05834 0.65417 -0.06181 0.66285 -0.06436 C 0.66337 -0.06575 0.66441 -0.0676 0.66563 -0.06829 C 0.66927 -0.07014 0.67708 -0.07176 0.67708 -0.07153 C 0.68802 -0.08079 0.69983 -0.08866 0.71285 -0.09213 C 0.72066 -0.097 0.72865 -0.09931 0.73715 -0.10139 C 0.74722 -0.10672 0.75781 -0.11135 0.76858 -0.11413 C 0.77865 -0.12269 0.77379 -0.12038 0.78281 -0.12315 C 0.7875 -0.1294 0.80851 -0.13565 0.81563 -0.13797 C 0.82136 -0.14306 0.82882 -0.14676 0.83559 -0.14908 C 0.84583 -0.15764 0.83229 -0.14746 0.84844 -0.1544 C 0.85018 -0.1551 0.85122 -0.15741 0.85278 -0.15834 C 0.85452 -0.15926 0.8566 -0.1595 0.85851 -0.15996 C 0.87639 -0.1676 0.85556 -0.15903 0.87136 -0.16922 C 0.87483 -0.17153 0.87899 -0.17176 0.88281 -0.17292 C 0.89722 -0.17848 0.91077 -0.18195 0.9257 -0.18403 C 0.93281 -0.18681 0.93993 -0.1882 0.94705 -0.19121 C 0.95 -0.19075 0.95313 -0.19121 0.95573 -0.18959 C 0.95712 -0.18866 0.95712 -0.18403 0.95712 -0.1838 " pathEditMode="relative" rAng="0" ptsTypes="fffffffffffffffffffffffffffffffffffffffffffffffffffffffffffffffffffffffffffffffffffffffffffffffffffffffffffA">
                                      <p:cBhvr>
                                        <p:cTn id="34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6719 -0.175 C 0.96025 -0.0287 0.93837 0.07569 0.9165 0.07569 C 0.89445 0.07569 0.87518 -0.0287 0.86858 -0.175 C 0.8592 -0.0287 0.84063 0.07569 0.81823 0.07569 C 0.79601 0.07569 0.77656 -0.0287 0.77084 -0.175 C 0.76163 -0.0287 0.74236 0.07569 0.72031 0.07569 C 0.69809 0.07569 0.67587 -0.0287 0.66997 -0.175 C 0.66354 -0.0287 0.64427 0.07569 0.6191 0.07569 C 0.60035 0.07569 0.57778 -0.0287 0.57205 -0.175 C 0.56528 -0.0287 0.54323 0.07569 0.52136 0.07569 C 0.49948 0.07569 0.48004 -0.0287 0.47344 -0.175 C 0.46424 -0.0287 0.44531 0.07569 0.42327 0.07569 C 0.40122 0.07569 0.38195 -0.0287 0.37275 -0.175 C 0.36667 -0.0287 0.3474 0.07569 0.32535 0.07569 C 0.30295 0.07569 0.28073 -0.0287 0.275 -0.175 C 0.2684 -0.0287 0.24913 0.07569 0.22413 0.07569 C 0.20191 0.07569 0.18334 -0.0287 0.17709 -0.175 " pathEditMode="relative" rAng="0" ptsTypes="fffffffffffffffff">
                                      <p:cBhvr>
                                        <p:cTn id="37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000"/>
                            </p:stCondLst>
                            <p:childTnLst>
                              <p:par>
                                <p:cTn id="3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0"/>
                            </p:stCondLst>
                            <p:childTnLst>
                              <p:par>
                                <p:cTn id="4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000"/>
                            </p:stCondLst>
                            <p:childTnLst>
                              <p:par>
                                <p:cTn id="4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0"/>
                            </p:stCondLst>
                            <p:childTnLst>
                              <p:par>
                                <p:cTn id="5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6.2963E-6 C -0.00591 -0.01226 -0.00921 -0.01434 -0.01702 -0.02476 C -0.02049 -0.02939 -0.02848 -0.03633 -0.02848 -0.03633 C -0.06893 -0.03564 -0.10955 -0.03541 -0.15001 -0.03425 C -0.15955 -0.03402 -0.1691 -0.02545 -0.17848 -0.02291 C -0.18247 -0.01782 -0.18612 -0.01388 -0.19133 -0.01157 C -0.20921 0.00718 -0.19948 -0.00416 -0.21563 0.01714 C -0.21702 0.01899 -0.21997 0.02269 -0.21997 0.02269 C -0.2224 0.02918 -0.22327 0.03496 -0.22709 0.04005 C -0.2283 0.04677 -0.22883 0.05047 -0.23143 0.05718 C -0.23403 0.06367 -0.23994 0.07617 -0.23994 0.07617 C -0.24219 0.08843 -0.24636 0.09978 -0.24844 0.11228 C -0.25035 0.12362 -0.2507 0.13728 -0.25139 0.14862 C -0.25226 0.14677 -0.25313 0.14445 -0.25417 0.14283 C -0.25643 0.13936 -0.26129 0.13334 -0.26129 0.13334 C -0.26476 0.12038 -0.27153 0.11575 -0.27848 0.10672 C -0.28212 0.10186 -0.2849 0.0963 -0.28855 0.09144 C -0.29567 0.08195 -0.30556 0.07478 -0.31424 0.06853 C -0.33108 0.05649 -0.31945 0.06066 -0.33282 0.05718 C -0.34202 0.05093 -0.35278 0.04816 -0.36285 0.04561 C -0.37987 0.03681 -0.36233 0.04468 -0.39705 0.04005 C -0.40244 0.03936 -0.40747 0.03635 -0.41285 0.03612 C -0.479 0.03427 -0.54514 0.03496 -0.61129 0.03427 C -0.63751 0.03519 -0.66303 0.02825 -0.6856 0.04561 C -0.69185 0.06205 -0.68386 0.04538 -0.70139 0.05904 C -0.70643 0.06297 -0.71198 0.06621 -0.71702 0.07038 C -0.7191 0.072 -0.72101 0.07408 -0.72275 0.07617 C -0.72431 0.07802 -0.72535 0.08056 -0.72709 0.08195 C -0.73212 0.08612 -0.73889 0.08959 -0.74428 0.0933 C -0.74862 0.10232 -0.75504 0.10209 -0.76129 0.10857 C -0.76476 0.11228 -0.76806 0.11598 -0.77136 0.11992 C -0.77935 0.12941 -0.78612 0.13959 -0.79428 0.14862 C -0.80018 0.15533 -0.79862 0.15024 -0.80712 0.15811 C -0.81528 0.16575 -0.8106 0.16482 -0.81702 0.17339 C -0.82431 0.18311 -0.8323 0.1926 -0.84133 0.20001 C -0.85087 0.21668 -0.86025 0.23473 -0.87136 0.24955 C -0.87501 0.2595 -0.87692 0.25718 -0.88143 0.26459 C -0.89028 0.27918 -0.89931 0.29468 -0.90712 0.31043 C -0.91424 0.32478 -0.9158 0.3426 -0.92709 0.35232 C -0.929 0.36482 -0.93664 0.38265 -0.94428 0.39052 C -0.94896 0.40927 -0.94167 0.38172 -0.94844 0.40186 C -0.95521 0.42223 -0.94792 0.4058 -0.95417 0.41899 C -0.95487 0.42408 -0.95539 0.42941 -0.95712 0.43427 C -0.95782 0.43635 -0.95921 0.43797 -0.9599 0.44005 C -0.9606 0.44191 -0.96129 0.44746 -0.96129 0.44561 C -0.96129 0.43543 -0.95678 0.42779 -0.95001 0.42478 C -0.94532 0.41853 -0.93907 0.41806 -0.93282 0.41529 C -0.92466 0.40441 -0.91094 0.40649 -0.90001 0.40371 C -0.8724 0.40441 -0.84462 0.40371 -0.81702 0.40556 C -0.81442 0.4058 -0.81233 0.40857 -0.8099 0.4095 C -0.80105 0.4132 -0.79185 0.41505 -0.78282 0.41899 C -0.77292 0.42339 -0.7573 0.4463 -0.74705 0.4551 C -0.74254 0.46737 -0.73612 0.46876 -0.72848 0.47617 C -0.72327 0.48126 -0.72327 0.48658 -0.71702 0.48936 C -0.71268 0.49561 -0.7066 0.50001 -0.70278 0.50672 C -0.6948 0.52107 -0.70053 0.51505 -0.69271 0.52177 C -0.6908 0.5257 -0.68907 0.52941 -0.68716 0.53334 C -0.68577 0.53612 -0.68664 0.53982 -0.6856 0.54283 C -0.68473 0.54515 -0.68282 0.54677 -0.68143 0.54862 C -0.67969 0.55649 -0.67692 0.56019 -0.67414 0.5676 C -0.67362 0.57015 -0.67327 0.57269 -0.67275 0.57524 C -0.6724 0.57709 -0.67275 0.5808 -0.67136 0.5808 C -0.66962 0.5808 -0.66945 0.57709 -0.66858 0.57524 C -0.66615 0.56367 -0.6606 0.55325 -0.65417 0.54468 C -0.65157 0.5338 -0.65383 0.54029 -0.64428 0.52755 C -0.6323 0.51158 -0.6191 0.49445 -0.60278 0.48751 C -0.59844 0.48195 -0.59567 0.47848 -0.58994 0.47617 C -0.58317 0.46714 -0.5783 0.4683 -0.56858 0.46668 C -0.5158 0.44746 -0.45869 0.4632 -0.40417 0.46853 C -0.39393 0.47316 -0.38351 0.4764 -0.37275 0.47802 C -0.36407 0.48635 -0.37101 0.48103 -0.35278 0.4838 C -0.34462 0.48496 -0.33664 0.48774 -0.32848 0.48936 C -0.32379 0.49168 -0.31893 0.49306 -0.31424 0.49515 C -0.30921 0.49978 -0.31164 0.49908 -0.30712 0.49908 " pathEditMode="relative" ptsTypes="fffffffffffffffffffffffffffffffffffffffffffffffffffffffffffffffffffffffffA">
                                      <p:cBhvr>
                                        <p:cTn id="54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6" presetID="5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12 0.49908 C -0.36129 0.55209 -0.41754 0.57223 -0.43646 0.54792 C -0.45417 0.52709 -0.43421 0.46412 -0.39098 0.40093 C -0.34775 0.33866 -0.29914 0.30116 -0.2816 0.32292 C -0.2625 0.34561 -0.2948 0.40625 -0.35122 0.45348 C -0.40799 0.49862 -0.46372 0.51482 -0.48056 0.49445 C -0.49844 0.47223 -0.47934 0.40672 -0.4382 0.34445 C -0.39445 0.28218 -0.34358 0.24653 -0.32639 0.26783 C -0.30851 0.29005 -0.3415 0.34977 -0.39671 0.39653 C -0.45278 0.44352 -0.50782 0.46088 -0.5257 0.43912 C -0.54427 0.41621 -0.52622 0.35047 -0.48299 0.2875 C -0.44011 0.22639 -0.38959 0.18982 -0.37049 0.21389 C -0.35434 0.23287 -0.38733 0.29422 -0.44132 0.34121 C -0.49636 0.38866 -0.55469 0.40394 -0.57205 0.38264 C -0.58872 0.36204 -0.57014 0.29537 -0.52743 0.23357 C -0.48334 0.17037 -0.43403 0.13635 -0.41632 0.15834 C -0.39896 0.17848 -0.43073 0.23889 -0.48646 0.28519 C -0.54202 0.33102 -0.59914 0.35 -0.6158 0.32894 C -0.63559 0.30487 -0.61407 0.24144 -0.57084 0.17894 C -0.52743 0.11598 -0.47813 0.08149 -0.46025 0.10348 C -0.44323 0.125 -0.4757 0.18403 -0.53021 0.23149 C -0.58612 0.27662 -0.6448 0.29399 -0.66007 0.27524 C -0.67796 0.25348 -0.65695 0.18635 -0.61546 0.12338 C -0.57205 0.06204 -0.52309 0.02825 -0.50487 0.04931 C -0.48959 0.06922 -0.52049 0.12801 -0.57552 0.17709 C -0.63039 0.22292 -0.68889 0.23982 -0.7066 0.21783 C -0.72275 0.19862 -0.70365 0.13033 -0.66042 0.06667 C -0.61702 0.00487 -0.5691 -0.02824 -0.55174 -0.0074 C -0.53351 0.01412 -0.56528 0.07338 -0.62066 0.11945 C -0.6757 0.16528 -0.73368 0.18612 -0.7507 0.16459 C -0.76771 0.14213 -0.74723 0.07709 -0.704 0.01389 C -0.6599 -0.04791 -0.61146 -0.08078 -0.59445 -0.05925 C -0.57848 -0.03981 -0.60816 0.01713 -0.66528 0.06135 " pathEditMode="relative" rAng="-2847123" ptsTypes="fffffffffffffffffffffffffffffffff">
                                      <p:cBhvr>
                                        <p:cTn id="57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-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9000"/>
                            </p:stCondLst>
                            <p:childTnLst>
                              <p:par>
                                <p:cTn id="5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9500"/>
                            </p:stCondLst>
                            <p:childTnLst>
                              <p:par>
                                <p:cTn id="6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4000"/>
                            </p:stCondLst>
                            <p:childTnLst>
                              <p:par>
                                <p:cTn id="66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528 0.06135 L -0.43438 0.05764 C -0.38785 0.05811 -0.35296 0.08519 -0.32605 0.12061 C -0.30591 0.16945 -0.31632 0.22709 -0.34879 0.2875 L -0.46077 0.54352 " pathEditMode="relative" rAng="-1768837" ptsTypes="FffFF">
                                      <p:cBhvr>
                                        <p:cTn id="6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4.07407E-6 C 0.00469 -0.00649 0.00573 -0.00926 0.01111 -0.01158 C 0.01545 -0.01991 0.02032 -0.02917 0.02743 -0.03241 C 0.0323 -0.03681 0.03802 -0.03936 0.04254 -0.04399 C 0.05052 -0.05186 0.0599 -0.0588 0.06858 -0.06482 C 0.07691 -0.07616 0.08698 -0.07894 0.09723 -0.0838 C 0.1191 -0.09399 0.12813 -0.09977 0.15209 -0.10301 C 0.19375 -0.10232 0.23525 -0.10301 0.27674 -0.10116 C 0.27813 -0.10116 0.2783 -0.09769 0.27952 -0.09723 C 0.29358 -0.09074 0.31146 -0.08588 0.32605 -0.08195 C 0.33594 -0.07315 0.32327 -0.08334 0.33716 -0.07639 C 0.35087 -0.06945 0.3625 -0.05649 0.37691 -0.05162 C 0.38664 -0.03774 0.40191 -0.0338 0.41389 -0.02477 C 0.42049 -0.01991 0.43438 -0.01343 0.43438 -0.0132 C 0.43993 -0.00209 0.44705 0.00601 0.45643 0.00949 C 0.46407 0.01574 0.47101 0.02314 0.4783 0.03032 C 0.4849 0.0368 0.48941 0.04676 0.49618 0.05324 C 0.50382 0.06041 0.51094 0.06805 0.51806 0.07615 C 0.52691 0.08611 0.54202 0.10069 0.54688 0.1162 C 0.54948 0.12476 0.54983 0.12986 0.55105 0.13888 C 0.55677 0.12662 0.55712 0.11041 0.56198 0.09699 C 0.56754 0.08194 0.57431 0.06736 0.58108 0.05324 C 0.58559 0.04398 0.58438 0.0412 0.59063 0.03217 C 0.59445 0.01828 0.60226 0.00648 0.6099 -0.00394 C 0.62032 -0.01806 0.60816 -0.00487 0.61684 -0.01922 C 0.61789 -0.02084 0.61962 -0.02153 0.62084 -0.02292 C 0.62917 -0.03218 0.63611 -0.04213 0.64688 -0.04584 C 0.65573 -0.0551 0.6691 -0.05903 0.67969 -0.06297 C 0.68559 -0.06505 0.69757 -0.06875 0.69757 -0.06852 C 0.75105 -0.0669 0.74184 -0.07061 0.77014 -0.06297 C 0.77934 -0.05278 0.79098 -0.04769 0.80191 -0.0419 C 0.8073 -0.03889 0.81094 -0.03473 0.81684 -0.03241 C 0.82188 -0.02801 0.825 -0.02292 0.83056 -0.01922 C 0.8316 -0.01783 0.83212 -0.01621 0.83334 -0.01528 C 0.83455 -0.01436 0.83611 -0.01459 0.83733 -0.01343 C 0.84983 -0.00047 0.83941 -0.00625 0.84827 -0.00209 C 0.85348 0.00509 0.85261 0.00902 0.8566 0.01713 C 0.85903 0.02708 0.86771 0.04166 0.87292 0.04953 C 0.87344 0.05208 0.87448 0.05949 0.87448 0.05694 C 0.87448 0.04861 0.8724 0.04051 0.87171 0.03217 C 0.87014 0.0125 0.86927 -0.00718 0.86771 -0.02686 C 0.86702 -0.0338 0.86598 -0.04074 0.86476 -0.04769 C 0.86424 -0.05162 0.86216 -0.05926 0.86216 -0.05903 C 0.85921 -0.09746 0.84861 -0.13519 0.84011 -0.17153 C 0.83959 -0.17454 0.83716 -0.17639 0.83594 -0.17917 C 0.83316 -0.18612 0.83021 -0.19468 0.82778 -0.20209 C 0.82205 -0.22061 0.80834 -0.24815 0.7948 -0.25533 C 0.78681 -0.2669 0.79549 -0.25533 0.78403 -0.26667 C 0.77882 -0.27176 0.77396 -0.27871 0.76893 -0.2838 C 0.75504 -0.29723 0.73907 -0.30672 0.72379 -0.31621 C 0.71372 -0.32246 0.70417 -0.32963 0.69341 -0.33334 C 0.68004 -0.34283 0.66441 -0.35301 0.64966 -0.35625 C 0.63716 -0.36343 0.64427 -0.35996 0.62361 -0.36574 C 0.62084 -0.36644 0.61528 -0.36783 0.61528 -0.3676 C 0.59375 -0.38287 0.56563 -0.38241 0.54271 -0.38496 C 0.54757 -0.39121 0.55052 -0.39468 0.55643 -0.4 C 0.56233 -0.4051 0.55556 -0.40348 0.56337 -0.40764 C 0.56546 -0.4088 0.56806 -0.40857 0.57014 -0.40973 C 0.57587 -0.4125 0.58108 -0.41598 0.58664 -0.41922 C 0.59011 -0.4213 0.5974 -0.42292 0.5974 -0.42269 C 0.60486 -0.42987 0.61372 -0.42871 0.62223 -0.43056 C 0.70191 -0.46737 0.79879 -0.43403 0.88525 -0.42871 C 0.89601 -0.42593 0.90278 -0.42153 0.91285 -0.41922 C 0.91736 -0.41505 0.92171 -0.41297 0.92639 -0.40973 C 0.93004 -0.40487 0.93282 -0.40232 0.9375 -0.4 C 0.94671 -0.38797 0.94427 -0.37848 0.94427 -0.36019 " pathEditMode="relative" rAng="0" ptsTypes="fffffffffffffffffffffffffffffffffffffffffffffffffffffffffffffffffA">
                                      <p:cBhvr>
                                        <p:cTn id="7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3" y="-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0"/>
                            </p:stCondLst>
                            <p:childTnLst>
                              <p:par>
                                <p:cTn id="72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4427 -0.36019 C 0.94427 -0.31621 0.87709 -0.2801 0.79549 -0.2801 C 0.69913 -0.2801 0.66441 -0.32014 0.64983 -0.34422 L 0.6349 -0.37616 C 0.61979 -0.40024 0.58264 -0.44028 0.47413 -0.44028 C 0.40452 -0.44028 0.3257 -0.40417 0.3257 -0.36019 C 0.3257 -0.31621 0.40452 -0.2801 0.47413 -0.2801 C 0.58264 -0.2801 0.61979 -0.32014 0.6349 -0.34422 L 0.64983 -0.37616 C 0.66441 -0.40024 0.69913 -0.44028 0.79549 -0.44028 C 0.87709 -0.44028 0.94427 -0.40417 0.94427 -0.36019 Z " pathEditMode="relative" rAng="0" ptsTypes="ffFffffFfff">
                                      <p:cBhvr>
                                        <p:cTn id="73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1000"/>
                            </p:stCondLst>
                            <p:childTnLst>
                              <p:par>
                                <p:cTn id="7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1500"/>
                            </p:stCondLst>
                            <p:childTnLst>
                              <p:par>
                                <p:cTn id="7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6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C 0.0276 0.00394 0.04444 0.00926 0.06441 0.03426 C 0.06614 0.03889 0.06857 0.04306 0.07014 0.04792 C 0.07587 0.06528 0.06718 0.04676 0.0743 0.06088 C 0.07725 0.07732 0.08073 0.09399 0.08298 0.11042 C 0.08264 0.12686 0.08871 0.1838 0.07569 0.20949 C 0.07118 0.22848 0.07465 0.22246 0.06857 0.23056 C 0.06614 0.24028 0.06423 0.25047 0.06007 0.25903 C 0.05798 0.2757 0.0559 0.29468 0.05156 0.31042 C 0.05017 0.31551 0.04843 0.32061 0.04722 0.3257 C 0.0467 0.32755 0.04479 0.3301 0.04583 0.33149 C 0.04687 0.33287 0.04757 0.32871 0.04861 0.32755 C 0.05 0.32616 0.05139 0.325 0.05295 0.32385 C 0.05781 0.32014 0.0618 0.3176 0.0658 0.31227 C 0.08819 0.31366 0.11059 0.31528 0.13298 0.31806 C 0.146 0.32408 0.15955 0.32477 0.17291 0.3294 C 0.17951 0.33172 0.18698 0.33449 0.19288 0.33912 C 0.19496 0.34074 0.19652 0.34329 0.19861 0.34468 C 0.20173 0.34676 0.20538 0.34676 0.20868 0.34862 C 0.21771 0.35394 0.22552 0.36158 0.23437 0.3676 C 0.23819 0.37014 0.24583 0.37524 0.24583 0.37524 C 0.25191 0.38357 0.26007 0.38959 0.26857 0.39237 C 0.27604 0.40232 0.28472 0.40811 0.29427 0.4132 C 0.29982 0.42061 0.30538 0.42987 0.31284 0.43241 C 0.31337 0.43496 0.31319 0.43797 0.31441 0.44005 C 0.31527 0.44167 0.31736 0.44074 0.31857 0.4419 C 0.32361 0.44723 0.32847 0.45301 0.33298 0.45903 C 0.33837 0.46621 0.34184 0.47477 0.34722 0.48195 C 0.35104 0.49213 0.35451 0.49977 0.36146 0.50672 C 0.36371 0.51574 0.37257 0.52315 0.37725 0.5294 C 0.37847 0.53102 0.37899 0.53334 0.38003 0.53519 C 0.39305 0.55649 0.39705 0.56505 0.40573 0.58866 C 0.41059 0.62848 0.40955 0.66852 0.41284 0.70857 C 0.41406 0.72199 0.41701 0.73519 0.41857 0.74862 C 0.41753 0.71621 0.42257 0.7051 0.40868 0.68565 C 0.40642 0.67662 0.39965 0.67292 0.39427 0.66667 C 0.38628 0.65718 0.38576 0.65718 0.37725 0.64954 C 0.36962 0.64283 0.36562 0.63612 0.35729 0.63241 C 0.35087 0.62385 0.3375 0.61806 0.32864 0.61528 C 0.3217 0.60602 0.30955 0.60718 0.3 0.60371 C 0.29045 0.59514 0.2783 0.59375 0.26718 0.59237 C 0.17465 0.55787 0.07187 0.56412 -0.02136 0.59422 C -0.02882 0.60417 -0.04132 0.60625 -0.05139 0.60949 C -0.06146 0.62014 -0.06997 0.62176 -0.08143 0.62662 C -0.08698 0.63449 -0.10191 0.63843 -0.1099 0.64375 C -0.11511 0.6544 -0.12066 0.6632 -0.12709 0.67246 C -0.12882 0.67963 -0.13091 0.68149 -0.13559 0.68565 C -0.14219 0.69908 -0.13837 0.69468 -0.14566 0.70093 C -0.14879 0.70764 -0.15018 0.70996 -0.15573 0.71227 C -0.16216 0.7213 -0.154 0.71065 -0.16424 0.71991 C -0.16841 0.72362 -0.17049 0.72709 -0.1757 0.7294 C -0.18004 0.73542 -0.18282 0.74283 -0.18716 0.74862 C -0.19202 0.76204 -0.18993 0.75348 -0.18993 0.77524 " pathEditMode="relative" rAng="0" ptsTypes="ffffffffffffffffffffffffffffffffffffffffffffffffffffA">
                                      <p:cBhvr>
                                        <p:cTn id="83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5" presetID="1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93 0.77523 C -0.0625 0.67894 -0.00278 0.50278 -0.05469 0.37986 C -0.00278 0.50278 0.14045 0.52408 0.2684 0.42801 C 0.14045 0.52408 0.08333 0.70047 0.13541 0.82361 C 0.08333 0.70047 -0.0625 0.67894 -0.18993 0.77523 Z " pathEditMode="relative" rAng="-1763839" ptsTypes="fffff">
                                      <p:cBhvr>
                                        <p:cTn id="86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8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1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94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97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00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03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06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09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20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990000"/>
                </a:solidFill>
                <a:latin typeface="Cambria" pitchFamily="18" charset="0"/>
              </a:rPr>
              <a:t>Этикетные слова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993366"/>
                </a:solidFill>
              </a:rPr>
              <a:t>Извини(те), пожалуйста!</a:t>
            </a:r>
          </a:p>
          <a:p>
            <a:pPr eaLnBrk="1" hangingPunct="1"/>
            <a:r>
              <a:rPr lang="ru-RU" b="1" smtClean="0">
                <a:solidFill>
                  <a:srgbClr val="993366"/>
                </a:solidFill>
              </a:rPr>
              <a:t>Я прошу прощения (за то, что…)</a:t>
            </a:r>
          </a:p>
          <a:p>
            <a:pPr eaLnBrk="1" hangingPunct="1"/>
            <a:r>
              <a:rPr lang="ru-RU" b="1" smtClean="0">
                <a:solidFill>
                  <a:srgbClr val="993366"/>
                </a:solidFill>
              </a:rPr>
              <a:t>Я виноват перед вами…</a:t>
            </a:r>
          </a:p>
          <a:p>
            <a:pPr eaLnBrk="1" hangingPunct="1"/>
            <a:r>
              <a:rPr lang="ru-RU" b="1" smtClean="0">
                <a:solidFill>
                  <a:srgbClr val="993366"/>
                </a:solidFill>
              </a:rPr>
              <a:t>Я не хотел тебя (вас) обидеть…</a:t>
            </a:r>
          </a:p>
          <a:p>
            <a:pPr eaLnBrk="1" hangingPunct="1"/>
            <a:r>
              <a:rPr lang="ru-RU" b="1" smtClean="0">
                <a:solidFill>
                  <a:srgbClr val="993366"/>
                </a:solidFill>
              </a:rPr>
              <a:t>Я приношу свои извинения…</a:t>
            </a:r>
          </a:p>
          <a:p>
            <a:pPr eaLnBrk="1" hangingPunct="1"/>
            <a:r>
              <a:rPr lang="ru-RU" b="1" smtClean="0">
                <a:solidFill>
                  <a:srgbClr val="993366"/>
                </a:solidFill>
              </a:rPr>
              <a:t>Простите…</a:t>
            </a:r>
          </a:p>
          <a:p>
            <a:pPr eaLnBrk="1" hangingPunct="1"/>
            <a:r>
              <a:rPr lang="ru-RU" b="1" smtClean="0">
                <a:solidFill>
                  <a:srgbClr val="993366"/>
                </a:solidFill>
              </a:rPr>
              <a:t>Не сердитесь, пожалуйста…</a:t>
            </a:r>
          </a:p>
          <a:p>
            <a:pPr eaLnBrk="1" hangingPunct="1"/>
            <a:endParaRPr lang="ru-RU" b="1" smtClean="0">
              <a:solidFill>
                <a:srgbClr val="99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  <a:latin typeface="Cambria" pitchFamily="18" charset="0"/>
              </a:rPr>
              <a:t>- </a:t>
            </a:r>
            <a:r>
              <a:rPr lang="ru-RU" sz="3600" b="1" smtClean="0">
                <a:solidFill>
                  <a:srgbClr val="993366"/>
                </a:solidFill>
                <a:latin typeface="Cambria" pitchFamily="18" charset="0"/>
              </a:rPr>
              <a:t>Хорошо!</a:t>
            </a:r>
          </a:p>
          <a:p>
            <a:pPr eaLnBrk="1" hangingPunct="1"/>
            <a:r>
              <a:rPr lang="ru-RU" sz="3600" b="1" smtClean="0">
                <a:solidFill>
                  <a:srgbClr val="993366"/>
                </a:solidFill>
                <a:latin typeface="Cambria" pitchFamily="18" charset="0"/>
              </a:rPr>
              <a:t>- Да ладно!</a:t>
            </a:r>
          </a:p>
          <a:p>
            <a:pPr eaLnBrk="1" hangingPunct="1"/>
            <a:r>
              <a:rPr lang="ru-RU" sz="3600" b="1" smtClean="0">
                <a:solidFill>
                  <a:srgbClr val="993366"/>
                </a:solidFill>
                <a:latin typeface="Cambria" pitchFamily="18" charset="0"/>
              </a:rPr>
              <a:t>- Не стоит извинения!</a:t>
            </a:r>
          </a:p>
          <a:p>
            <a:pPr eaLnBrk="1" hangingPunct="1"/>
            <a:r>
              <a:rPr lang="ru-RU" sz="3600" b="1" smtClean="0">
                <a:solidFill>
                  <a:srgbClr val="993366"/>
                </a:solidFill>
                <a:latin typeface="Cambria" pitchFamily="18" charset="0"/>
              </a:rPr>
              <a:t>- За что же извиняться?</a:t>
            </a:r>
          </a:p>
          <a:p>
            <a:pPr eaLnBrk="1" hangingPunct="1"/>
            <a:r>
              <a:rPr lang="ru-RU" sz="3600" b="1" smtClean="0">
                <a:solidFill>
                  <a:srgbClr val="993366"/>
                </a:solidFill>
                <a:latin typeface="Cambria" pitchFamily="18" charset="0"/>
              </a:rPr>
              <a:t>- Не за что.</a:t>
            </a:r>
          </a:p>
          <a:p>
            <a:pPr eaLnBrk="1" hangingPunct="1"/>
            <a:r>
              <a:rPr lang="ru-RU" sz="3600" b="1" smtClean="0">
                <a:solidFill>
                  <a:srgbClr val="993366"/>
                </a:solidFill>
                <a:latin typeface="Cambria" pitchFamily="18" charset="0"/>
              </a:rPr>
              <a:t>- Я не сержусь.</a:t>
            </a:r>
          </a:p>
          <a:p>
            <a:pPr eaLnBrk="1" hangingPunct="1"/>
            <a:r>
              <a:rPr lang="ru-RU" sz="3600" b="1" smtClean="0">
                <a:solidFill>
                  <a:srgbClr val="993366"/>
                </a:solidFill>
                <a:latin typeface="Cambria" pitchFamily="18" charset="0"/>
              </a:rPr>
              <a:t>- Пожалуйста.</a:t>
            </a:r>
          </a:p>
          <a:p>
            <a:pPr eaLnBrk="1" hangingPunct="1"/>
            <a:endParaRPr lang="ru-RU" sz="3600" b="1" smtClean="0">
              <a:solidFill>
                <a:srgbClr val="993366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57325"/>
            <a:ext cx="8640763" cy="540067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E0075"/>
                </a:solidFill>
              </a:rPr>
              <a:t>Делайте это искренне.</a:t>
            </a:r>
            <a:r>
              <a:rPr lang="ru-RU" sz="2800" b="1" smtClean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r>
              <a:rPr lang="ru-RU" sz="3600" b="1" smtClean="0">
                <a:solidFill>
                  <a:srgbClr val="9E0075"/>
                </a:solidFill>
              </a:rPr>
              <a:t>Не оправдывайте свои действия.</a:t>
            </a:r>
            <a:r>
              <a:rPr lang="ru-RU" sz="2800" b="1" smtClean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r>
              <a:rPr lang="ru-RU" sz="3600" b="1" smtClean="0">
                <a:solidFill>
                  <a:srgbClr val="9E0075"/>
                </a:solidFill>
              </a:rPr>
              <a:t>Примите обязательство измениться.</a:t>
            </a:r>
            <a:r>
              <a:rPr lang="ru-RU" sz="2800" b="1" smtClean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r>
              <a:rPr lang="ru-RU" sz="3600" b="1" smtClean="0">
                <a:solidFill>
                  <a:srgbClr val="9E0075"/>
                </a:solidFill>
              </a:rPr>
              <a:t>Выражайте свои извинения осторожно.</a:t>
            </a:r>
            <a:r>
              <a:rPr lang="ru-RU" sz="2800" b="1" smtClean="0">
                <a:solidFill>
                  <a:schemeClr val="accent2"/>
                </a:solidFill>
              </a:rPr>
              <a:t> </a:t>
            </a:r>
            <a:endParaRPr lang="en-US" sz="2800" b="1" smtClean="0">
              <a:solidFill>
                <a:schemeClr val="accent2"/>
              </a:solidFill>
            </a:endParaRPr>
          </a:p>
          <a:p>
            <a:pPr eaLnBrk="1" hangingPunct="1"/>
            <a:r>
              <a:rPr lang="ru-RU" sz="3600" b="1" smtClean="0">
                <a:solidFill>
                  <a:srgbClr val="9E0075"/>
                </a:solidFill>
              </a:rPr>
              <a:t>Будьте готовы к неловкости и неудобству.</a:t>
            </a:r>
            <a:r>
              <a:rPr lang="ru-RU" sz="2800" b="1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267" name="WordArt 6"/>
          <p:cNvSpPr>
            <a:spLocks noChangeArrowheads="1" noChangeShapeType="1" noTextEdit="1"/>
          </p:cNvSpPr>
          <p:nvPr/>
        </p:nvSpPr>
        <p:spPr bwMode="auto">
          <a:xfrm>
            <a:off x="611188" y="260350"/>
            <a:ext cx="80772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E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5 шагов к правильному извинению</a:t>
            </a:r>
          </a:p>
        </p:txBody>
      </p:sp>
      <p:sp>
        <p:nvSpPr>
          <p:cNvPr id="11268" name="Rectangle 8"/>
          <p:cNvSpPr>
            <a:spLocks noChangeArrowheads="1"/>
          </p:cNvSpPr>
          <p:nvPr/>
        </p:nvSpPr>
        <p:spPr bwMode="auto">
          <a:xfrm>
            <a:off x="468313" y="6237288"/>
            <a:ext cx="83407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sz="2800" b="1">
                <a:solidFill>
                  <a:srgbClr val="007E00"/>
                </a:solidFill>
              </a:rPr>
              <a:t>А перед кем Вам нужно извиниться сегодня</a:t>
            </a:r>
            <a:r>
              <a:rPr lang="ru-RU" sz="2800">
                <a:solidFill>
                  <a:srgbClr val="007E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964612" cy="5516562"/>
          </a:xfrm>
        </p:spPr>
        <p:txBody>
          <a:bodyPr/>
          <a:lstStyle/>
          <a:p>
            <a:pPr lvl="1" eaLnBrk="1" hangingPunct="1"/>
            <a:r>
              <a:rPr lang="ru-RU" sz="2400" b="1" smtClean="0">
                <a:solidFill>
                  <a:schemeClr val="accent2"/>
                </a:solidFill>
              </a:rPr>
              <a:t>     Извиняться надо чаще — это своеобразная культура общения. </a:t>
            </a:r>
          </a:p>
          <a:p>
            <a:pPr eaLnBrk="1" hangingPunct="1"/>
            <a:endParaRPr lang="en-US" sz="2400" b="1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ru-RU" sz="2400" b="1" smtClean="0">
                <a:solidFill>
                  <a:schemeClr val="accent2"/>
                </a:solidFill>
              </a:rPr>
              <a:t>    </a:t>
            </a:r>
            <a:r>
              <a:rPr lang="en-US" sz="2400" b="1" smtClean="0">
                <a:solidFill>
                  <a:schemeClr val="accent2"/>
                </a:solidFill>
              </a:rPr>
              <a:t>           	</a:t>
            </a:r>
            <a:r>
              <a:rPr lang="ru-RU" sz="2400" b="1" smtClean="0">
                <a:solidFill>
                  <a:schemeClr val="accent2"/>
                </a:solidFill>
              </a:rPr>
              <a:t> </a:t>
            </a:r>
            <a:r>
              <a:rPr lang="ru-RU" sz="2400" b="1" smtClean="0">
                <a:solidFill>
                  <a:srgbClr val="802306"/>
                </a:solidFill>
              </a:rPr>
              <a:t>Улыбайтесь! Приятная улыбка и </a:t>
            </a:r>
            <a:r>
              <a:rPr lang="en-US" sz="2400" b="1" smtClean="0">
                <a:solidFill>
                  <a:srgbClr val="802306"/>
                </a:solidFill>
              </a:rPr>
              <a:t>     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rgbClr val="802306"/>
                </a:solidFill>
              </a:rPr>
              <a:t>                      </a:t>
            </a:r>
            <a:r>
              <a:rPr lang="ru-RU" sz="2400" b="1" smtClean="0">
                <a:solidFill>
                  <a:srgbClr val="802306"/>
                </a:solidFill>
              </a:rPr>
              <a:t>ваше извинение разрядят любую </a:t>
            </a:r>
            <a:r>
              <a:rPr lang="en-US" sz="2400" b="1" smtClean="0">
                <a:solidFill>
                  <a:srgbClr val="802306"/>
                </a:solidFill>
              </a:rPr>
              <a:t>    </a:t>
            </a:r>
            <a:br>
              <a:rPr lang="en-US" sz="2400" b="1" smtClean="0">
                <a:solidFill>
                  <a:srgbClr val="802306"/>
                </a:solidFill>
              </a:rPr>
            </a:br>
            <a:r>
              <a:rPr lang="en-US" sz="2400" b="1" smtClean="0">
                <a:solidFill>
                  <a:srgbClr val="802306"/>
                </a:solidFill>
              </a:rPr>
              <a:t>                  </a:t>
            </a:r>
            <a:r>
              <a:rPr lang="ru-RU" sz="2400" b="1" smtClean="0">
                <a:solidFill>
                  <a:srgbClr val="802306"/>
                </a:solidFill>
              </a:rPr>
              <a:t>конфликтную ситуацию. Не употребляйте </a:t>
            </a:r>
            <a:r>
              <a:rPr lang="en-US" sz="2400" b="1" smtClean="0">
                <a:solidFill>
                  <a:srgbClr val="802306"/>
                </a:solidFill>
              </a:rPr>
              <a:t>   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rgbClr val="802306"/>
                </a:solidFill>
              </a:rPr>
              <a:t>                     </a:t>
            </a:r>
            <a:r>
              <a:rPr lang="ru-RU" sz="2400" b="1" smtClean="0">
                <a:solidFill>
                  <a:srgbClr val="802306"/>
                </a:solidFill>
              </a:rPr>
              <a:t>слово «извините» в возвратной форме, </a:t>
            </a:r>
            <a:r>
              <a:rPr lang="en-US" sz="2400" b="1" smtClean="0">
                <a:solidFill>
                  <a:srgbClr val="802306"/>
                </a:solidFill>
              </a:rPr>
              <a:t>  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rgbClr val="802306"/>
                </a:solidFill>
              </a:rPr>
              <a:t>                     </a:t>
            </a:r>
            <a:r>
              <a:rPr lang="ru-RU" sz="2400" b="1" smtClean="0">
                <a:solidFill>
                  <a:srgbClr val="802306"/>
                </a:solidFill>
              </a:rPr>
              <a:t>т. е. </a:t>
            </a:r>
            <a:r>
              <a:rPr lang="en-US" sz="2400" b="1" smtClean="0">
                <a:solidFill>
                  <a:srgbClr val="802306"/>
                </a:solidFill>
              </a:rPr>
              <a:t> </a:t>
            </a:r>
            <a:r>
              <a:rPr lang="ru-RU" sz="2400" b="1" smtClean="0">
                <a:solidFill>
                  <a:srgbClr val="802306"/>
                </a:solidFill>
              </a:rPr>
              <a:t>не говорите — «извиняюсь». </a:t>
            </a:r>
          </a:p>
          <a:p>
            <a:pPr eaLnBrk="1" hangingPunct="1"/>
            <a:endParaRPr lang="en-US" sz="2400" b="1" smtClean="0">
              <a:solidFill>
                <a:srgbClr val="802306"/>
              </a:solidFill>
            </a:endParaRPr>
          </a:p>
          <a:p>
            <a:pPr lvl="1" eaLnBrk="1" hangingPunct="1"/>
            <a:r>
              <a:rPr lang="ru-RU" sz="2400" b="1" smtClean="0">
                <a:solidFill>
                  <a:schemeClr val="accent2"/>
                </a:solidFill>
              </a:rPr>
              <a:t>     </a:t>
            </a:r>
            <a:r>
              <a:rPr lang="ru-RU" sz="2400" b="1" smtClean="0">
                <a:solidFill>
                  <a:srgbClr val="004200"/>
                </a:solidFill>
              </a:rPr>
              <a:t>Если человек, которого вы обидели или оскорбили, протянет вам руку для рукопожатия — это и будет его ответом на ваше извинение.</a:t>
            </a:r>
          </a:p>
        </p:txBody>
      </p:sp>
      <p:sp>
        <p:nvSpPr>
          <p:cNvPr id="12291" name="WordArt 4"/>
          <p:cNvSpPr>
            <a:spLocks noChangeArrowheads="1" noChangeShapeType="1" noTextEdit="1"/>
          </p:cNvSpPr>
          <p:nvPr/>
        </p:nvSpPr>
        <p:spPr bwMode="auto">
          <a:xfrm>
            <a:off x="1258888" y="0"/>
            <a:ext cx="6408737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Как принято извиняться?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205038"/>
            <a:ext cx="206057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4"/>
          <p:cNvSpPr>
            <a:spLocks noChangeArrowheads="1" noChangeShapeType="1" noTextEdit="1"/>
          </p:cNvSpPr>
          <p:nvPr/>
        </p:nvSpPr>
        <p:spPr bwMode="auto">
          <a:xfrm>
            <a:off x="1042988" y="333375"/>
            <a:ext cx="69850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0000FF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Игра «Доскажи словечко»</a:t>
            </a: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611188" y="1268413"/>
            <a:ext cx="5932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380070"/>
                </a:solidFill>
              </a:rPr>
              <a:t>Легче на душе становится, когда тебя</a:t>
            </a: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611188" y="2060575"/>
            <a:ext cx="625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5654"/>
                </a:solidFill>
              </a:rPr>
              <a:t>Прощение дает нам свободу от чувства</a:t>
            </a: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395288" y="2997200"/>
            <a:ext cx="8496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A40042"/>
                </a:solidFill>
              </a:rPr>
              <a:t>Какие из приведенных ниже словосочетаний могут быть связаны с переживанием чувства стыда?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900113" y="6237288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380070"/>
                </a:solidFill>
              </a:rPr>
              <a:t>понимают</a:t>
            </a:r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3563938" y="6381750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067175" y="6237288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5654"/>
                </a:solidFill>
              </a:rPr>
              <a:t>вины</a:t>
            </a: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3924300" y="4868863"/>
            <a:ext cx="335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обмануть родителей</a:t>
            </a: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250825" y="4868863"/>
            <a:ext cx="3049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обидеть младшего</a:t>
            </a: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3924300" y="4292600"/>
            <a:ext cx="461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помочь отстающему ученику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250825" y="4292600"/>
            <a:ext cx="3108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простить обидчика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468313" y="5445125"/>
            <a:ext cx="230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затеять ссору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3924300" y="5445125"/>
            <a:ext cx="521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хорошо подготовиться к урокам</a:t>
            </a: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>
            <a:off x="3779838" y="4508500"/>
            <a:ext cx="0" cy="1296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6588125" y="1341438"/>
            <a:ext cx="47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…</a:t>
            </a: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6804025" y="20605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…</a:t>
            </a:r>
          </a:p>
        </p:txBody>
      </p:sp>
      <p:pic>
        <p:nvPicPr>
          <p:cNvPr id="13330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237288"/>
            <a:ext cx="41243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-0.14874 L 0.60643 -0.725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" y="-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4 -0.06292 L 0.31129 -0.61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-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A005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A005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A005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30730" grpId="0"/>
      <p:bldP spid="30731" grpId="0"/>
      <p:bldP spid="30732" grpId="0"/>
      <p:bldP spid="30733" grpId="0"/>
      <p:bldP spid="30734" grpId="0"/>
      <p:bldP spid="30735" grpId="0"/>
      <p:bldP spid="30736" grpId="0"/>
      <p:bldP spid="30743" grpId="0"/>
      <p:bldP spid="307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4"/>
          <p:cNvSpPr>
            <a:spLocks noChangeArrowheads="1" noChangeShapeType="1" noTextEdit="1"/>
          </p:cNvSpPr>
          <p:nvPr/>
        </p:nvSpPr>
        <p:spPr bwMode="auto">
          <a:xfrm>
            <a:off x="1476375" y="188913"/>
            <a:ext cx="5562600" cy="1223962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Собери пословицы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787900" y="4652963"/>
            <a:ext cx="352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/>
              <a:t>даже перед собакой</a:t>
            </a:r>
            <a:endParaRPr lang="ru-RU" sz="2400"/>
          </a:p>
        </p:txBody>
      </p: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395288" y="1844675"/>
            <a:ext cx="3744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802306"/>
                </a:solidFill>
              </a:rPr>
              <a:t>- Доброму человеку бывает стыдно</a:t>
            </a:r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395288" y="2924175"/>
            <a:ext cx="34559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-</a:t>
            </a:r>
            <a:r>
              <a:rPr lang="ru-RU" b="1"/>
              <a:t> </a:t>
            </a:r>
            <a:r>
              <a:rPr lang="ru-RU" sz="2400" b="1">
                <a:solidFill>
                  <a:srgbClr val="006600"/>
                </a:solidFill>
              </a:rPr>
              <a:t>Стыд и честь — как платье: чем больше потрёпаны</a:t>
            </a:r>
          </a:p>
        </p:txBody>
      </p:sp>
      <p:sp>
        <p:nvSpPr>
          <p:cNvPr id="14342" name="Rectangle 11"/>
          <p:cNvSpPr>
            <a:spLocks noChangeArrowheads="1"/>
          </p:cNvSpPr>
          <p:nvPr/>
        </p:nvSpPr>
        <p:spPr bwMode="auto">
          <a:xfrm>
            <a:off x="323850" y="4149725"/>
            <a:ext cx="3240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9900"/>
                </a:solidFill>
              </a:rPr>
              <a:t>- </a:t>
            </a:r>
            <a:r>
              <a:rPr lang="ru-RU" sz="2400" b="1">
                <a:solidFill>
                  <a:srgbClr val="FF0066"/>
                </a:solidFill>
              </a:rPr>
              <a:t>Стыд перед людьми — хорошее чувство</a:t>
            </a:r>
          </a:p>
        </p:txBody>
      </p:sp>
      <p:sp>
        <p:nvSpPr>
          <p:cNvPr id="14343" name="Rectangle 12"/>
          <p:cNvSpPr>
            <a:spLocks noChangeArrowheads="1"/>
          </p:cNvSpPr>
          <p:nvPr/>
        </p:nvSpPr>
        <p:spPr bwMode="auto">
          <a:xfrm>
            <a:off x="323850" y="5300663"/>
            <a:ext cx="398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660066"/>
                </a:solidFill>
              </a:rPr>
              <a:t>- Когда человек краснеет</a:t>
            </a:r>
          </a:p>
        </p:txBody>
      </p:sp>
      <p:sp>
        <p:nvSpPr>
          <p:cNvPr id="14344" name="Rectangle 13"/>
          <p:cNvSpPr>
            <a:spLocks noChangeArrowheads="1"/>
          </p:cNvSpPr>
          <p:nvPr/>
        </p:nvSpPr>
        <p:spPr bwMode="auto">
          <a:xfrm>
            <a:off x="323850" y="5805488"/>
            <a:ext cx="4319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- </a:t>
            </a:r>
            <a:r>
              <a:rPr lang="ru-RU" sz="2400" b="1">
                <a:solidFill>
                  <a:schemeClr val="accent2"/>
                </a:solidFill>
              </a:rPr>
              <a:t>Нет стыда признаться человеку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4859338" y="1916113"/>
            <a:ext cx="3816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но лучше всего стыд перед  самим  собой</a:t>
            </a: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4787900" y="2997200"/>
            <a:ext cx="3602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начинается его более благородное я</a:t>
            </a: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4859338" y="3933825"/>
            <a:ext cx="2578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в своей ошибке</a:t>
            </a: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4859338" y="5445125"/>
            <a:ext cx="32400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тем беспечнее к ним относишься</a:t>
            </a:r>
          </a:p>
        </p:txBody>
      </p:sp>
      <p:sp>
        <p:nvSpPr>
          <p:cNvPr id="14349" name="Line 19"/>
          <p:cNvSpPr>
            <a:spLocks noChangeShapeType="1"/>
          </p:cNvSpPr>
          <p:nvPr/>
        </p:nvSpPr>
        <p:spPr bwMode="auto">
          <a:xfrm>
            <a:off x="4572000" y="1916113"/>
            <a:ext cx="0" cy="46799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230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6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16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6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6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928688" y="214313"/>
            <a:ext cx="7000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0070C0"/>
                </a:solidFill>
                <a:latin typeface="Arial Black" pitchFamily="34" charset="0"/>
              </a:rPr>
              <a:t>ЗАДАНИЕ1. </a:t>
            </a:r>
            <a:r>
              <a:rPr lang="ru-RU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Прочитай Древнеиндийское изречение,  а ниже напишите, за какие поступки, действия бывает стыдно вам. 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  <a:p>
            <a:pPr eaLnBrk="0" hangingPunct="0"/>
            <a:endParaRPr lang="ru-RU" dirty="0"/>
          </a:p>
        </p:txBody>
      </p:sp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1643063" y="1428750"/>
            <a:ext cx="5786437" cy="3857625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i="1" dirty="0"/>
              <a:t>Нечистая совесть пугается всякого взгляда.</a:t>
            </a:r>
            <a:endParaRPr lang="ru-RU" sz="800" dirty="0"/>
          </a:p>
          <a:p>
            <a:pPr algn="ctr" eaLnBrk="0" hangingPunct="0"/>
            <a:r>
              <a:rPr lang="ru-RU" b="1" i="1" dirty="0"/>
              <a:t>Достойному – честь и награда.</a:t>
            </a:r>
            <a:endParaRPr lang="ru-RU" sz="800" dirty="0"/>
          </a:p>
          <a:p>
            <a:pPr algn="ctr" eaLnBrk="0" hangingPunct="0"/>
            <a:r>
              <a:rPr lang="ru-RU" b="1" i="1" dirty="0"/>
              <a:t>(Индийская мудрость)</a:t>
            </a:r>
            <a:endParaRPr lang="ru-RU" sz="800" dirty="0"/>
          </a:p>
          <a:p>
            <a:pPr eaLnBrk="0" hangingPunct="0"/>
            <a:r>
              <a:rPr lang="ru-RU" sz="1400" u="sng" dirty="0"/>
              <a:t>Мне стыдно за:</a:t>
            </a:r>
            <a:r>
              <a:rPr lang="ru-RU" b="1" i="1" dirty="0"/>
              <a:t>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sz="800" dirty="0"/>
          </a:p>
          <a:p>
            <a:pPr eaLnBrk="0" hangingPunct="0"/>
            <a:endParaRPr lang="ru-RU" dirty="0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428625" y="5357813"/>
            <a:ext cx="769143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eaLnBrk="0" hangingPunct="0"/>
            <a:r>
              <a:rPr lang="ru-RU" sz="1600" b="1" dirty="0">
                <a:latin typeface="Times New Roman" pitchFamily="18" charset="0"/>
              </a:rPr>
              <a:t>Подумай, почему выбрали красный цвет? _________________________________</a:t>
            </a:r>
            <a:endParaRPr lang="ru-RU" sz="800" dirty="0"/>
          </a:p>
          <a:p>
            <a:pPr eaLnBrk="0" hangingPunct="0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2332038"/>
            <a:ext cx="7273925" cy="3760787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CN" b="1" smtClean="0">
                <a:ea typeface="宋体" pitchFamily="2" charset="-122"/>
              </a:rPr>
              <a:t>                 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b="1" smtClean="0">
                <a:ea typeface="宋体" pitchFamily="2" charset="-122"/>
              </a:rPr>
              <a:t>              </a:t>
            </a:r>
            <a:r>
              <a:rPr lang="ru-RU" altLang="zh-CN" sz="3600" b="1" smtClean="0">
                <a:solidFill>
                  <a:schemeClr val="accent2"/>
                </a:solidFill>
              </a:rPr>
              <a:t>Подобрать сказки, рассказы о стыде, вине, извинениях или составить самим рассказ.</a:t>
            </a:r>
          </a:p>
        </p:txBody>
      </p:sp>
      <p:sp>
        <p:nvSpPr>
          <p:cNvPr id="15363" name="WordArt 4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187450" y="1052513"/>
            <a:ext cx="5472113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Домашнее задание</a:t>
            </a:r>
          </a:p>
        </p:txBody>
      </p:sp>
      <p:pic>
        <p:nvPicPr>
          <p:cNvPr id="15364" name="Picture 8" descr="9f4c7997cd1195b82c39bba72c7e0bb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325" y="620713"/>
            <a:ext cx="16795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</p:spPr>
      </p:pic>
      <p:sp>
        <p:nvSpPr>
          <p:cNvPr id="28707" name="Rectangle 35"/>
          <p:cNvSpPr>
            <a:spLocks noChangeArrowheads="1"/>
          </p:cNvSpPr>
          <p:nvPr/>
        </p:nvSpPr>
        <p:spPr bwMode="auto">
          <a:xfrm>
            <a:off x="3203575" y="404813"/>
            <a:ext cx="3016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A40042"/>
                </a:solidFill>
              </a:rPr>
              <a:t>Песня </a:t>
            </a:r>
            <a:r>
              <a:rPr lang="ru-RU" sz="2400" b="1" dirty="0" smtClean="0">
                <a:solidFill>
                  <a:srgbClr val="A40042"/>
                </a:solidFill>
              </a:rPr>
              <a:t>  «Улыбка»</a:t>
            </a:r>
            <a:endParaRPr lang="ru-RU" sz="2400" b="1" dirty="0">
              <a:solidFill>
                <a:srgbClr val="A40042"/>
              </a:solidFill>
            </a:endParaRPr>
          </a:p>
        </p:txBody>
      </p:sp>
      <p:pic>
        <p:nvPicPr>
          <p:cNvPr id="14" name="Рисунок 13" descr="D:\летопись 1 класса\SDC13031.JPG">
            <a:hlinkClick r:id="rId3" action="ppaction://hlinkfile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1196752"/>
            <a:ext cx="468052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летопись 1 класса\SDC130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861048"/>
            <a:ext cx="43924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летопись 1 класса\SDC130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836712"/>
            <a:ext cx="18002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летопись 1 класса\SDC1303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509120"/>
            <a:ext cx="367240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Новый пользователь\Рабочий стол\н65н\0ca23a7cd3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214438"/>
            <a:ext cx="6881813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548680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</a:rPr>
              <a:t>Будьте великодушными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>
                <a:solidFill>
                  <a:srgbClr val="990000"/>
                </a:solidFill>
                <a:latin typeface="Cambria" pitchFamily="18" charset="0"/>
              </a:rPr>
              <a:t>Используемая литература: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rgbClr val="993366"/>
                </a:solidFill>
              </a:rPr>
              <a:t>     Основы религиозных культур и светской этики. Основы светской этики. 4-5 </a:t>
            </a:r>
            <a:r>
              <a:rPr lang="ru-RU" sz="2400" b="1" dirty="0" err="1" smtClean="0">
                <a:solidFill>
                  <a:srgbClr val="993366"/>
                </a:solidFill>
              </a:rPr>
              <a:t>кл</a:t>
            </a:r>
            <a:r>
              <a:rPr lang="ru-RU" sz="2400" b="1" dirty="0" smtClean="0">
                <a:solidFill>
                  <a:srgbClr val="993366"/>
                </a:solidFill>
              </a:rPr>
              <a:t>. Учебное пособие для общеобразовательных учреждений.– М. Просвещение, 2012 г.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rgbClr val="993366"/>
                </a:solidFill>
              </a:rPr>
              <a:t>     Ожегов С.И.Толковый словарь русского языка. – М. Русский язык, 1985 г. -795 с.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rgbClr val="993366"/>
                </a:solidFill>
                <a:hlinkClick r:id="rId2"/>
              </a:rPr>
              <a:t>     http://www.planetaskazok.ru/ltolstoyskz/kostochkatolstoyl Л.Н.Толстой</a:t>
            </a:r>
            <a:r>
              <a:rPr lang="ru-RU" sz="2400" b="1" i="1" dirty="0" smtClean="0">
                <a:solidFill>
                  <a:srgbClr val="993366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i="1" dirty="0" smtClean="0">
                <a:solidFill>
                  <a:srgbClr val="993366"/>
                </a:solidFill>
              </a:rPr>
              <a:t>   </a:t>
            </a:r>
            <a:r>
              <a:rPr lang="ru-RU" sz="2400" b="1" dirty="0" smtClean="0">
                <a:solidFill>
                  <a:srgbClr val="993366"/>
                </a:solidFill>
              </a:rPr>
              <a:t>Рассказ «Косточка»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rgbClr val="993366"/>
                </a:solidFill>
              </a:rPr>
              <a:t>     </a:t>
            </a:r>
            <a:r>
              <a:rPr lang="ru-RU" sz="2400" b="1" i="1" dirty="0" smtClean="0">
                <a:solidFill>
                  <a:srgbClr val="993366"/>
                </a:solidFill>
                <a:hlinkClick r:id="rId3"/>
              </a:rPr>
              <a:t>http://poslovicy-pogovorki.ru/index/o_styde/0-65</a:t>
            </a:r>
            <a:r>
              <a:rPr lang="ru-RU" sz="2400" b="1" i="1" dirty="0" smtClean="0">
                <a:solidFill>
                  <a:srgbClr val="993366"/>
                </a:solidFill>
              </a:rPr>
              <a:t>  </a:t>
            </a:r>
            <a:endParaRPr lang="ru-RU" sz="2400" b="1" dirty="0" smtClean="0">
              <a:solidFill>
                <a:srgbClr val="9933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993366"/>
                </a:solidFill>
              </a:rPr>
              <a:t>    Пословицы и поговорки о стыде и вине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805264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  <a:hlinkClick r:id="rId4"/>
              </a:rPr>
              <a:t>http://svet</a:t>
            </a:r>
            <a:r>
              <a:rPr lang="ru-RU" sz="2400" u="sng" dirty="0" smtClean="0">
                <a:solidFill>
                  <a:srgbClr val="0000FF"/>
                </a:solidFill>
                <a:hlinkClick r:id="rId4"/>
              </a:rPr>
              <a:t>-</a:t>
            </a:r>
            <a:r>
              <a:rPr lang="en-US" sz="2400" u="sng" dirty="0" smtClean="0">
                <a:solidFill>
                  <a:srgbClr val="0000FF"/>
                </a:solidFill>
                <a:hlinkClick r:id="rId4"/>
              </a:rPr>
              <a:t>dushi.muoo.org.ru/index.php</a:t>
            </a:r>
            <a:r>
              <a:rPr lang="en-US" sz="2400" u="sng" dirty="0" smtClean="0">
                <a:solidFill>
                  <a:srgbClr val="0000FF"/>
                </a:solidFill>
              </a:rPr>
              <a:t>?</a:t>
            </a:r>
            <a:endParaRPr lang="ru-RU" sz="2400" u="sng" dirty="0" smtClean="0">
              <a:solidFill>
                <a:srgbClr val="0000FF"/>
              </a:solidFill>
            </a:endParaRPr>
          </a:p>
          <a:p>
            <a:r>
              <a:rPr lang="ru-RU" sz="2400" b="1" dirty="0" smtClean="0">
                <a:solidFill>
                  <a:srgbClr val="993366"/>
                </a:solidFill>
              </a:rPr>
              <a:t>Рассказ « Гришина   милостыня»</a:t>
            </a:r>
            <a:endParaRPr lang="ru-RU" sz="2400" b="1" dirty="0">
              <a:solidFill>
                <a:srgbClr val="993366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827584" y="546568"/>
            <a:ext cx="73448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Видеоролик  социальной  рекламы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(сайт: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 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www.youtube.com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watch?v=GqXWqJhJIrY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9933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«Отец и сын»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9933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21388"/>
            <a:ext cx="9144000" cy="60928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sz="1600" b="1">
              <a:solidFill>
                <a:srgbClr val="23236B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1600" b="1">
              <a:solidFill>
                <a:srgbClr val="23236B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1600"/>
          </a:p>
        </p:txBody>
      </p:sp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1331913" y="0"/>
            <a:ext cx="69119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Тест "Золотое правило нравственности"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476250"/>
            <a:ext cx="93964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solidFill>
                  <a:srgbClr val="AC0056"/>
                </a:solidFill>
              </a:rPr>
              <a:t>1.</a:t>
            </a:r>
            <a:r>
              <a:rPr lang="ru-RU" sz="1600"/>
              <a:t> </a:t>
            </a:r>
            <a:r>
              <a:rPr lang="ru-RU" sz="1600" b="1">
                <a:solidFill>
                  <a:srgbClr val="AC0056"/>
                </a:solidFill>
              </a:rPr>
              <a:t>Какая из предложенных пословиц соответствует золотому правилу нравственности?</a:t>
            </a:r>
          </a:p>
          <a:p>
            <a:r>
              <a:rPr lang="ru-RU" sz="1600"/>
              <a:t>                          </a:t>
            </a:r>
            <a:r>
              <a:rPr lang="ru-RU" sz="1600" b="1" i="1">
                <a:solidFill>
                  <a:srgbClr val="23236B"/>
                </a:solidFill>
              </a:rPr>
              <a:t>а) Чего в другом не любишь, того и сам не делай. 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б)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Держи голову в холоде, живот в голоде, а ноги в тепле. 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в) Худа та мышь, которая одну лазейку знает.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г) Курочка по зёрнышку клюёт, да сыта бывает.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1700213"/>
            <a:ext cx="914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AC0056"/>
                </a:solidFill>
              </a:rPr>
              <a:t>2) Почему в жизни важно соблюдать золотое правило нравственности?</a:t>
            </a:r>
          </a:p>
          <a:p>
            <a:r>
              <a:rPr lang="ru-RU" sz="1600"/>
              <a:t>                           </a:t>
            </a:r>
            <a:r>
              <a:rPr lang="ru-RU" sz="1600" b="1" i="1">
                <a:solidFill>
                  <a:srgbClr val="23236B"/>
                </a:solidFill>
              </a:rPr>
              <a:t>а)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Потому что это закон государства.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б)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Потому что в школе за его соблюдение хорошие оценки.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в)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В этом правиле заключается добро человеческих отношений.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г) Все варианты верны.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2852738"/>
            <a:ext cx="9144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AC0056"/>
                </a:solidFill>
              </a:rPr>
              <a:t>3)Что необходимо для того, чтобы золотое правило нравственности действовало в твоей жизни?</a:t>
            </a:r>
            <a:r>
              <a:rPr lang="ru-RU" sz="1600"/>
              <a:t>   </a:t>
            </a:r>
            <a:r>
              <a:rPr lang="ru-RU" sz="1600" b="1" i="1">
                <a:solidFill>
                  <a:srgbClr val="23236B"/>
                </a:solidFill>
              </a:rPr>
              <a:t>а)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Задуматься о своих поступках.      в) Все варианты верны. 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 б) Любить самого себя.                    г) любить людей как самого себя.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3573463"/>
            <a:ext cx="91440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AC0056"/>
                </a:solidFill>
              </a:rPr>
              <a:t>4)Какое чувство мешает соблюдать золотое правило нравственности? </a:t>
            </a:r>
          </a:p>
          <a:p>
            <a:r>
              <a:rPr lang="ru-RU" sz="1600"/>
              <a:t>            </a:t>
            </a:r>
            <a:r>
              <a:rPr lang="ru-RU" sz="1600" b="1" i="1">
                <a:solidFill>
                  <a:srgbClr val="23236B"/>
                </a:solidFill>
              </a:rPr>
              <a:t>а)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Восторг.                     б)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Страх.                    в) Уважение.            г) Жалость</a:t>
            </a:r>
            <a:r>
              <a:rPr lang="ru-RU"/>
              <a:t>.</a:t>
            </a: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4076700"/>
            <a:ext cx="914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AC0056"/>
                </a:solidFill>
              </a:rPr>
              <a:t>5)Почему золотое правило нравственности помогает в жизни?</a:t>
            </a:r>
          </a:p>
          <a:p>
            <a:r>
              <a:rPr lang="ru-RU" sz="1600"/>
              <a:t>                                </a:t>
            </a:r>
            <a:r>
              <a:rPr lang="ru-RU" sz="1600" b="1" i="1">
                <a:solidFill>
                  <a:srgbClr val="23236B"/>
                </a:solidFill>
              </a:rPr>
              <a:t>а)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Потому что даёт людям добро и радость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     б) Потому что в нём проявляются лучшие порывы нашей души.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     в)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Потому что взрослые нас ругают, и мы слушаемся.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                 г) Потому что мы делаем, что нам говорят другие.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5300663"/>
            <a:ext cx="82137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1600" b="1">
                <a:solidFill>
                  <a:srgbClr val="AC0056"/>
                </a:solidFill>
              </a:rPr>
              <a:t>6)Вставь пропущенное слово.</a:t>
            </a:r>
            <a:r>
              <a:rPr lang="ru-RU" sz="1600"/>
              <a:t> </a:t>
            </a:r>
            <a:r>
              <a:rPr lang="ru-RU" sz="1600" b="1" i="1">
                <a:solidFill>
                  <a:srgbClr val="23236B"/>
                </a:solidFill>
              </a:rPr>
              <a:t>Как аукнется, так и </a:t>
            </a:r>
            <a:r>
              <a:rPr lang="ru-RU" sz="1600" b="1" i="1">
                <a:solidFill>
                  <a:srgbClr val="AC0056"/>
                </a:solidFill>
              </a:rPr>
              <a:t>… </a:t>
            </a:r>
            <a:r>
              <a:rPr lang="ru-RU" sz="1600" b="1" i="1">
                <a:solidFill>
                  <a:srgbClr val="23236B"/>
                </a:solidFill>
              </a:rPr>
              <a:t>. Что </a:t>
            </a:r>
            <a:r>
              <a:rPr lang="ru-RU" sz="1600" b="1" i="1">
                <a:solidFill>
                  <a:srgbClr val="AC0056"/>
                </a:solidFill>
              </a:rPr>
              <a:t>… </a:t>
            </a:r>
            <a:r>
              <a:rPr lang="ru-RU" sz="1600" b="1" i="1">
                <a:solidFill>
                  <a:srgbClr val="23236B"/>
                </a:solidFill>
              </a:rPr>
              <a:t>, то и пожнешь.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5589588"/>
            <a:ext cx="9144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AC0056"/>
                </a:solidFill>
              </a:rPr>
              <a:t>7)Отметь словосочетания связанные с золотым правилом нравственности.</a:t>
            </a:r>
            <a:r>
              <a:rPr lang="ru-RU" sz="1600"/>
              <a:t>                             </a:t>
            </a:r>
          </a:p>
          <a:p>
            <a:r>
              <a:rPr lang="ru-RU" sz="1600"/>
              <a:t>              </a:t>
            </a:r>
            <a:r>
              <a:rPr lang="ru-RU" sz="1600" b="1" i="1">
                <a:solidFill>
                  <a:srgbClr val="23236B"/>
                </a:solidFill>
              </a:rPr>
              <a:t>а)</a:t>
            </a:r>
            <a:r>
              <a:rPr lang="en-US" sz="1600" b="1" i="1">
                <a:solidFill>
                  <a:srgbClr val="23236B"/>
                </a:solidFill>
              </a:rPr>
              <a:t> </a:t>
            </a:r>
            <a:r>
              <a:rPr lang="ru-RU" sz="1600" b="1" i="1">
                <a:solidFill>
                  <a:srgbClr val="23236B"/>
                </a:solidFill>
              </a:rPr>
              <a:t>Играть на пианино.                           г) Делиться с другом. 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б) Поддерживать товарища.             д) Ходить на рыбалку.</a:t>
            </a:r>
          </a:p>
          <a:p>
            <a:r>
              <a:rPr lang="ru-RU" sz="1600" b="1" i="1">
                <a:solidFill>
                  <a:srgbClr val="23236B"/>
                </a:solidFill>
              </a:rPr>
              <a:t>               в) Бегать  по дороге.                           е) Отзываться на чувства окружающих.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7" grpId="0"/>
      <p:bldP spid="20488" grpId="0"/>
      <p:bldP spid="20489" grpId="0"/>
      <p:bldP spid="20490" grpId="0"/>
      <p:bldP spid="20491" grpId="0"/>
      <p:bldP spid="204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1331913" y="4149725"/>
            <a:ext cx="648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    </a:t>
            </a:r>
            <a:r>
              <a:rPr lang="ru-RU" sz="2400" b="1">
                <a:solidFill>
                  <a:schemeClr val="accent2"/>
                </a:solidFill>
              </a:rPr>
              <a:t>Купила мама слив и хотела их дать детям после обеда.</a:t>
            </a:r>
          </a:p>
        </p:txBody>
      </p:sp>
      <p:pic>
        <p:nvPicPr>
          <p:cNvPr id="21533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060575"/>
            <a:ext cx="4681538" cy="1873250"/>
          </a:xfrm>
          <a:prstGeom prst="rect">
            <a:avLst/>
          </a:prstGeom>
          <a:noFill/>
        </p:spPr>
      </p:pic>
      <p:pic>
        <p:nvPicPr>
          <p:cNvPr id="21534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00213"/>
            <a:ext cx="3771900" cy="3133725"/>
          </a:xfrm>
          <a:prstGeom prst="rect">
            <a:avLst/>
          </a:prstGeom>
          <a:noFill/>
        </p:spPr>
      </p:pic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4572000" y="1412875"/>
            <a:ext cx="4176713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/>
              <a:t>         </a:t>
            </a:r>
            <a:r>
              <a:rPr lang="ru-RU" sz="2400" b="1">
                <a:solidFill>
                  <a:schemeClr val="accent2"/>
                </a:solidFill>
              </a:rPr>
              <a:t>Ваня никогда не ел слив и все нюхал их. И очень они ему нравились. Очень хотелось съесть. Он все ходил мимо слив. Когда никого не было в горнице, он не удержался, схватил одну сливу и съел. Перед обедом мать сочла сливы и видит, одной нет. Она сказала отцу.</a:t>
            </a:r>
          </a:p>
        </p:txBody>
      </p:sp>
      <p:pic>
        <p:nvPicPr>
          <p:cNvPr id="21537" name="Picture 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1052513"/>
            <a:ext cx="3744912" cy="2127250"/>
          </a:xfrm>
          <a:prstGeom prst="rect">
            <a:avLst/>
          </a:prstGeom>
          <a:noFill/>
        </p:spPr>
      </p:pic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1042988" y="3284538"/>
            <a:ext cx="662463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   За обедом отец и говорит:</a:t>
            </a:r>
          </a:p>
          <a:p>
            <a:r>
              <a:rPr lang="ru-RU" sz="2400" b="1" dirty="0">
                <a:solidFill>
                  <a:schemeClr val="accent2"/>
                </a:solidFill>
              </a:rPr>
              <a:t>  - А что, дети, не съел ли кто-нибудь сливу?</a:t>
            </a:r>
          </a:p>
          <a:p>
            <a:r>
              <a:rPr lang="ru-RU" sz="2400" b="1" dirty="0">
                <a:solidFill>
                  <a:schemeClr val="accent2"/>
                </a:solidFill>
              </a:rPr>
              <a:t>   Все сказали:</a:t>
            </a:r>
          </a:p>
          <a:p>
            <a:r>
              <a:rPr lang="ru-RU" sz="2400" b="1" dirty="0">
                <a:solidFill>
                  <a:schemeClr val="accent2"/>
                </a:solidFill>
              </a:rPr>
              <a:t>  -Нет.</a:t>
            </a:r>
          </a:p>
          <a:p>
            <a:r>
              <a:rPr lang="ru-RU" sz="2400" b="1" dirty="0">
                <a:solidFill>
                  <a:schemeClr val="accent2"/>
                </a:solidFill>
              </a:rPr>
              <a:t>Ваня покраснел как рак, и тоже сказал:</a:t>
            </a:r>
          </a:p>
          <a:p>
            <a:r>
              <a:rPr lang="ru-RU" sz="2400" b="1" dirty="0">
                <a:solidFill>
                  <a:schemeClr val="accent2"/>
                </a:solidFill>
              </a:rPr>
              <a:t>-Нет, я не ел.</a:t>
            </a:r>
          </a:p>
        </p:txBody>
      </p:sp>
      <p:pic>
        <p:nvPicPr>
          <p:cNvPr id="21540" name="Picture 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1700213"/>
            <a:ext cx="3889375" cy="2995612"/>
          </a:xfrm>
          <a:prstGeom prst="rect">
            <a:avLst/>
          </a:prstGeom>
          <a:noFill/>
        </p:spPr>
      </p:pic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787900" y="1844675"/>
            <a:ext cx="381635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</a:rPr>
              <a:t>     </a:t>
            </a:r>
            <a:r>
              <a:rPr lang="ru-RU" sz="2400" b="1">
                <a:solidFill>
                  <a:schemeClr val="accent2"/>
                </a:solidFill>
              </a:rPr>
              <a:t>Тогда отец сказал: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</a:rPr>
              <a:t>    </a:t>
            </a:r>
            <a:r>
              <a:rPr lang="ru-RU" sz="2400" b="1">
                <a:solidFill>
                  <a:schemeClr val="accent2"/>
                </a:solidFill>
              </a:rPr>
              <a:t>-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ru-RU" sz="2400" b="1">
                <a:solidFill>
                  <a:schemeClr val="accent2"/>
                </a:solidFill>
              </a:rPr>
              <a:t>Что съел кто-нибудь из вас, это не хорошо</a:t>
            </a:r>
            <a:r>
              <a:rPr lang="en-US" sz="2400" b="1">
                <a:solidFill>
                  <a:schemeClr val="accent2"/>
                </a:solidFill>
              </a:rPr>
              <a:t>;</a:t>
            </a:r>
            <a:r>
              <a:rPr lang="ru-RU" sz="2400" b="1">
                <a:solidFill>
                  <a:schemeClr val="accent2"/>
                </a:solidFill>
              </a:rPr>
              <a:t> но не в том беда. Беда в том что в сливах есть косточки, и если кто не умеет их есть и проглотит косточку, то через день умрет. Я этого боюсь.</a:t>
            </a:r>
          </a:p>
        </p:txBody>
      </p:sp>
      <p:pic>
        <p:nvPicPr>
          <p:cNvPr id="21544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2781300"/>
            <a:ext cx="3384550" cy="1441450"/>
          </a:xfrm>
          <a:prstGeom prst="rect">
            <a:avLst/>
          </a:prstGeom>
          <a:noFill/>
        </p:spPr>
      </p:pic>
      <p:sp>
        <p:nvSpPr>
          <p:cNvPr id="21545" name="Rectangle 41"/>
          <p:cNvSpPr>
            <a:spLocks noChangeArrowheads="1"/>
          </p:cNvSpPr>
          <p:nvPr/>
        </p:nvSpPr>
        <p:spPr bwMode="auto">
          <a:xfrm>
            <a:off x="4860925" y="2205038"/>
            <a:ext cx="38877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2"/>
                </a:solidFill>
              </a:rPr>
              <a:t>Ваня побледнел и сказал:</a:t>
            </a:r>
          </a:p>
          <a:p>
            <a:r>
              <a:rPr lang="ru-RU" sz="2800" b="1" dirty="0">
                <a:solidFill>
                  <a:schemeClr val="accent2"/>
                </a:solidFill>
              </a:rPr>
              <a:t>-Нет, я косточку бросил за окошко.</a:t>
            </a:r>
          </a:p>
          <a:p>
            <a:r>
              <a:rPr lang="ru-RU" sz="2800" b="1" dirty="0">
                <a:solidFill>
                  <a:schemeClr val="accent2"/>
                </a:solidFill>
              </a:rPr>
              <a:t>И все засмеялись, а Ваня заплакал.</a:t>
            </a:r>
          </a:p>
        </p:txBody>
      </p:sp>
      <p:sp>
        <p:nvSpPr>
          <p:cNvPr id="21546" name="WordArt 42"/>
          <p:cNvSpPr>
            <a:spLocks noChangeArrowheads="1" noChangeShapeType="1" noTextEdit="1"/>
          </p:cNvSpPr>
          <p:nvPr/>
        </p:nvSpPr>
        <p:spPr bwMode="auto">
          <a:xfrm>
            <a:off x="2124075" y="260350"/>
            <a:ext cx="5040313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Л.Н.Толстой "Косточка"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3" grpId="0"/>
      <p:bldP spid="21523" grpId="1"/>
      <p:bldP spid="21535" grpId="0"/>
      <p:bldP spid="21535" grpId="1"/>
      <p:bldP spid="21538" grpId="0"/>
      <p:bldP spid="21538" grpId="1"/>
      <p:bldP spid="21541" grpId="0"/>
      <p:bldP spid="21541" grpId="1"/>
      <p:bldP spid="215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50" y="3357563"/>
            <a:ext cx="2035175" cy="3095625"/>
          </a:xfrm>
          <a:prstGeom prst="rect">
            <a:avLst/>
          </a:prstGeom>
          <a:noFill/>
          <a:ln w="76200" cmpd="tri">
            <a:solidFill>
              <a:srgbClr val="800000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997200"/>
            <a:ext cx="2449513" cy="3457575"/>
          </a:xfrm>
          <a:prstGeom prst="rect">
            <a:avLst/>
          </a:prstGeom>
          <a:noFill/>
          <a:ln w="76200" cmpd="tri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2349500"/>
            <a:ext cx="5248275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b="1">
                <a:solidFill>
                  <a:schemeClr val="accent2"/>
                </a:solidFill>
              </a:rPr>
              <a:t>Что такое стыд?</a:t>
            </a:r>
          </a:p>
          <a:p>
            <a:pPr>
              <a:lnSpc>
                <a:spcPct val="80000"/>
              </a:lnSpc>
            </a:pPr>
            <a:r>
              <a:rPr lang="ru-RU" sz="2800" b="1">
                <a:solidFill>
                  <a:schemeClr val="accent2"/>
                </a:solidFill>
              </a:rPr>
              <a:t>Что такое чувство вины?</a:t>
            </a:r>
          </a:p>
          <a:p>
            <a:pPr>
              <a:lnSpc>
                <a:spcPct val="80000"/>
              </a:lnSpc>
            </a:pPr>
            <a:r>
              <a:rPr lang="ru-RU" sz="2800" b="1">
                <a:solidFill>
                  <a:schemeClr val="accent2"/>
                </a:solidFill>
              </a:rPr>
              <a:t>Когда и как принято извиняться?</a:t>
            </a: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8424863" cy="2016125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6875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B00047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Стыд, вина и извинение </a:t>
            </a: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4581525"/>
            <a:ext cx="2808288" cy="1930400"/>
          </a:xfrm>
          <a:prstGeom prst="rect">
            <a:avLst/>
          </a:prstGeom>
          <a:noFill/>
          <a:ln w="76200" cmpd="tri">
            <a:solidFill>
              <a:srgbClr val="003366"/>
            </a:solidFill>
            <a:miter lim="800000"/>
            <a:headEnd/>
            <a:tailEnd/>
          </a:ln>
          <a:effectLst/>
        </p:spPr>
      </p:pic>
      <p:sp>
        <p:nvSpPr>
          <p:cNvPr id="2065" name="WordArt 17"/>
          <p:cNvSpPr>
            <a:spLocks noChangeArrowheads="1" noChangeShapeType="1" noTextEdit="1"/>
          </p:cNvSpPr>
          <p:nvPr/>
        </p:nvSpPr>
        <p:spPr bwMode="auto">
          <a:xfrm>
            <a:off x="3563938" y="692150"/>
            <a:ext cx="1800225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Тема урока</a:t>
            </a:r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2915816" y="3861048"/>
          <a:ext cx="3530600" cy="685800"/>
        </p:xfrm>
        <a:graphic>
          <a:graphicData uri="http://schemas.openxmlformats.org/presentationml/2006/ole">
            <p:oleObj spid="_x0000_s17409" name="Объект упаковщика для оболочки" showAsIcon="1" r:id="rId6" imgW="35312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0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  <p:bldP spid="2053" grpId="0" animBg="1"/>
      <p:bldP spid="20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WordArt 11"/>
          <p:cNvSpPr>
            <a:spLocks noChangeArrowheads="1" noChangeShapeType="1" noTextEdit="1"/>
          </p:cNvSpPr>
          <p:nvPr/>
        </p:nvSpPr>
        <p:spPr bwMode="auto">
          <a:xfrm>
            <a:off x="395288" y="188913"/>
            <a:ext cx="828040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Ф.Решетников. Опять двойка.</a:t>
            </a:r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81075"/>
            <a:ext cx="4681538" cy="3321050"/>
          </a:xfrm>
          <a:prstGeom prst="rect">
            <a:avLst/>
          </a:prstGeom>
          <a:solidFill>
            <a:srgbClr val="800000"/>
          </a:solidFill>
          <a:ln w="76200" cmpd="tri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6172" name="Rectangle 28"/>
          <p:cNvSpPr>
            <a:spLocks noChangeArrowheads="1"/>
          </p:cNvSpPr>
          <p:nvPr/>
        </p:nvSpPr>
        <p:spPr bwMode="auto">
          <a:xfrm>
            <a:off x="5148263" y="1268413"/>
            <a:ext cx="3889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/>
              <a:t>  </a:t>
            </a:r>
            <a:r>
              <a:rPr lang="en-US" sz="2400"/>
              <a:t> </a:t>
            </a:r>
            <a:r>
              <a:rPr lang="ru-RU" sz="2400" b="1">
                <a:solidFill>
                  <a:srgbClr val="380070"/>
                </a:solidFill>
              </a:rPr>
              <a:t>-Что выражает взгляд матери?</a:t>
            </a:r>
          </a:p>
        </p:txBody>
      </p:sp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5076825" y="2133600"/>
            <a:ext cx="4067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2400" b="1">
                <a:solidFill>
                  <a:srgbClr val="380070"/>
                </a:solidFill>
              </a:rPr>
              <a:t>Что выражает взгляд сестры? Как она учится?</a:t>
            </a:r>
          </a:p>
        </p:txBody>
      </p:sp>
      <p:sp>
        <p:nvSpPr>
          <p:cNvPr id="6174" name="Rectangle 30"/>
          <p:cNvSpPr>
            <a:spLocks noChangeArrowheads="1"/>
          </p:cNvSpPr>
          <p:nvPr/>
        </p:nvSpPr>
        <p:spPr bwMode="auto">
          <a:xfrm>
            <a:off x="5219700" y="3284538"/>
            <a:ext cx="3673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Tx/>
              <a:buChar char="-"/>
            </a:pPr>
            <a:r>
              <a:rPr lang="ru-RU" sz="2400" b="1">
                <a:solidFill>
                  <a:srgbClr val="380070"/>
                </a:solidFill>
              </a:rPr>
              <a:t>Что можете сказать о</a:t>
            </a:r>
            <a:endParaRPr lang="en-US" sz="2400" b="1">
              <a:solidFill>
                <a:srgbClr val="380070"/>
              </a:solidFill>
            </a:endParaRPr>
          </a:p>
          <a:p>
            <a:pPr eaLnBrk="0" hangingPunct="0"/>
            <a:r>
              <a:rPr lang="ru-RU" sz="2400" b="1">
                <a:solidFill>
                  <a:srgbClr val="380070"/>
                </a:solidFill>
              </a:rPr>
              <a:t>младшем брате?</a:t>
            </a: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684213" y="4365625"/>
            <a:ext cx="524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 </a:t>
            </a:r>
            <a:r>
              <a:rPr lang="ru-RU" b="1">
                <a:solidFill>
                  <a:srgbClr val="380070"/>
                </a:solidFill>
              </a:rPr>
              <a:t>-</a:t>
            </a:r>
            <a:r>
              <a:rPr lang="en-US" b="1">
                <a:solidFill>
                  <a:srgbClr val="380070"/>
                </a:solidFill>
              </a:rPr>
              <a:t> </a:t>
            </a:r>
            <a:r>
              <a:rPr lang="ru-RU" sz="2400" b="1">
                <a:solidFill>
                  <a:srgbClr val="380070"/>
                </a:solidFill>
              </a:rPr>
              <a:t>Кто является главным героем?</a:t>
            </a:r>
            <a:r>
              <a:rPr lang="ru-RU" sz="2400"/>
              <a:t> </a:t>
            </a:r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501650" y="5013325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   </a:t>
            </a:r>
            <a:r>
              <a:rPr lang="ru-RU" sz="2400" b="1">
                <a:solidFill>
                  <a:srgbClr val="380070"/>
                </a:solidFill>
              </a:rPr>
              <a:t>-Какие чувства испытывает мальчик? Как вы думаете, почему? </a:t>
            </a:r>
            <a:endParaRPr lang="ru-RU" b="1">
              <a:solidFill>
                <a:srgbClr val="380070"/>
              </a:solidFill>
            </a:endParaRP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539750" y="5876925"/>
            <a:ext cx="8137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 </a:t>
            </a:r>
            <a:r>
              <a:rPr lang="ru-RU" sz="2400" b="1">
                <a:solidFill>
                  <a:srgbClr val="380070"/>
                </a:solidFill>
              </a:rPr>
              <a:t>-Какие краски использовал художник, чтобы выразить чувства мальчика?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08050"/>
            <a:ext cx="2786063" cy="3024188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b="1">
                <a:solidFill>
                  <a:schemeClr val="accent2"/>
                </a:solidFill>
              </a:rPr>
              <a:t>Что такое стыд?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268413"/>
            <a:ext cx="5867400" cy="525621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3600" b="1">
                <a:solidFill>
                  <a:srgbClr val="A40042"/>
                </a:solidFill>
              </a:rPr>
              <a:t>    </a:t>
            </a:r>
            <a:r>
              <a:rPr lang="ru-RU" b="1">
                <a:solidFill>
                  <a:srgbClr val="A40042"/>
                </a:solidFill>
              </a:rPr>
              <a:t>Стыд</a:t>
            </a:r>
            <a:r>
              <a:rPr lang="ru-RU" b="1">
                <a:solidFill>
                  <a:srgbClr val="660066"/>
                </a:solidFill>
              </a:rPr>
              <a:t> - чувство сильного смущения от сознания предосудительности поступка, вины перед окружающими.</a:t>
            </a:r>
            <a:r>
              <a:rPr lang="ru-RU" sz="3600">
                <a:solidFill>
                  <a:srgbClr val="660066"/>
                </a:solidFill>
              </a:rPr>
              <a:t> </a:t>
            </a:r>
            <a:endParaRPr lang="ru-RU" b="1">
              <a:solidFill>
                <a:srgbClr val="660066"/>
              </a:solidFill>
            </a:endParaRPr>
          </a:p>
          <a:p>
            <a:r>
              <a:rPr lang="ru-RU" b="1">
                <a:solidFill>
                  <a:srgbClr val="B00047"/>
                </a:solidFill>
              </a:rPr>
              <a:t>   Стыд</a:t>
            </a:r>
            <a:r>
              <a:rPr lang="ru-RU" b="1">
                <a:solidFill>
                  <a:srgbClr val="460046"/>
                </a:solidFill>
              </a:rPr>
              <a:t> переживается как неудовлетворенность собой, самоосуждение или самообвинение.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860800"/>
            <a:ext cx="27400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1700213"/>
            <a:ext cx="2160588" cy="1979612"/>
          </a:xfrm>
          <a:prstGeom prst="rect">
            <a:avLst/>
          </a:prstGeom>
          <a:noFill/>
          <a:ln w="76200" cmpd="tri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1258888" y="476250"/>
            <a:ext cx="6049962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Вина, извинение.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468313" y="5805488"/>
            <a:ext cx="6049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u="sng">
                <a:solidFill>
                  <a:srgbClr val="A40042"/>
                </a:solidFill>
              </a:rPr>
              <a:t>Извинение </a:t>
            </a:r>
            <a:r>
              <a:rPr lang="ru-RU" sz="2400" b="1">
                <a:solidFill>
                  <a:schemeClr val="accent2"/>
                </a:solidFill>
              </a:rPr>
              <a:t>- ключ к примирению.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4365625"/>
            <a:ext cx="2233612" cy="1947863"/>
          </a:xfrm>
          <a:prstGeom prst="rect">
            <a:avLst/>
          </a:prstGeom>
          <a:noFill/>
          <a:ln w="76200" cmpd="tri">
            <a:solidFill>
              <a:srgbClr val="666699"/>
            </a:solidFill>
            <a:miter lim="800000"/>
            <a:headEnd/>
            <a:tailEnd/>
          </a:ln>
          <a:effectLst/>
        </p:spPr>
      </p:pic>
      <p:sp>
        <p:nvSpPr>
          <p:cNvPr id="9240" name="Rectangle 24"/>
          <p:cNvSpPr>
            <a:spLocks noChangeArrowheads="1"/>
          </p:cNvSpPr>
          <p:nvPr/>
        </p:nvSpPr>
        <p:spPr bwMode="auto">
          <a:xfrm>
            <a:off x="395288" y="1628775"/>
            <a:ext cx="6121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u="sng">
                <a:solidFill>
                  <a:srgbClr val="A40042"/>
                </a:solidFill>
                <a:latin typeface="Times New Roman" pitchFamily="18" charset="0"/>
              </a:rPr>
              <a:t>Вина</a:t>
            </a:r>
            <a:r>
              <a:rPr lang="ru-RU" sz="2400">
                <a:latin typeface="Times New Roman" pitchFamily="18" charset="0"/>
              </a:rPr>
              <a:t> – </a:t>
            </a:r>
            <a:r>
              <a:rPr lang="ru-RU" sz="2400" b="1">
                <a:solidFill>
                  <a:schemeClr val="accent2"/>
                </a:solidFill>
                <a:latin typeface="Times New Roman" pitchFamily="18" charset="0"/>
              </a:rPr>
              <a:t>это переживание человека по поводу своего несоответствия норм, невыполнение долга перед самим собой.</a:t>
            </a: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468313" y="4508500"/>
            <a:ext cx="59753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2400" b="1" u="sng">
                <a:solidFill>
                  <a:srgbClr val="A40042"/>
                </a:solidFill>
              </a:rPr>
              <a:t>Извинение</a:t>
            </a:r>
            <a:r>
              <a:rPr lang="ru-RU" sz="2400" b="1">
                <a:solidFill>
                  <a:srgbClr val="B00047"/>
                </a:solidFill>
              </a:rPr>
              <a:t> </a:t>
            </a:r>
            <a:r>
              <a:rPr lang="ru-RU" sz="2400">
                <a:solidFill>
                  <a:schemeClr val="accent2"/>
                </a:solidFill>
              </a:rPr>
              <a:t>-</a:t>
            </a:r>
            <a:r>
              <a:rPr lang="ru-RU" sz="2400"/>
              <a:t>  </a:t>
            </a:r>
            <a:r>
              <a:rPr lang="ru-RU" sz="2400" b="1">
                <a:solidFill>
                  <a:schemeClr val="accent2"/>
                </a:solidFill>
              </a:rPr>
              <a:t>избавление от чувства. вины перед человеком, которого обидели.</a:t>
            </a:r>
          </a:p>
        </p:txBody>
      </p:sp>
      <p:graphicFrame>
        <p:nvGraphicFramePr>
          <p:cNvPr id="9254" name="Group 38"/>
          <p:cNvGraphicFramePr>
            <a:graphicFrameLocks noGrp="1"/>
          </p:cNvGraphicFramePr>
          <p:nvPr>
            <p:ph sz="half" idx="1"/>
          </p:nvPr>
        </p:nvGraphicFramePr>
        <p:xfrm>
          <a:off x="250825" y="3213100"/>
          <a:ext cx="5688013" cy="965200"/>
        </p:xfrm>
        <a:graphic>
          <a:graphicData uri="http://schemas.openxmlformats.org/drawingml/2006/table">
            <a:tbl>
              <a:tblPr/>
              <a:tblGrid>
                <a:gridCol w="5688013"/>
              </a:tblGrid>
              <a:tr h="965200">
                <a:tc>
                  <a:txBody>
                    <a:bodyPr/>
                    <a:lstStyle/>
                    <a:p>
                      <a:pPr marL="34290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57250" algn="l"/>
                        </a:tabLst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55" name="Rectangle 39"/>
          <p:cNvSpPr>
            <a:spLocks noChangeArrowheads="1"/>
          </p:cNvSpPr>
          <p:nvPr/>
        </p:nvSpPr>
        <p:spPr bwMode="auto">
          <a:xfrm>
            <a:off x="468313" y="3429000"/>
            <a:ext cx="6264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u="sng">
                <a:solidFill>
                  <a:srgbClr val="A40042"/>
                </a:solidFill>
              </a:rPr>
              <a:t>Стыд </a:t>
            </a:r>
            <a:r>
              <a:rPr lang="ru-RU" sz="2400" b="1">
                <a:solidFill>
                  <a:schemeClr val="accent2"/>
                </a:solidFill>
              </a:rPr>
              <a:t>-</a:t>
            </a:r>
            <a:r>
              <a:rPr lang="ru-RU" sz="2400" b="1"/>
              <a:t> </a:t>
            </a:r>
            <a:r>
              <a:rPr lang="ru-RU" sz="2400" b="1">
                <a:solidFill>
                  <a:schemeClr val="accent2"/>
                </a:solidFill>
              </a:rPr>
              <a:t>ответственность перед людьми.</a:t>
            </a:r>
          </a:p>
          <a:p>
            <a:r>
              <a:rPr lang="ru-RU" sz="2400" b="1" u="sng">
                <a:solidFill>
                  <a:srgbClr val="A40042"/>
                </a:solidFill>
              </a:rPr>
              <a:t>Вина </a:t>
            </a:r>
            <a:r>
              <a:rPr lang="ru-RU" sz="2400" b="1">
                <a:solidFill>
                  <a:schemeClr val="accent2"/>
                </a:solidFill>
              </a:rPr>
              <a:t>- ответственность перед собой.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264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214938" y="500063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/>
              <a:t>Решетников Ф. П. </a:t>
            </a:r>
          </a:p>
          <a:p>
            <a:pPr algn="ctr" eaLnBrk="0" hangingPunct="0"/>
            <a:r>
              <a:rPr lang="ru-RU" sz="2000" b="1"/>
              <a:t>Опять двойка. 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286500" y="4286250"/>
            <a:ext cx="2500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i="1"/>
              <a:t>Оживите картину</a:t>
            </a:r>
            <a:endParaRPr lang="ru-RU" b="1"/>
          </a:p>
          <a:p>
            <a:pPr eaLnBrk="0" hangingPunct="0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1133</Words>
  <Application>Microsoft Office PowerPoint</Application>
  <PresentationFormat>Экран (4:3)</PresentationFormat>
  <Paragraphs>167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Объект упаковщика для оболочки</vt:lpstr>
      <vt:lpstr>Слайд 1</vt:lpstr>
      <vt:lpstr>Слайд 2</vt:lpstr>
      <vt:lpstr>Слайд 3</vt:lpstr>
      <vt:lpstr>Слайд 4</vt:lpstr>
      <vt:lpstr>Слайд 5</vt:lpstr>
      <vt:lpstr>Слайд 6</vt:lpstr>
      <vt:lpstr>Что такое стыд?</vt:lpstr>
      <vt:lpstr>Слайд 8</vt:lpstr>
      <vt:lpstr>Слайд 9</vt:lpstr>
      <vt:lpstr>Слайд 10</vt:lpstr>
      <vt:lpstr>Слайд 11</vt:lpstr>
      <vt:lpstr>Этикетные слова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Используемая литература: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</dc:creator>
  <cp:lastModifiedBy>Екатерина</cp:lastModifiedBy>
  <cp:revision>45</cp:revision>
  <dcterms:created xsi:type="dcterms:W3CDTF">2014-07-14T09:59:15Z</dcterms:created>
  <dcterms:modified xsi:type="dcterms:W3CDTF">2014-07-19T08:14:40Z</dcterms:modified>
</cp:coreProperties>
</file>