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8" r:id="rId5"/>
    <p:sldId id="265" r:id="rId6"/>
    <p:sldId id="269" r:id="rId7"/>
    <p:sldId id="270" r:id="rId8"/>
    <p:sldId id="263" r:id="rId9"/>
    <p:sldId id="264" r:id="rId10"/>
    <p:sldId id="267" r:id="rId11"/>
    <p:sldId id="271" r:id="rId12"/>
    <p:sldId id="274" r:id="rId13"/>
    <p:sldId id="272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57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6728-C782-49DB-AF42-1EA0B828EE9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40E14E-B35E-45C7-890E-0FD82993B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6728-C782-49DB-AF42-1EA0B828EE9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14E-B35E-45C7-890E-0FD82993B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6728-C782-49DB-AF42-1EA0B828EE9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14E-B35E-45C7-890E-0FD82993B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6728-C782-49DB-AF42-1EA0B828EE9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40E14E-B35E-45C7-890E-0FD82993B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6728-C782-49DB-AF42-1EA0B828EE9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14E-B35E-45C7-890E-0FD82993B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6728-C782-49DB-AF42-1EA0B828EE9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14E-B35E-45C7-890E-0FD82993B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6728-C782-49DB-AF42-1EA0B828EE9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40E14E-B35E-45C7-890E-0FD82993B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6728-C782-49DB-AF42-1EA0B828EE9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14E-B35E-45C7-890E-0FD82993B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6728-C782-49DB-AF42-1EA0B828EE9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14E-B35E-45C7-890E-0FD82993B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6728-C782-49DB-AF42-1EA0B828EE9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14E-B35E-45C7-890E-0FD82993B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6728-C782-49DB-AF42-1EA0B828EE9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E14E-B35E-45C7-890E-0FD82993B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DD6728-C782-49DB-AF42-1EA0B828EE9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40E14E-B35E-45C7-890E-0FD82993B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857628"/>
            <a:ext cx="7772400" cy="1470025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1136676"/>
            <a:ext cx="957270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Основы здорового образа жизни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Ксюша\102_PANA\P1020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0" y="1928802"/>
            <a:ext cx="421481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Ксюша\102_PANA\P1020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4367210" y="3143248"/>
            <a:ext cx="4776790" cy="35004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Воспаление слизистой оболочки желудка – гастрит – может возникнуть не только в результате хронического переедания, но и от острой, слишком горячей или холодной, плохо пережеванной пищи, еды всухомятку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357166"/>
            <a:ext cx="8482042" cy="635798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«Береги глаза!»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sz="2400" b="1" dirty="0" smtClean="0"/>
              <a:t>Оберегать глаза от попадания в </a:t>
            </a:r>
          </a:p>
          <a:p>
            <a:pPr>
              <a:buNone/>
            </a:pPr>
            <a:r>
              <a:rPr lang="ru-RU" sz="2400" b="1" dirty="0" smtClean="0"/>
              <a:t>них инородных тел, инфекций</a:t>
            </a:r>
          </a:p>
          <a:p>
            <a:pPr>
              <a:buNone/>
            </a:pPr>
            <a:r>
              <a:rPr lang="ru-RU" sz="2400" b="1" dirty="0" smtClean="0"/>
              <a:t>- Чаще бывать на свежем воздухе</a:t>
            </a:r>
          </a:p>
          <a:p>
            <a:pPr>
              <a:buNone/>
            </a:pPr>
            <a:r>
              <a:rPr lang="ru-RU" sz="2400" b="1" dirty="0" smtClean="0"/>
              <a:t>- Делать гимнастику для глаз</a:t>
            </a:r>
          </a:p>
          <a:p>
            <a:pPr>
              <a:buNone/>
            </a:pPr>
            <a:r>
              <a:rPr lang="ru-RU" sz="2400" b="1" dirty="0" smtClean="0"/>
              <a:t>- Употреблять в пищу растительные продукты (морковь, лук зеленый, петрушку, помидоры, сладкий красный перец)</a:t>
            </a:r>
          </a:p>
          <a:p>
            <a:pPr>
              <a:buNone/>
            </a:pPr>
            <a:r>
              <a:rPr lang="ru-RU" sz="2400" b="1" dirty="0" smtClean="0"/>
              <a:t>- Оберегать глаза от ударов</a:t>
            </a:r>
          </a:p>
          <a:p>
            <a:pPr>
              <a:buNone/>
            </a:pPr>
            <a:r>
              <a:rPr lang="ru-RU" sz="2400" b="1" dirty="0" smtClean="0"/>
              <a:t>- Улучшить освещение своего рабочего места и изменить цветовой фон рабочего места</a:t>
            </a:r>
          </a:p>
          <a:p>
            <a:pPr>
              <a:buNone/>
            </a:pPr>
            <a:r>
              <a:rPr lang="ru-RU" sz="2400" b="1" dirty="0" smtClean="0"/>
              <a:t>- Перестать читать в транспорте</a:t>
            </a:r>
          </a:p>
          <a:p>
            <a:pPr>
              <a:buNone/>
            </a:pPr>
            <a:r>
              <a:rPr lang="ru-RU" sz="2400" b="1" dirty="0" smtClean="0"/>
              <a:t>- Сократить просмотр телевизора до 2 часов в день</a:t>
            </a:r>
          </a:p>
          <a:p>
            <a:pPr>
              <a:buNone/>
            </a:pPr>
            <a:r>
              <a:rPr lang="ru-RU" sz="2400" b="1" dirty="0" smtClean="0"/>
              <a:t>- Заниматься на компьютере не более 45 мин за один сеанс</a:t>
            </a:r>
          </a:p>
          <a:p>
            <a:pPr>
              <a:buNone/>
            </a:pPr>
            <a:r>
              <a:rPr lang="ru-RU" sz="2400" b="1" dirty="0" smtClean="0"/>
              <a:t>- Перестать читать лежа</a:t>
            </a:r>
          </a:p>
        </p:txBody>
      </p:sp>
      <p:pic>
        <p:nvPicPr>
          <p:cNvPr id="6146" name="Picture 2" descr="C:\Ксюша\102_PANA\P1020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lum bright="10000" contrast="40000"/>
          </a:blip>
          <a:srcRect/>
          <a:stretch>
            <a:fillRect/>
          </a:stretch>
        </p:blipFill>
        <p:spPr bwMode="auto">
          <a:xfrm>
            <a:off x="4929190" y="142852"/>
            <a:ext cx="392909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Ксюша\102_PANA\P1020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lum bright="10000" contrast="40000"/>
          </a:blip>
          <a:srcRect/>
          <a:stretch>
            <a:fillRect/>
          </a:stretch>
        </p:blipFill>
        <p:spPr bwMode="auto">
          <a:xfrm>
            <a:off x="5214942" y="3429000"/>
            <a:ext cx="3714776" cy="3286148"/>
          </a:xfrm>
          <a:prstGeom prst="rect">
            <a:avLst/>
          </a:prstGeom>
          <a:noFill/>
        </p:spPr>
      </p:pic>
      <p:pic>
        <p:nvPicPr>
          <p:cNvPr id="7171" name="Picture 3" descr="C:\Ксюша\102_PANA\P10200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0" y="0"/>
            <a:ext cx="3071802" cy="27860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14678" y="142852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/>
              <a:t>      «Береги уши!»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000108"/>
            <a:ext cx="578647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- Не ковырять в ушах</a:t>
            </a:r>
          </a:p>
          <a:p>
            <a:pPr>
              <a:buNone/>
            </a:pPr>
            <a:r>
              <a:rPr lang="ru-RU" sz="2800" dirty="0" smtClean="0"/>
              <a:t>- Регулярно их мыть</a:t>
            </a:r>
          </a:p>
          <a:p>
            <a:pPr>
              <a:buNone/>
            </a:pPr>
            <a:r>
              <a:rPr lang="ru-RU" sz="2800" dirty="0" smtClean="0"/>
              <a:t>- Каждое утро разминать ушную раковину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786058"/>
            <a:ext cx="54292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- Оберегать уши от сильного шума</a:t>
            </a:r>
          </a:p>
          <a:p>
            <a:pPr>
              <a:buNone/>
            </a:pPr>
            <a:r>
              <a:rPr lang="ru-RU" sz="2800" dirty="0" smtClean="0"/>
              <a:t>- Защищать уши от сильного ветра</a:t>
            </a:r>
          </a:p>
          <a:p>
            <a:pPr>
              <a:buNone/>
            </a:pPr>
            <a:r>
              <a:rPr lang="ru-RU" sz="2800" dirty="0" smtClean="0"/>
              <a:t>- Беречь от ударов</a:t>
            </a:r>
          </a:p>
          <a:p>
            <a:pPr>
              <a:buNone/>
            </a:pPr>
            <a:r>
              <a:rPr lang="ru-RU" sz="2800" dirty="0" smtClean="0"/>
              <a:t>- Не использовать для чистки ушей неподходящие предметы</a:t>
            </a:r>
          </a:p>
          <a:p>
            <a:pPr>
              <a:buNone/>
            </a:pPr>
            <a:r>
              <a:rPr lang="ru-RU" sz="2800" dirty="0" smtClean="0"/>
              <a:t>- Сильно не сморкаться и не втягивать в себя слизь из носа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86800" cy="12144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Ротовая полость и язык – </a:t>
            </a:r>
            <a:r>
              <a:rPr lang="ru-RU" dirty="0" smtClean="0"/>
              <a:t>это хорошие «приборы» для оценки состояния здоровья и излюбленное место обитания микробов.</a:t>
            </a: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4098" name="Picture 2" descr="C:\Ксюша\102_PANA\P1020058.JPG"/>
          <p:cNvPicPr>
            <a:picLocks noChangeAspect="1" noChangeArrowheads="1"/>
          </p:cNvPicPr>
          <p:nvPr/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0" y="1357298"/>
            <a:ext cx="4714908" cy="3571900"/>
          </a:xfrm>
          <a:prstGeom prst="rect">
            <a:avLst/>
          </a:prstGeom>
          <a:noFill/>
        </p:spPr>
      </p:pic>
      <p:pic>
        <p:nvPicPr>
          <p:cNvPr id="4099" name="Picture 3" descr="C:\Ксюша\102_PANA\P1020059.JPG"/>
          <p:cNvPicPr>
            <a:picLocks noChangeAspect="1" noChangeArrowheads="1"/>
          </p:cNvPicPr>
          <p:nvPr/>
        </p:nvPicPr>
        <p:blipFill>
          <a:blip r:embed="rId3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4714876" y="2357430"/>
            <a:ext cx="442912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85728"/>
            <a:ext cx="3929090" cy="635798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Потеря зуба – это всегда плохо</a:t>
            </a:r>
          </a:p>
          <a:p>
            <a:r>
              <a:rPr lang="ru-RU" dirty="0" smtClean="0"/>
              <a:t>Она сопровождается болью</a:t>
            </a:r>
          </a:p>
          <a:p>
            <a:r>
              <a:rPr lang="ru-RU" dirty="0" smtClean="0"/>
              <a:t>Становится труднее пережевывать пищу</a:t>
            </a:r>
          </a:p>
          <a:p>
            <a:r>
              <a:rPr lang="ru-RU" dirty="0" smtClean="0"/>
              <a:t>Увеличивается нагрузка на другие зубы, а значит, они быстрее разрушаются</a:t>
            </a:r>
          </a:p>
          <a:p>
            <a:r>
              <a:rPr lang="ru-RU" dirty="0" smtClean="0"/>
              <a:t>Ухудшается речь и внешний вид</a:t>
            </a:r>
          </a:p>
          <a:p>
            <a:r>
              <a:rPr lang="ru-RU" dirty="0" smtClean="0"/>
              <a:t>Больной зуб вредит другим органам – желудку, почкам, сердцу, даже глазам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0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«Дорог каждый зуб»</a:t>
            </a:r>
            <a:endParaRPr lang="ru-RU" sz="2800" dirty="0"/>
          </a:p>
        </p:txBody>
      </p:sp>
      <p:pic>
        <p:nvPicPr>
          <p:cNvPr id="7" name="Picture 2" descr="C:\Ксюша\102_PANA\P1020062.JPG"/>
          <p:cNvPicPr>
            <a:picLocks noChangeAspect="1" noChangeArrowheads="1"/>
          </p:cNvPicPr>
          <p:nvPr/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4000496" y="500042"/>
            <a:ext cx="5143504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785794"/>
            <a:ext cx="5276856" cy="58579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Чистить зубы два раза в день – утром и вечером</a:t>
            </a:r>
          </a:p>
          <a:p>
            <a:r>
              <a:rPr lang="ru-RU" dirty="0" smtClean="0"/>
              <a:t>Чистить зубы со всех сторон не менее 3 минут</a:t>
            </a:r>
          </a:p>
          <a:p>
            <a:r>
              <a:rPr lang="ru-RU" dirty="0" smtClean="0"/>
              <a:t>Для чистки использовать пасты, содержащие фтор</a:t>
            </a:r>
          </a:p>
          <a:p>
            <a:r>
              <a:rPr lang="ru-RU" dirty="0" smtClean="0"/>
              <a:t>Чистить зубы щеткой с искусственной щетиной</a:t>
            </a:r>
          </a:p>
          <a:p>
            <a:r>
              <a:rPr lang="ru-RU" dirty="0" smtClean="0"/>
              <a:t>Менять щетку 4 раза в год</a:t>
            </a:r>
          </a:p>
          <a:p>
            <a:r>
              <a:rPr lang="ru-RU" dirty="0" smtClean="0"/>
              <a:t>Использовать после еды зубочистку</a:t>
            </a:r>
          </a:p>
          <a:p>
            <a:r>
              <a:rPr lang="ru-RU" dirty="0" smtClean="0"/>
              <a:t>Полоскать рот после сна и перед любой едой</a:t>
            </a:r>
            <a:endParaRPr lang="ru-RU" dirty="0"/>
          </a:p>
        </p:txBody>
      </p:sp>
      <p:pic>
        <p:nvPicPr>
          <p:cNvPr id="5" name="Picture 2" descr="C:\Ксюша\102_PANA\P10200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357158" y="1571612"/>
            <a:ext cx="3143272" cy="45494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Как сохранить свои зубы в целости на долгие годы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000108"/>
            <a:ext cx="4848228" cy="571504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Не есть очень горячее и очень холодное</a:t>
            </a:r>
          </a:p>
          <a:p>
            <a:r>
              <a:rPr lang="ru-RU" dirty="0" smtClean="0"/>
              <a:t>Употреблять больше продуктов, содержащих витамины В и С: лук, капусту, томаты, горох, гречу, овсянку, печень трески, сливочное масло</a:t>
            </a:r>
          </a:p>
          <a:p>
            <a:r>
              <a:rPr lang="ru-RU" dirty="0" smtClean="0"/>
              <a:t>Употреблять продукты, содержащие микроэлементы: молоко, морскую капусту, фрукты, овощи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Ксюша\102_PANA\P10200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10000" contrast="40000"/>
          </a:blip>
          <a:srcRect/>
          <a:stretch>
            <a:fillRect/>
          </a:stretch>
        </p:blipFill>
        <p:spPr bwMode="auto">
          <a:xfrm>
            <a:off x="214282" y="2071678"/>
            <a:ext cx="3643338" cy="44291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214290"/>
            <a:ext cx="885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Делать массаж десен вращательными движениями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Интенсивно пережевывать сырые овощи и фрукты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071546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Меньше есть сахар, конфеты, печенье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857232"/>
            <a:ext cx="4991104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i="1" dirty="0" smtClean="0"/>
              <a:t>Загрязнение –</a:t>
            </a:r>
          </a:p>
          <a:p>
            <a:pPr>
              <a:buNone/>
            </a:pPr>
            <a:r>
              <a:rPr lang="ru-RU" sz="3200" dirty="0" smtClean="0"/>
              <a:t>Вследствие этого нарушаются потоотделение и теплоотдача, а значит, кожа теряет способность защищать организм от перегревания и переохлаждения. К тому же грязная кожа – любимое место обитания микробов.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52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Что угрожает коже?</a:t>
            </a:r>
            <a:endParaRPr lang="ru-RU" sz="4000" dirty="0"/>
          </a:p>
        </p:txBody>
      </p:sp>
      <p:pic>
        <p:nvPicPr>
          <p:cNvPr id="7170" name="Picture 2" descr="C:\Ксюша\102_PANA\P10200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285720" y="1142984"/>
            <a:ext cx="350046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14290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Что угрожает коже?</a:t>
            </a:r>
            <a:endParaRPr lang="ru-RU" sz="40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04800" y="1000108"/>
            <a:ext cx="8410604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b="1" i="1" dirty="0" smtClean="0"/>
              <a:t>Различные болезни – </a:t>
            </a:r>
            <a:r>
              <a:rPr lang="ru-RU" sz="4800" dirty="0" smtClean="0"/>
              <a:t>грибковые (стригущий лишай), паразитарные (чесотка), вирусные (бородавки). Необходимо соблюдать правила предосторожности и гигиены.</a:t>
            </a:r>
            <a:r>
              <a:rPr lang="ru-RU" sz="4800" b="1" i="1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71802" y="1000108"/>
            <a:ext cx="5919798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Порезы, раны, занозы, ссадины, мозоли, ожоги и обморожения. </a:t>
            </a:r>
            <a:endParaRPr lang="ru-RU" sz="4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Что угрожает коже?</a:t>
            </a:r>
            <a:endParaRPr lang="ru-RU" sz="4000" dirty="0"/>
          </a:p>
        </p:txBody>
      </p:sp>
      <p:pic>
        <p:nvPicPr>
          <p:cNvPr id="9218" name="Picture 2" descr="C:\Ксюша\102_PANA\P1020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214282" y="928670"/>
            <a:ext cx="2571768" cy="3286148"/>
          </a:xfrm>
          <a:prstGeom prst="rect">
            <a:avLst/>
          </a:prstGeom>
          <a:noFill/>
        </p:spPr>
      </p:pic>
      <p:pic>
        <p:nvPicPr>
          <p:cNvPr id="7" name="Picture 2" descr="C:\Ксюша\102_PANA\P1020076.JPG"/>
          <p:cNvPicPr>
            <a:picLocks noChangeAspect="1" noChangeArrowheads="1"/>
          </p:cNvPicPr>
          <p:nvPr/>
        </p:nvPicPr>
        <p:blipFill>
          <a:blip r:embed="rId3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2786050" y="3071810"/>
            <a:ext cx="6215106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Кого можно считать здоровым человеком? Например, этих людей – можно?</a:t>
            </a:r>
            <a:endParaRPr lang="ru-RU" sz="2800" b="1" dirty="0"/>
          </a:p>
        </p:txBody>
      </p:sp>
      <p:pic>
        <p:nvPicPr>
          <p:cNvPr id="10" name="Picture 2" descr="C:\Ксюша\102_PANA\P1020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0" y="1142984"/>
            <a:ext cx="2898117" cy="3279940"/>
          </a:xfrm>
          <a:prstGeom prst="rect">
            <a:avLst/>
          </a:prstGeom>
          <a:noFill/>
        </p:spPr>
      </p:pic>
      <p:pic>
        <p:nvPicPr>
          <p:cNvPr id="11" name="Picture 4" descr="C:\Ксюша\102_PANA\P1020088.JPG"/>
          <p:cNvPicPr>
            <a:picLocks noChangeAspect="1" noChangeArrowheads="1"/>
          </p:cNvPicPr>
          <p:nvPr/>
        </p:nvPicPr>
        <p:blipFill>
          <a:blip r:embed="rId3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5929322" y="3143248"/>
            <a:ext cx="3214678" cy="3714752"/>
          </a:xfrm>
          <a:prstGeom prst="rect">
            <a:avLst/>
          </a:prstGeom>
          <a:noFill/>
        </p:spPr>
      </p:pic>
      <p:pic>
        <p:nvPicPr>
          <p:cNvPr id="12" name="Picture 3" descr="C:\Ксюша\102_PANA\P1020089.JPG"/>
          <p:cNvPicPr>
            <a:picLocks noChangeAspect="1" noChangeArrowheads="1"/>
          </p:cNvPicPr>
          <p:nvPr/>
        </p:nvPicPr>
        <p:blipFill>
          <a:blip r:embed="rId4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2786050" y="2071678"/>
            <a:ext cx="321471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Ксюша\102_PANA\P10200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lum bright="40000" contrast="30000"/>
          </a:blip>
          <a:srcRect/>
          <a:stretch>
            <a:fillRect/>
          </a:stretch>
        </p:blipFill>
        <p:spPr bwMode="auto">
          <a:xfrm>
            <a:off x="214282" y="1928802"/>
            <a:ext cx="8572560" cy="49291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Чтобы кожа была здоровой и молодой, мало заботиться о её чистоте и безопасности. Необходима специальная тренировка – закаливание, массаж и парная баня.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Ксюша\102_PANA\P102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714348" y="357166"/>
            <a:ext cx="7500990" cy="6000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4481514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Главные причины потери волос – ухудшение кровотока в коже головы, нервное напряжение (стресс), курение, некоторые болезни и лекарства</a:t>
            </a:r>
            <a:endParaRPr lang="ru-RU" sz="3600" dirty="0"/>
          </a:p>
        </p:txBody>
      </p:sp>
      <p:pic>
        <p:nvPicPr>
          <p:cNvPr id="12290" name="Picture 2" descr="C:\Ксюша\102_PANA\P10200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5143504" y="1928802"/>
            <a:ext cx="3643338" cy="421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42852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Волосы и ногти – производные кожи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1429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Способствует облысению переохлаждение головы и  ношение тесных головных уборов</a:t>
            </a:r>
            <a:endParaRPr lang="ru-RU" sz="3200" dirty="0"/>
          </a:p>
        </p:txBody>
      </p:sp>
      <p:pic>
        <p:nvPicPr>
          <p:cNvPr id="13314" name="Picture 2" descr="C:\Ксюша\102_PANA\P10200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357158" y="1785926"/>
            <a:ext cx="4214842" cy="4000528"/>
          </a:xfrm>
          <a:prstGeom prst="rect">
            <a:avLst/>
          </a:prstGeom>
          <a:noFill/>
        </p:spPr>
      </p:pic>
      <p:pic>
        <p:nvPicPr>
          <p:cNvPr id="13315" name="Picture 3" descr="C:\Ксюша\102_PANA\P10200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4929190" y="2857496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Ксюша\102_PANA\P102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857224" y="785794"/>
            <a:ext cx="757242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71546"/>
            <a:ext cx="41910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Неполноценное (неполное) дыхание ухудшает работу многих органов человека (мозга, сердца, желудка и других), а значит, создает почву для переутомления и разных заболеваний.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14290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«Береги легкие!»</a:t>
            </a:r>
            <a:endParaRPr lang="ru-RU" sz="4000" dirty="0"/>
          </a:p>
        </p:txBody>
      </p:sp>
      <p:pic>
        <p:nvPicPr>
          <p:cNvPr id="15362" name="Picture 2" descr="C:\Ксюша\102_PANA\P10200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4643438" y="1571612"/>
            <a:ext cx="407196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Ксюша\102_PANA\P1020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357158" y="1357298"/>
            <a:ext cx="8429684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Умение управлять своим дыханием благоприятно сказывается на работе многих органов и помогает справиться с нервным возбуждением.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DCIM\102_PANA\P1020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428596" y="857232"/>
            <a:ext cx="807249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6868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                      </a:t>
            </a:r>
          </a:p>
          <a:p>
            <a:pPr>
              <a:buNone/>
            </a:pPr>
            <a:r>
              <a:rPr lang="ru-RU" sz="2800" dirty="0" smtClean="0"/>
              <a:t>1.Избегать нервных перегрузок.</a:t>
            </a:r>
          </a:p>
          <a:p>
            <a:pPr>
              <a:buNone/>
            </a:pPr>
            <a:r>
              <a:rPr lang="ru-RU" sz="2800" dirty="0" smtClean="0"/>
              <a:t>2.Избегать интенсивных физических нагрузок.</a:t>
            </a:r>
          </a:p>
          <a:p>
            <a:pPr>
              <a:buNone/>
            </a:pPr>
            <a:r>
              <a:rPr lang="ru-RU" sz="2800" dirty="0" smtClean="0"/>
              <a:t>3.Нельзя вести малоподвижный образ жизни. Особенно это вредно в сочетании с перееданием.</a:t>
            </a:r>
          </a:p>
          <a:p>
            <a:pPr>
              <a:buNone/>
            </a:pPr>
            <a:r>
              <a:rPr lang="ru-RU" sz="2800" dirty="0" smtClean="0"/>
              <a:t>4.Не спать на мягкой постели.</a:t>
            </a:r>
          </a:p>
          <a:p>
            <a:pPr>
              <a:buNone/>
            </a:pPr>
            <a:r>
              <a:rPr lang="ru-RU" sz="2800" dirty="0" smtClean="0"/>
              <a:t>5.Не курить и не употреблять спиртные напитки.</a:t>
            </a:r>
          </a:p>
          <a:p>
            <a:pPr>
              <a:buNone/>
            </a:pPr>
            <a:r>
              <a:rPr lang="ru-RU" sz="2800" dirty="0" smtClean="0"/>
              <a:t>6.Правильно питаться. Не есть много жирных продуктов, а также продуктов, в которых содержится много холестерина. Сдерживать себя от употребления сладостей, а есть много овощей и фруктов.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52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  «Береги сердце и сосуды!»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Здоровье – это состояние полного благополучия, которое включает в себя следующие компоненты: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550072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Высокая работоспособность и устойчивость к заболеваниям (физиологический компонент)</a:t>
            </a:r>
          </a:p>
          <a:p>
            <a:endParaRPr lang="ru-RU" b="1" dirty="0" smtClean="0"/>
          </a:p>
          <a:p>
            <a:r>
              <a:rPr lang="ru-RU" b="1" dirty="0" smtClean="0"/>
              <a:t>Уверенность в себе, основанная на умении управлять своими чувствами и мыслями (психологический компонент)</a:t>
            </a:r>
          </a:p>
          <a:p>
            <a:endParaRPr lang="ru-RU" b="1" dirty="0" smtClean="0"/>
          </a:p>
          <a:p>
            <a:r>
              <a:rPr lang="ru-RU" b="1" dirty="0" smtClean="0"/>
              <a:t>Стремление и умение управлять собственным здоровьем и строить свое поведение без ущерба для благополучия других людей (нравственный компонент)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77318" cy="5715040"/>
          </a:xfrm>
        </p:spPr>
        <p:txBody>
          <a:bodyPr>
            <a:normAutofit/>
          </a:bodyPr>
          <a:lstStyle/>
          <a:p>
            <a:r>
              <a:rPr lang="ru-RU" b="1" dirty="0" smtClean="0"/>
              <a:t>1.</a:t>
            </a:r>
            <a:r>
              <a:rPr lang="ru-RU" b="1" i="1" dirty="0" smtClean="0"/>
              <a:t>Стресс</a:t>
            </a:r>
            <a:r>
              <a:rPr lang="ru-RU" b="1" dirty="0" smtClean="0"/>
              <a:t> </a:t>
            </a:r>
            <a:r>
              <a:rPr lang="ru-RU" b="1" i="1" dirty="0" smtClean="0"/>
              <a:t>– сильное нервное напряжение</a:t>
            </a:r>
          </a:p>
          <a:p>
            <a:pPr>
              <a:buNone/>
            </a:pPr>
            <a:r>
              <a:rPr lang="ru-RU" b="1" dirty="0" smtClean="0"/>
              <a:t>    Способы выхода из стрессового состояния:</a:t>
            </a:r>
          </a:p>
          <a:p>
            <a:r>
              <a:rPr lang="ru-RU" b="1" dirty="0" smtClean="0"/>
              <a:t>Сделать дыхательную гимнастику</a:t>
            </a:r>
          </a:p>
          <a:p>
            <a:r>
              <a:rPr lang="ru-RU" b="1" dirty="0" smtClean="0"/>
              <a:t>Поиграть на музыкальном инструменте</a:t>
            </a:r>
          </a:p>
          <a:p>
            <a:r>
              <a:rPr lang="ru-RU" b="1" dirty="0" smtClean="0"/>
              <a:t>Почитать любимую книжку</a:t>
            </a:r>
          </a:p>
          <a:p>
            <a:r>
              <a:rPr lang="ru-RU" b="1" dirty="0" smtClean="0"/>
              <a:t>Посмеяться</a:t>
            </a:r>
          </a:p>
          <a:p>
            <a:r>
              <a:rPr lang="ru-RU" b="1" dirty="0" smtClean="0"/>
              <a:t>Принять прохладный душ</a:t>
            </a:r>
          </a:p>
          <a:p>
            <a:r>
              <a:rPr lang="ru-RU" b="1" dirty="0" smtClean="0"/>
              <a:t>Вкусно поесть</a:t>
            </a:r>
          </a:p>
          <a:p>
            <a:r>
              <a:rPr lang="ru-RU" b="1" dirty="0" smtClean="0"/>
              <a:t>«Уговорить» себя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52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Враги нашей нервной системы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42852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Враги нашей нервной системы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2.</a:t>
            </a:r>
            <a:r>
              <a:rPr lang="ru-RU" sz="3200" b="1" i="1" dirty="0" smtClean="0"/>
              <a:t>Лень, но плохо на нервы действует и другая крайность – тяжелый, изнурительный каждодневный труд.</a:t>
            </a:r>
            <a:endParaRPr lang="ru-RU" sz="3200" b="1" dirty="0"/>
          </a:p>
        </p:txBody>
      </p:sp>
      <p:pic>
        <p:nvPicPr>
          <p:cNvPr id="3075" name="Picture 3" descr="C:\Ксюша\102_PANA\P10200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lum bright="10000" contrast="40000"/>
          </a:blip>
          <a:srcRect/>
          <a:stretch>
            <a:fillRect/>
          </a:stretch>
        </p:blipFill>
        <p:spPr bwMode="auto">
          <a:xfrm>
            <a:off x="4071934" y="2500306"/>
            <a:ext cx="4714908" cy="4214842"/>
          </a:xfrm>
          <a:prstGeom prst="rect">
            <a:avLst/>
          </a:prstGeom>
          <a:noFill/>
        </p:spPr>
      </p:pic>
      <p:pic>
        <p:nvPicPr>
          <p:cNvPr id="3076" name="Picture 4" descr="C:\Ксюша\102_PANA\P10200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357158" y="2928934"/>
            <a:ext cx="335758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57216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3.Плохой сон – </a:t>
            </a:r>
            <a:r>
              <a:rPr lang="ru-RU" sz="2800" b="1" i="1" dirty="0" smtClean="0"/>
              <a:t>постоянное недосыпание приводит к нервному истощению и снижает работоспособность.</a:t>
            </a:r>
          </a:p>
          <a:p>
            <a:pPr>
              <a:buNone/>
            </a:pPr>
            <a:r>
              <a:rPr lang="ru-RU" sz="2800" b="1" i="1" u="sng" dirty="0" smtClean="0"/>
              <a:t>Полезно перед сном: </a:t>
            </a:r>
            <a:r>
              <a:rPr lang="ru-RU" sz="2800" dirty="0" smtClean="0"/>
              <a:t>        </a:t>
            </a:r>
            <a:r>
              <a:rPr lang="ru-RU" sz="2800" b="1" i="1" u="sng" dirty="0" smtClean="0"/>
              <a:t>Вредно перед сном:</a:t>
            </a:r>
            <a:endParaRPr lang="ru-RU" sz="2800" i="1" u="sng" dirty="0" smtClean="0"/>
          </a:p>
          <a:p>
            <a:pPr>
              <a:buNone/>
            </a:pPr>
            <a:r>
              <a:rPr lang="ru-RU" sz="2800" dirty="0" smtClean="0"/>
              <a:t>1.Проветрить комнату</a:t>
            </a:r>
            <a:r>
              <a:rPr lang="ru-RU" sz="2800" b="1" dirty="0" smtClean="0"/>
              <a:t>    </a:t>
            </a:r>
            <a:r>
              <a:rPr lang="ru-RU" sz="2800" dirty="0" smtClean="0"/>
              <a:t>1.Много есть и пить</a:t>
            </a:r>
          </a:p>
          <a:p>
            <a:pPr>
              <a:buNone/>
            </a:pPr>
            <a:r>
              <a:rPr lang="ru-RU" sz="2800" dirty="0" smtClean="0"/>
              <a:t>                                          2.Смеяться и физически</a:t>
            </a:r>
          </a:p>
          <a:p>
            <a:pPr>
              <a:buNone/>
            </a:pPr>
            <a:r>
              <a:rPr lang="ru-RU" sz="2800" dirty="0" smtClean="0"/>
              <a:t>2.Уменьшить                       напрягаться                                                          освещение                   3.Слушать громкую музыку</a:t>
            </a:r>
          </a:p>
          <a:p>
            <a:pPr>
              <a:buNone/>
            </a:pPr>
            <a:r>
              <a:rPr lang="ru-RU" sz="2800" dirty="0" smtClean="0"/>
              <a:t>                                          4.Смотреть страшные фильмы</a:t>
            </a:r>
          </a:p>
          <a:p>
            <a:pPr>
              <a:buNone/>
            </a:pPr>
            <a:r>
              <a:rPr lang="ru-RU" sz="2800" dirty="0" smtClean="0"/>
              <a:t>3.Принять душ                 5.Пользоваться пуховыми </a:t>
            </a:r>
          </a:p>
          <a:p>
            <a:pPr>
              <a:buNone/>
            </a:pPr>
            <a:r>
              <a:rPr lang="ru-RU" sz="2800" dirty="0" smtClean="0"/>
              <a:t>                                          перинами, высокими </a:t>
            </a:r>
          </a:p>
          <a:p>
            <a:pPr>
              <a:buNone/>
            </a:pPr>
            <a:r>
              <a:rPr lang="ru-RU" sz="2800" dirty="0" smtClean="0"/>
              <a:t>4.Успокоиться                      подушками</a:t>
            </a:r>
            <a:endParaRPr lang="ru-RU" sz="2800" b="1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/>
              <a:t>    Враги нашей нервной системы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Враги нашей нервной системы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857232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smtClean="0"/>
              <a:t>4.Употребление алкоголя и курение табака вызывают перевозбуждение мозга.</a:t>
            </a:r>
            <a:endParaRPr lang="ru-RU" sz="3200" b="1" i="1" dirty="0"/>
          </a:p>
        </p:txBody>
      </p:sp>
      <p:pic>
        <p:nvPicPr>
          <p:cNvPr id="5122" name="Picture 2" descr="C:\Ксюша\102_PANA\P10200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10000" contrast="40000"/>
          </a:blip>
          <a:srcRect/>
          <a:stretch>
            <a:fillRect/>
          </a:stretch>
        </p:blipFill>
        <p:spPr bwMode="auto">
          <a:xfrm>
            <a:off x="214282" y="2214554"/>
            <a:ext cx="4286280" cy="3571900"/>
          </a:xfrm>
          <a:prstGeom prst="rect">
            <a:avLst/>
          </a:prstGeom>
          <a:noFill/>
        </p:spPr>
      </p:pic>
      <p:pic>
        <p:nvPicPr>
          <p:cNvPr id="5123" name="Picture 3" descr="C:\Ксюша\102_PANA\P1020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4786314" y="2786058"/>
            <a:ext cx="414340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785794"/>
            <a:ext cx="8858312" cy="22145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Чтобы точнее определить, нормально ли развивается организм ребенка, очень важно знать, как и чем этот ребенок питается, хватает ли в его рационе белков, витаминов и минеральных веществ. Дети, которые питаются плохо, как правило, медленно растут, отстают в физическом и умственном развитии.</a:t>
            </a:r>
          </a:p>
          <a:p>
            <a:endParaRPr lang="ru-RU" dirty="0"/>
          </a:p>
        </p:txBody>
      </p:sp>
      <p:pic>
        <p:nvPicPr>
          <p:cNvPr id="2050" name="Picture 2" descr="C:\Ксюша\102_PANA\P1020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lum bright="10000" contrast="40000"/>
          </a:blip>
          <a:srcRect/>
          <a:stretch>
            <a:fillRect/>
          </a:stretch>
        </p:blipFill>
        <p:spPr bwMode="auto">
          <a:xfrm>
            <a:off x="428596" y="2928934"/>
            <a:ext cx="8501122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   «Крепкий организм»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Ксюша\102_PANA\P10200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30000" contrast="40000"/>
          </a:blip>
          <a:srcRect/>
          <a:stretch>
            <a:fillRect/>
          </a:stretch>
        </p:blipFill>
        <p:spPr bwMode="auto">
          <a:xfrm>
            <a:off x="214282" y="2643182"/>
            <a:ext cx="4000528" cy="3857652"/>
          </a:xfrm>
          <a:prstGeom prst="rect">
            <a:avLst/>
          </a:prstGeom>
          <a:noFill/>
        </p:spPr>
      </p:pic>
      <p:pic>
        <p:nvPicPr>
          <p:cNvPr id="3075" name="Picture 3" descr="C:\Ксюша\102_PANA\P1020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bright="20000" contrast="40000"/>
          </a:blip>
          <a:srcRect/>
          <a:stretch>
            <a:fillRect/>
          </a:stretch>
        </p:blipFill>
        <p:spPr bwMode="auto">
          <a:xfrm>
            <a:off x="4500562" y="2643182"/>
            <a:ext cx="4286280" cy="38576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142853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Неправильное питание, переедание приводит к нарушению обмена веществ. Переедание – привычка есть больше, чем на самом деле требуется. Она часто формируется в детстве, когда взрослые заставляют съесть дополнительную ложку каши.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954</Words>
  <Application>Microsoft Office PowerPoint</Application>
  <PresentationFormat>Экран (4:3)</PresentationFormat>
  <Paragraphs>104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 </vt:lpstr>
      <vt:lpstr>Кого можно считать здоровым человеком? Например, этих людей – можно?</vt:lpstr>
      <vt:lpstr>Здоровье – это состояние полного благополучия, которое включает в себя следующие компоненты: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Лутовинин</dc:creator>
  <cp:lastModifiedBy>2-13</cp:lastModifiedBy>
  <cp:revision>50</cp:revision>
  <dcterms:created xsi:type="dcterms:W3CDTF">2010-04-22T14:35:33Z</dcterms:created>
  <dcterms:modified xsi:type="dcterms:W3CDTF">2025-03-14T09:49:38Z</dcterms:modified>
</cp:coreProperties>
</file>