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</p:sldIdLst>
  <p:sldSz cx="7561263" cy="10440988"/>
  <p:notesSz cx="10440988" cy="75612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3114" y="-72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67095" y="3243476"/>
            <a:ext cx="6427074" cy="223804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481916" y="418125"/>
            <a:ext cx="1701284" cy="8908676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78063" y="418125"/>
            <a:ext cx="4977831" cy="8908676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97288" y="6709302"/>
            <a:ext cx="6427074" cy="207369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5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97288" y="4425338"/>
            <a:ext cx="6427074" cy="2283964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378063" y="2436232"/>
            <a:ext cx="3339558" cy="6890569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700"/>
            </a:lvl2pPr>
            <a:lvl3pPr lvl="2">
              <a:defRPr sz="23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3843642" y="2436232"/>
            <a:ext cx="3339558" cy="6890569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700"/>
            </a:lvl2pPr>
            <a:lvl3pPr lvl="2">
              <a:defRPr sz="23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78064" y="2337138"/>
            <a:ext cx="3340871" cy="974008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700" b="1"/>
            </a:lvl1pPr>
            <a:lvl2pPr marL="514350" lvl="1" indent="0">
              <a:buNone/>
              <a:defRPr sz="2300" b="1"/>
            </a:lvl2pPr>
            <a:lvl3pPr marL="1028700" lvl="2" indent="0">
              <a:buNone/>
              <a:defRPr sz="2000" b="1"/>
            </a:lvl3pPr>
            <a:lvl4pPr marL="1543050" lvl="3" indent="0">
              <a:buNone/>
              <a:defRPr sz="1800" b="1"/>
            </a:lvl4pPr>
            <a:lvl5pPr marL="2057400" lvl="4" indent="0">
              <a:buNone/>
              <a:defRPr sz="1800" b="1"/>
            </a:lvl5pPr>
            <a:lvl6pPr marL="2571750" lvl="5" indent="0">
              <a:buNone/>
              <a:defRPr sz="1800" b="1"/>
            </a:lvl6pPr>
            <a:lvl7pPr marL="3086100" lvl="6" indent="0">
              <a:buNone/>
              <a:defRPr sz="1800" b="1"/>
            </a:lvl7pPr>
            <a:lvl8pPr marL="3600450" lvl="7" indent="0">
              <a:buNone/>
              <a:defRPr sz="1800" b="1"/>
            </a:lvl8pPr>
            <a:lvl9pPr marL="4114800" lvl="8" indent="0">
              <a:buNone/>
              <a:defRPr sz="18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378064" y="3311146"/>
            <a:ext cx="3340871" cy="6015653"/>
          </a:xfrm>
          <a:prstGeom prst="rect">
            <a:avLst/>
          </a:prstGeom>
        </p:spPr>
        <p:txBody>
          <a:bodyPr/>
          <a:lstStyle>
            <a:defPPr/>
            <a:lvl1pPr lvl="0">
              <a:defRPr sz="2700"/>
            </a:lvl1pPr>
            <a:lvl2pPr lvl="1">
              <a:defRPr sz="23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3841017" y="2337138"/>
            <a:ext cx="3342183" cy="974008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700" b="1"/>
            </a:lvl1pPr>
            <a:lvl2pPr marL="514350" lvl="1" indent="0">
              <a:buNone/>
              <a:defRPr sz="2300" b="1"/>
            </a:lvl2pPr>
            <a:lvl3pPr marL="1028700" lvl="2" indent="0">
              <a:buNone/>
              <a:defRPr sz="2000" b="1"/>
            </a:lvl3pPr>
            <a:lvl4pPr marL="1543050" lvl="3" indent="0">
              <a:buNone/>
              <a:defRPr sz="1800" b="1"/>
            </a:lvl4pPr>
            <a:lvl5pPr marL="2057400" lvl="4" indent="0">
              <a:buNone/>
              <a:defRPr sz="1800" b="1"/>
            </a:lvl5pPr>
            <a:lvl6pPr marL="2571750" lvl="5" indent="0">
              <a:buNone/>
              <a:defRPr sz="1800" b="1"/>
            </a:lvl6pPr>
            <a:lvl7pPr marL="3086100" lvl="6" indent="0">
              <a:buNone/>
              <a:defRPr sz="1800" b="1"/>
            </a:lvl7pPr>
            <a:lvl8pPr marL="3600450" lvl="7" indent="0">
              <a:buNone/>
              <a:defRPr sz="1800" b="1"/>
            </a:lvl8pPr>
            <a:lvl9pPr marL="4114800" lvl="8" indent="0">
              <a:buNone/>
              <a:defRPr sz="18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3841017" y="3311146"/>
            <a:ext cx="3342183" cy="6015653"/>
          </a:xfrm>
          <a:prstGeom prst="rect">
            <a:avLst/>
          </a:prstGeom>
        </p:spPr>
        <p:txBody>
          <a:bodyPr/>
          <a:lstStyle>
            <a:defPPr/>
            <a:lvl1pPr lvl="0">
              <a:defRPr sz="2700"/>
            </a:lvl1pPr>
            <a:lvl2pPr lvl="1">
              <a:defRPr sz="23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78064" y="415707"/>
            <a:ext cx="2487604" cy="176916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3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56244" y="415707"/>
            <a:ext cx="4226957" cy="8911094"/>
          </a:xfrm>
          <a:prstGeom prst="rect">
            <a:avLst/>
          </a:prstGeom>
        </p:spPr>
        <p:txBody>
          <a:bodyPr/>
          <a:lstStyle>
            <a:defPPr/>
            <a:lvl1pPr lvl="0">
              <a:defRPr sz="3600"/>
            </a:lvl1pPr>
            <a:lvl2pPr lvl="1">
              <a:defRPr sz="3200"/>
            </a:lvl2pPr>
            <a:lvl3pPr lvl="2">
              <a:defRPr sz="2700"/>
            </a:lvl3pPr>
            <a:lvl4pPr lvl="3">
              <a:defRPr sz="2300"/>
            </a:lvl4pPr>
            <a:lvl5pPr lvl="4">
              <a:defRPr sz="2300"/>
            </a:lvl5pPr>
            <a:lvl6pPr lvl="5">
              <a:defRPr sz="2300"/>
            </a:lvl6pPr>
            <a:lvl7pPr lvl="6">
              <a:defRPr sz="2300"/>
            </a:lvl7pPr>
            <a:lvl8pPr lvl="7">
              <a:defRPr sz="2300"/>
            </a:lvl8pPr>
            <a:lvl9pPr lvl="8">
              <a:defRPr sz="23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378064" y="2184874"/>
            <a:ext cx="2487604" cy="714192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514350" lvl="1" indent="0">
              <a:buNone/>
              <a:defRPr sz="1400"/>
            </a:lvl2pPr>
            <a:lvl3pPr marL="1028700" lvl="2" indent="0">
              <a:buNone/>
              <a:defRPr sz="1100"/>
            </a:lvl3pPr>
            <a:lvl4pPr marL="1543050" lvl="3" indent="0">
              <a:buNone/>
              <a:defRPr sz="1000"/>
            </a:lvl4pPr>
            <a:lvl5pPr marL="2057400" lvl="4" indent="0">
              <a:buNone/>
              <a:defRPr sz="1000"/>
            </a:lvl5pPr>
            <a:lvl6pPr marL="2571750" lvl="5" indent="0">
              <a:buNone/>
              <a:defRPr sz="1000"/>
            </a:lvl6pPr>
            <a:lvl7pPr marL="3086100" lvl="6" indent="0">
              <a:buNone/>
              <a:defRPr sz="1000"/>
            </a:lvl7pPr>
            <a:lvl8pPr marL="3600450" lvl="7" indent="0">
              <a:buNone/>
              <a:defRPr sz="1000"/>
            </a:lvl8pPr>
            <a:lvl9pPr marL="41148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82060" y="7308692"/>
            <a:ext cx="4536758" cy="862832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300" b="1"/>
            </a:lvl1pPr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482060" y="932920"/>
            <a:ext cx="4536758" cy="626459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600"/>
            </a:lvl1pPr>
            <a:lvl2pPr marL="514350" lvl="1" indent="0">
              <a:buNone/>
              <a:defRPr sz="3200"/>
            </a:lvl2pPr>
            <a:lvl3pPr marL="1028700" lvl="2" indent="0">
              <a:buNone/>
              <a:defRPr sz="2700"/>
            </a:lvl3pPr>
            <a:lvl4pPr marL="1543050" lvl="3" indent="0">
              <a:buNone/>
              <a:defRPr sz="2300"/>
            </a:lvl4pPr>
            <a:lvl5pPr marL="2057400" lvl="4" indent="0">
              <a:buNone/>
              <a:defRPr sz="2300"/>
            </a:lvl5pPr>
            <a:lvl6pPr marL="2571750" lvl="5" indent="0">
              <a:buNone/>
              <a:defRPr sz="2300"/>
            </a:lvl6pPr>
            <a:lvl7pPr marL="3086100" lvl="6" indent="0">
              <a:buNone/>
              <a:defRPr sz="2300"/>
            </a:lvl7pPr>
            <a:lvl8pPr marL="3600450" lvl="7" indent="0">
              <a:buNone/>
              <a:defRPr sz="2300"/>
            </a:lvl8pPr>
            <a:lvl9pPr marL="4114800" lvl="8" indent="0">
              <a:buNone/>
              <a:defRPr sz="23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1482060" y="8171525"/>
            <a:ext cx="4536758" cy="1225364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514350" lvl="1" indent="0">
              <a:buNone/>
              <a:defRPr sz="1400"/>
            </a:lvl2pPr>
            <a:lvl3pPr marL="1028700" lvl="2" indent="0">
              <a:buNone/>
              <a:defRPr sz="1100"/>
            </a:lvl3pPr>
            <a:lvl4pPr marL="1543050" lvl="3" indent="0">
              <a:buNone/>
              <a:defRPr sz="1000"/>
            </a:lvl4pPr>
            <a:lvl5pPr marL="2057400" lvl="4" indent="0">
              <a:buNone/>
              <a:defRPr sz="1000"/>
            </a:lvl5pPr>
            <a:lvl6pPr marL="2571750" lvl="5" indent="0">
              <a:buNone/>
              <a:defRPr sz="1000"/>
            </a:lvl6pPr>
            <a:lvl7pPr marL="3086100" lvl="6" indent="0">
              <a:buNone/>
              <a:defRPr sz="1000"/>
            </a:lvl7pPr>
            <a:lvl8pPr marL="3600450" lvl="7" indent="0">
              <a:buNone/>
              <a:defRPr sz="1000"/>
            </a:lvl8pPr>
            <a:lvl9pPr marL="41148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15.02.2023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378063" y="418122"/>
            <a:ext cx="6805137" cy="1740164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102870" tIns="51435" rIns="102870" bIns="51435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102870" tIns="51435" rIns="102870" bIns="51435" anchor="ctr"/>
          <a:lstStyle>
            <a:defPPr/>
            <a:lvl1pPr marL="0" lvl="0" indent="0" algn="l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lvl="1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lvl="3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lvl="5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lvl="6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lvl="7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15.02.2023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2583432" y="9677250"/>
            <a:ext cx="2394399" cy="555886"/>
          </a:xfrm>
          <a:prstGeom prst="rect">
            <a:avLst/>
          </a:prstGeom>
        </p:spPr>
        <p:txBody>
          <a:bodyPr vert="horz" lIns="102870" tIns="51435" rIns="102870" bIns="51435" anchor="ctr"/>
          <a:lstStyle>
            <a:defPPr/>
            <a:lvl1pPr marL="0" lvl="0" indent="0" algn="ctr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lvl="1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lvl="3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lvl="5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lvl="6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lvl="7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102870" tIns="51435" rIns="102870" bIns="51435" anchor="ctr"/>
          <a:lstStyle>
            <a:defPPr/>
            <a:lvl1pPr marL="0" lvl="0" indent="0"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lvl="1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lvl="3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lvl="5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lvl="6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lvl="7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0" algn="l"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5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85763" lvl="0" indent="-385763" algn="l"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819" lvl="1" indent="-321469" algn="l">
        <a:buFont typeface="Arial"/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285875" lvl="2" indent="-257175" algn="l"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800225" lvl="3" indent="-257175" algn="l">
        <a:buFont typeface="Arial"/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314575" lvl="4" indent="-257175" algn="l">
        <a:buFont typeface="Arial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5pPr>
      <a:lvl6pPr marL="2828925" lvl="5" indent="-257175" algn="l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6pPr>
      <a:lvl7pPr marL="3343275" lvl="6" indent="-257175" algn="l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7pPr>
      <a:lvl8pPr marL="3857625" lvl="7" indent="-257175" algn="l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8pPr>
      <a:lvl9pPr marL="4371975" lvl="8" indent="-257175" algn="l"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28700" lvl="2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43050" lvl="3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71750" lvl="5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86100" lvl="6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600450" lvl="7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114800" lvl="8" indent="0" algn="l">
        <a:defRPr sz="2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/>
          <a:stretch/>
        </p:blipFill>
        <p:spPr>
          <a:xfrm>
            <a:off x="0" y="0"/>
            <a:ext cx="7561263" cy="1044098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A07C518-17C3-476C-AC07-258B97FD2BE1}"/>
              </a:ext>
            </a:extLst>
          </p:cNvPr>
          <p:cNvSpPr/>
          <p:nvPr/>
        </p:nvSpPr>
        <p:spPr>
          <a:xfrm>
            <a:off x="0" y="197257"/>
            <a:ext cx="711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Муниципальное дошкольное образовательное учреждение «Центр развития ребенка №6 Дзержинского района Волгограда»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D9AA617-8D3B-467D-B9B3-69F88BBC2D97}"/>
              </a:ext>
            </a:extLst>
          </p:cNvPr>
          <p:cNvSpPr/>
          <p:nvPr/>
        </p:nvSpPr>
        <p:spPr>
          <a:xfrm>
            <a:off x="3538063" y="9597400"/>
            <a:ext cx="402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Arial Black" panose="020B0A04020102020204" pitchFamily="34" charset="0"/>
              </a:rPr>
              <a:t>Воспитатели: </a:t>
            </a:r>
            <a:r>
              <a:rPr lang="ru-RU" b="1" dirty="0" err="1">
                <a:latin typeface="Arial Black" panose="020B0A04020102020204" pitchFamily="34" charset="0"/>
              </a:rPr>
              <a:t>Заплавская</a:t>
            </a:r>
            <a:r>
              <a:rPr lang="ru-RU" b="1" dirty="0">
                <a:latin typeface="Arial Black" panose="020B0A04020102020204" pitchFamily="34" charset="0"/>
              </a:rPr>
              <a:t> Т.И 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              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6"/>
          <p:cNvPicPr/>
          <p:nvPr/>
        </p:nvPicPr>
        <p:blipFill>
          <a:blip r:embed="rId2"/>
          <a:stretch/>
        </p:blipFill>
        <p:spPr>
          <a:xfrm>
            <a:off x="-27507" y="0"/>
            <a:ext cx="7588770" cy="104409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B0A606AD-E5D8-6693-4A6D-F1819B6BE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31" y="0"/>
            <a:ext cx="7771324" cy="108054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0C816F8-FAE4-48CA-A331-7CC3AB5F6DFF}"/>
              </a:ext>
            </a:extLst>
          </p:cNvPr>
          <p:cNvSpPr/>
          <p:nvPr/>
        </p:nvSpPr>
        <p:spPr>
          <a:xfrm>
            <a:off x="498951" y="853440"/>
            <a:ext cx="6563360" cy="421653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  </a:t>
            </a:r>
          </a:p>
          <a:p>
            <a:pPr algn="ctr"/>
            <a:r>
              <a:rPr lang="ru-RU" sz="4000" b="1" dirty="0">
                <a:solidFill>
                  <a:schemeClr val="tx2"/>
                </a:solidFill>
              </a:rPr>
              <a:t>Безопасность вашего ребенка зависит от ВАС.   Берегите жизнь и здоровье ребенка – они бесценны!</a:t>
            </a:r>
          </a:p>
          <a:p>
            <a:endParaRPr lang="ru-RU" sz="4000" b="1" dirty="0">
              <a:solidFill>
                <a:srgbClr val="3333FF"/>
              </a:solidFill>
            </a:endParaRPr>
          </a:p>
          <a:p>
            <a:pPr algn="ctr"/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F02BC1-72CF-4C69-B611-437E8BC5F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3" y="4348480"/>
            <a:ext cx="6368097" cy="5756917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439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1"/>
          <p:cNvPicPr/>
          <p:nvPr/>
        </p:nvPicPr>
        <p:blipFill>
          <a:blip r:embed="rId2"/>
          <a:stretch/>
        </p:blipFill>
        <p:spPr>
          <a:xfrm>
            <a:off x="0" y="0"/>
            <a:ext cx="7561263" cy="10440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B0A606AD-E5D8-6693-4A6D-F1819B6BE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61" y="0"/>
            <a:ext cx="7771324" cy="108054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5EF838-F174-4728-A64F-8F196C01B987}"/>
              </a:ext>
            </a:extLst>
          </p:cNvPr>
          <p:cNvSpPr/>
          <p:nvPr/>
        </p:nvSpPr>
        <p:spPr>
          <a:xfrm>
            <a:off x="955070" y="807582"/>
            <a:ext cx="5651121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Светоотражательные элементы как профилактика детского дорожного травматизма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Присутствие светоотражающих элементов на детской одежде может значительно снизить детский травматизм на дорогах. Такой элемент позволит лучше заметить ребенка, если на улице темно, что актуально для зимнего времени года и просто в пасмурную или дождливую погоду. Очень хорошо, если светоотражающие элементы уже присутствуют на одежде, но если их нет, такие элементы можно приобрести и пришить самостоятельно. Их цветовая гамма и дизайн очень разнообразен, что не испортит внешний вид одежды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7"/>
          <p:cNvPicPr/>
          <p:nvPr/>
        </p:nvPicPr>
        <p:blipFill>
          <a:blip r:embed="rId2"/>
          <a:stretch/>
        </p:blipFill>
        <p:spPr>
          <a:xfrm>
            <a:off x="-18957" y="0"/>
            <a:ext cx="7561263" cy="10440988"/>
          </a:xfrm>
          <a:prstGeom prst="rect">
            <a:avLst/>
          </a:prstGeom>
        </p:spPr>
      </p:pic>
      <p:pic>
        <p:nvPicPr>
          <p:cNvPr id="89" name="Picture 89"/>
          <p:cNvPicPr/>
          <p:nvPr/>
        </p:nvPicPr>
        <p:blipFill>
          <a:blip r:embed="rId3"/>
          <a:stretch/>
        </p:blipFill>
        <p:spPr>
          <a:xfrm>
            <a:off x="468263" y="5283200"/>
            <a:ext cx="6624735" cy="4595738"/>
          </a:xfrm>
          <a:prstGeom prst="rect">
            <a:avLst/>
          </a:prstGeom>
          <a:ln>
            <a:noFill/>
          </a:ln>
        </p:spPr>
      </p:pic>
      <p:pic>
        <p:nvPicPr>
          <p:cNvPr id="91" name="Picture 91"/>
          <p:cNvPicPr/>
          <p:nvPr/>
        </p:nvPicPr>
        <p:blipFill>
          <a:blip r:embed="rId4"/>
          <a:stretch/>
        </p:blipFill>
        <p:spPr>
          <a:xfrm>
            <a:off x="468262" y="562050"/>
            <a:ext cx="6624735" cy="54729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B0A606AD-E5D8-6693-4A6D-F1819B6BE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61" y="0"/>
            <a:ext cx="7771324" cy="108054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5EF838-F174-4728-A64F-8F196C01B987}"/>
              </a:ext>
            </a:extLst>
          </p:cNvPr>
          <p:cNvSpPr/>
          <p:nvPr/>
        </p:nvSpPr>
        <p:spPr>
          <a:xfrm>
            <a:off x="955070" y="807582"/>
            <a:ext cx="5651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5A5759A-E92C-413B-874D-D2C35F86EF31}"/>
              </a:ext>
            </a:extLst>
          </p:cNvPr>
          <p:cNvSpPr/>
          <p:nvPr/>
        </p:nvSpPr>
        <p:spPr>
          <a:xfrm>
            <a:off x="426720" y="807582"/>
            <a:ext cx="656336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Профилактика детского дорожно-транспортного травматизма – проблема всего общества. Обучение детей правильному поведению на дорогах необходимо начинать с раннего возраста. Задача педагогов и родителей – воспитать из сегодняшних дошкольников грамотных и дисциплинированных участников дорожного движения.</a:t>
            </a:r>
            <a:endParaRPr lang="ru-RU" sz="2400" dirty="0"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Детский травматизм в нашей стране в десятки и сотни раз превышающий травматизм в других странах, только по Волгоградской области за январь 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2025г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статистика показывает : </a:t>
            </a:r>
          </a:p>
          <a:p>
            <a:r>
              <a:rPr lang="ru-RU" sz="24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ДТП 136           Погибло 18            Ранено 184</a:t>
            </a:r>
          </a:p>
          <a:p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Требует перестать относиться к обучению безопасному поведению ребенка на дорогах как второстепенному предмету. </a:t>
            </a:r>
          </a:p>
          <a:p>
            <a:r>
              <a:rPr lang="ru-RU" sz="2400" b="1" dirty="0"/>
              <a:t>Несколько советов родителям.</a:t>
            </a:r>
            <a:endParaRPr lang="ru-RU" sz="2400" dirty="0"/>
          </a:p>
          <a:p>
            <a:r>
              <a:rPr lang="ru-RU" sz="2400" dirty="0"/>
              <a:t>   По дороге в детский сад или из него проводите беседы с детьми о безопасном поведении на улице. Дисциплина на улице – залог безопасности пешеходов, докажите это ребенку на собственном примере.</a:t>
            </a:r>
          </a:p>
          <a:p>
            <a:r>
              <a:rPr lang="ru-RU" sz="2400" b="1" dirty="0"/>
              <a:t>Безопасность вашего ребенка зависит от ВАС. Берегите жизнь и здоровье ребенка – они бесценны!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127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/>
          <p:nvPr/>
        </p:nvPicPr>
        <p:blipFill>
          <a:blip r:embed="rId2"/>
          <a:stretch/>
        </p:blipFill>
        <p:spPr>
          <a:xfrm>
            <a:off x="223" y="-38911"/>
            <a:ext cx="7561039" cy="10479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7"/>
          <p:cNvPicPr/>
          <p:nvPr/>
        </p:nvPicPr>
        <p:blipFill>
          <a:blip r:embed="rId2"/>
          <a:stretch/>
        </p:blipFill>
        <p:spPr>
          <a:xfrm>
            <a:off x="21246" y="26171"/>
            <a:ext cx="7540017" cy="10414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/>
          <p:nvPr/>
        </p:nvPicPr>
        <p:blipFill>
          <a:blip r:embed="rId2"/>
          <a:stretch/>
        </p:blipFill>
        <p:spPr>
          <a:xfrm>
            <a:off x="-25493" y="12044"/>
            <a:ext cx="7586757" cy="10428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/>
          <p:nvPr/>
        </p:nvPicPr>
        <p:blipFill>
          <a:blip r:embed="rId2"/>
          <a:stretch/>
        </p:blipFill>
        <p:spPr>
          <a:xfrm>
            <a:off x="11406" y="0"/>
            <a:ext cx="7549857" cy="10440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80</TotalTime>
  <Words>158</Words>
  <Application>Microsoft Office PowerPoint</Application>
  <DocSecurity>0</DocSecurity>
  <PresentationFormat>Произвольный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6</cp:revision>
  <dcterms:modified xsi:type="dcterms:W3CDTF">2025-03-16T18:14:25Z</dcterms:modified>
</cp:coreProperties>
</file>