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2" r:id="rId2"/>
    <p:sldId id="273" r:id="rId3"/>
    <p:sldId id="274" r:id="rId4"/>
    <p:sldId id="279" r:id="rId5"/>
    <p:sldId id="275" r:id="rId6"/>
    <p:sldId id="280" r:id="rId7"/>
    <p:sldId id="276" r:id="rId8"/>
    <p:sldId id="281" r:id="rId9"/>
    <p:sldId id="277" r:id="rId10"/>
    <p:sldId id="283" r:id="rId11"/>
    <p:sldId id="285" r:id="rId12"/>
    <p:sldId id="290" r:id="rId13"/>
    <p:sldId id="293" r:id="rId14"/>
    <p:sldId id="278" r:id="rId15"/>
    <p:sldId id="292" r:id="rId16"/>
    <p:sldId id="300" r:id="rId17"/>
    <p:sldId id="301" r:id="rId18"/>
    <p:sldId id="299" r:id="rId19"/>
    <p:sldId id="291" r:id="rId20"/>
    <p:sldId id="297" r:id="rId21"/>
    <p:sldId id="295" r:id="rId22"/>
    <p:sldId id="298" r:id="rId23"/>
    <p:sldId id="29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4" d="100"/>
          <a:sy n="94" d="100"/>
        </p:scale>
        <p:origin x="-301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3A1C16-C728-4A65-BFCD-DBFCB67D4B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90CB44-67A4-48B9-9E7F-2A534670FF85}">
      <dgm:prSet custT="1"/>
      <dgm:spPr>
        <a:solidFill>
          <a:srgbClr val="EBE1EF"/>
        </a:solidFill>
      </dgm:spPr>
      <dgm:t>
        <a:bodyPr/>
        <a:lstStyle/>
        <a:p>
          <a:pPr algn="ctr" rtl="0"/>
          <a:r>
            <a:rPr lang="ru-RU" sz="2000" b="1" dirty="0" smtClean="0">
              <a:solidFill>
                <a:schemeClr val="tx1"/>
              </a:solidFill>
            </a:rPr>
            <a:t>В каком характере звучит музыка?</a:t>
          </a:r>
          <a:endParaRPr lang="ru-RU" sz="2000" dirty="0">
            <a:solidFill>
              <a:schemeClr val="tx1"/>
            </a:solidFill>
          </a:endParaRPr>
        </a:p>
      </dgm:t>
    </dgm:pt>
    <dgm:pt modelId="{386E436E-2D63-4351-B9B4-27E65BBF8CB7}" type="parTrans" cxnId="{B48EEF6C-1F18-443B-86E0-C66530F5B60A}">
      <dgm:prSet/>
      <dgm:spPr/>
      <dgm:t>
        <a:bodyPr/>
        <a:lstStyle/>
        <a:p>
          <a:pPr algn="ctr"/>
          <a:endParaRPr lang="ru-RU" sz="2000"/>
        </a:p>
      </dgm:t>
    </dgm:pt>
    <dgm:pt modelId="{2654AC00-55F7-4987-9AF9-6FCB9B608127}" type="sibTrans" cxnId="{B48EEF6C-1F18-443B-86E0-C66530F5B60A}">
      <dgm:prSet/>
      <dgm:spPr/>
      <dgm:t>
        <a:bodyPr/>
        <a:lstStyle/>
        <a:p>
          <a:pPr algn="ctr"/>
          <a:endParaRPr lang="ru-RU" sz="2000"/>
        </a:p>
      </dgm:t>
    </dgm:pt>
    <dgm:pt modelId="{4C5A471D-C2A2-45BC-8568-41FA0D3272D0}">
      <dgm:prSet custT="1"/>
      <dgm:spPr>
        <a:solidFill>
          <a:srgbClr val="EBE1EF"/>
        </a:solidFill>
      </dgm:spPr>
      <dgm:t>
        <a:bodyPr/>
        <a:lstStyle/>
        <a:p>
          <a:pPr algn="ctr" rtl="0"/>
          <a:r>
            <a:rPr lang="ru-RU" sz="2000" b="1" dirty="0" smtClean="0">
              <a:solidFill>
                <a:schemeClr val="tx1"/>
              </a:solidFill>
            </a:rPr>
            <a:t>О ком она рассказывает?</a:t>
          </a:r>
          <a:endParaRPr lang="ru-RU" sz="2000" dirty="0">
            <a:solidFill>
              <a:schemeClr val="tx1"/>
            </a:solidFill>
          </a:endParaRPr>
        </a:p>
      </dgm:t>
    </dgm:pt>
    <dgm:pt modelId="{B64524FC-B8B7-43B4-ADB2-AA602DD83444}" type="parTrans" cxnId="{3DB9E147-3AEF-4072-AF35-A9511B442536}">
      <dgm:prSet/>
      <dgm:spPr/>
      <dgm:t>
        <a:bodyPr/>
        <a:lstStyle/>
        <a:p>
          <a:pPr algn="ctr"/>
          <a:endParaRPr lang="ru-RU" sz="2000"/>
        </a:p>
      </dgm:t>
    </dgm:pt>
    <dgm:pt modelId="{C58A9923-B3B5-4EB6-AE39-EDDFC883CBB3}" type="sibTrans" cxnId="{3DB9E147-3AEF-4072-AF35-A9511B442536}">
      <dgm:prSet/>
      <dgm:spPr/>
      <dgm:t>
        <a:bodyPr/>
        <a:lstStyle/>
        <a:p>
          <a:pPr algn="ctr"/>
          <a:endParaRPr lang="ru-RU" sz="2000"/>
        </a:p>
      </dgm:t>
    </dgm:pt>
    <dgm:pt modelId="{A84EDB46-9C2A-494B-864B-8171F05FDC22}">
      <dgm:prSet custT="1"/>
      <dgm:spPr>
        <a:solidFill>
          <a:srgbClr val="EBE1EF"/>
        </a:solidFill>
      </dgm:spPr>
      <dgm:t>
        <a:bodyPr/>
        <a:lstStyle/>
        <a:p>
          <a:pPr algn="ctr" rtl="0"/>
          <a:r>
            <a:rPr lang="ru-RU" sz="2000" b="1" dirty="0" smtClean="0">
              <a:solidFill>
                <a:schemeClr val="tx1"/>
              </a:solidFill>
            </a:rPr>
            <a:t>Какой характер у этого незнакомца?</a:t>
          </a:r>
          <a:endParaRPr lang="ru-RU" sz="2000" dirty="0">
            <a:solidFill>
              <a:schemeClr val="tx1"/>
            </a:solidFill>
          </a:endParaRPr>
        </a:p>
      </dgm:t>
    </dgm:pt>
    <dgm:pt modelId="{E006EAF4-BBEE-4F6C-A001-58E4C9BD6871}" type="parTrans" cxnId="{05CED546-0C34-4E65-920B-41F03E00CA79}">
      <dgm:prSet/>
      <dgm:spPr/>
      <dgm:t>
        <a:bodyPr/>
        <a:lstStyle/>
        <a:p>
          <a:pPr algn="ctr"/>
          <a:endParaRPr lang="ru-RU" sz="2000"/>
        </a:p>
      </dgm:t>
    </dgm:pt>
    <dgm:pt modelId="{963B0029-B789-410D-A920-3A67C2063E5E}" type="sibTrans" cxnId="{05CED546-0C34-4E65-920B-41F03E00CA79}">
      <dgm:prSet/>
      <dgm:spPr/>
      <dgm:t>
        <a:bodyPr/>
        <a:lstStyle/>
        <a:p>
          <a:pPr algn="ctr"/>
          <a:endParaRPr lang="ru-RU" sz="2000"/>
        </a:p>
      </dgm:t>
    </dgm:pt>
    <dgm:pt modelId="{A0F6F05E-A81D-4E2D-9DDB-0C36CCEC4A4D}">
      <dgm:prSet custT="1"/>
      <dgm:spPr>
        <a:solidFill>
          <a:srgbClr val="EBE1EF"/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Чей же портрет рисует нам эта музыка?</a:t>
          </a:r>
          <a:endParaRPr lang="ru-RU" sz="2000" dirty="0">
            <a:solidFill>
              <a:schemeClr val="tx1"/>
            </a:solidFill>
          </a:endParaRPr>
        </a:p>
      </dgm:t>
    </dgm:pt>
    <dgm:pt modelId="{61C1005A-4D25-42EA-ADBA-0485F3FF2916}" type="parTrans" cxnId="{D0F27F96-9220-4C2A-8CAA-7F0B2E975DAF}">
      <dgm:prSet/>
      <dgm:spPr/>
      <dgm:t>
        <a:bodyPr/>
        <a:lstStyle/>
        <a:p>
          <a:pPr algn="ctr"/>
          <a:endParaRPr lang="ru-RU" sz="2000"/>
        </a:p>
      </dgm:t>
    </dgm:pt>
    <dgm:pt modelId="{5AD083A8-C143-4640-AB2B-EA2687A22C3C}" type="sibTrans" cxnId="{D0F27F96-9220-4C2A-8CAA-7F0B2E975DAF}">
      <dgm:prSet/>
      <dgm:spPr/>
      <dgm:t>
        <a:bodyPr/>
        <a:lstStyle/>
        <a:p>
          <a:pPr algn="ctr"/>
          <a:endParaRPr lang="ru-RU" sz="2000"/>
        </a:p>
      </dgm:t>
    </dgm:pt>
    <dgm:pt modelId="{3D60C8BE-6F0B-4F7C-87CD-144F5610298C}" type="pres">
      <dgm:prSet presAssocID="{8C3A1C16-C728-4A65-BFCD-DBFCB67D4B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471711-D5CB-485D-9F26-29E965A20629}" type="pres">
      <dgm:prSet presAssocID="{C690CB44-67A4-48B9-9E7F-2A534670FF8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BB7FB-7227-4958-969D-B9A0E811BE54}" type="pres">
      <dgm:prSet presAssocID="{2654AC00-55F7-4987-9AF9-6FCB9B608127}" presName="spacer" presStyleCnt="0"/>
      <dgm:spPr/>
    </dgm:pt>
    <dgm:pt modelId="{13E97B4A-E75E-44F7-BE6E-EFA779B95908}" type="pres">
      <dgm:prSet presAssocID="{4C5A471D-C2A2-45BC-8568-41FA0D3272D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791E4-952E-481C-B270-AF8BEB3ECA45}" type="pres">
      <dgm:prSet presAssocID="{C58A9923-B3B5-4EB6-AE39-EDDFC883CBB3}" presName="spacer" presStyleCnt="0"/>
      <dgm:spPr/>
    </dgm:pt>
    <dgm:pt modelId="{518D1D35-B1B5-4DF0-89C4-B1F3D0476D92}" type="pres">
      <dgm:prSet presAssocID="{A84EDB46-9C2A-494B-864B-8171F05FDC2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DCD85-9BF6-498D-88B6-1F6B05389138}" type="pres">
      <dgm:prSet presAssocID="{963B0029-B789-410D-A920-3A67C2063E5E}" presName="spacer" presStyleCnt="0"/>
      <dgm:spPr/>
    </dgm:pt>
    <dgm:pt modelId="{EDB9A422-1D7D-4592-A318-9290036E5EED}" type="pres">
      <dgm:prSet presAssocID="{A0F6F05E-A81D-4E2D-9DDB-0C36CCEC4A4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599552-CF6B-4A9D-B1E9-C1BD5624E4A8}" type="presOf" srcId="{A84EDB46-9C2A-494B-864B-8171F05FDC22}" destId="{518D1D35-B1B5-4DF0-89C4-B1F3D0476D92}" srcOrd="0" destOrd="0" presId="urn:microsoft.com/office/officeart/2005/8/layout/vList2"/>
    <dgm:cxn modelId="{FB18DF26-9525-4DB5-865F-18BB51B5B4EA}" type="presOf" srcId="{8C3A1C16-C728-4A65-BFCD-DBFCB67D4BBC}" destId="{3D60C8BE-6F0B-4F7C-87CD-144F5610298C}" srcOrd="0" destOrd="0" presId="urn:microsoft.com/office/officeart/2005/8/layout/vList2"/>
    <dgm:cxn modelId="{3DB9E147-3AEF-4072-AF35-A9511B442536}" srcId="{8C3A1C16-C728-4A65-BFCD-DBFCB67D4BBC}" destId="{4C5A471D-C2A2-45BC-8568-41FA0D3272D0}" srcOrd="1" destOrd="0" parTransId="{B64524FC-B8B7-43B4-ADB2-AA602DD83444}" sibTransId="{C58A9923-B3B5-4EB6-AE39-EDDFC883CBB3}"/>
    <dgm:cxn modelId="{B48EEF6C-1F18-443B-86E0-C66530F5B60A}" srcId="{8C3A1C16-C728-4A65-BFCD-DBFCB67D4BBC}" destId="{C690CB44-67A4-48B9-9E7F-2A534670FF85}" srcOrd="0" destOrd="0" parTransId="{386E436E-2D63-4351-B9B4-27E65BBF8CB7}" sibTransId="{2654AC00-55F7-4987-9AF9-6FCB9B608127}"/>
    <dgm:cxn modelId="{74173EEB-B283-4D40-AE0D-99B9C6321364}" type="presOf" srcId="{A0F6F05E-A81D-4E2D-9DDB-0C36CCEC4A4D}" destId="{EDB9A422-1D7D-4592-A318-9290036E5EED}" srcOrd="0" destOrd="0" presId="urn:microsoft.com/office/officeart/2005/8/layout/vList2"/>
    <dgm:cxn modelId="{D0F27F96-9220-4C2A-8CAA-7F0B2E975DAF}" srcId="{8C3A1C16-C728-4A65-BFCD-DBFCB67D4BBC}" destId="{A0F6F05E-A81D-4E2D-9DDB-0C36CCEC4A4D}" srcOrd="3" destOrd="0" parTransId="{61C1005A-4D25-42EA-ADBA-0485F3FF2916}" sibTransId="{5AD083A8-C143-4640-AB2B-EA2687A22C3C}"/>
    <dgm:cxn modelId="{C06F9D09-9003-4489-8F7A-A9434AF112DC}" type="presOf" srcId="{4C5A471D-C2A2-45BC-8568-41FA0D3272D0}" destId="{13E97B4A-E75E-44F7-BE6E-EFA779B95908}" srcOrd="0" destOrd="0" presId="urn:microsoft.com/office/officeart/2005/8/layout/vList2"/>
    <dgm:cxn modelId="{502C16F1-7621-4478-A96F-C8E8B29BB54B}" type="presOf" srcId="{C690CB44-67A4-48B9-9E7F-2A534670FF85}" destId="{9E471711-D5CB-485D-9F26-29E965A20629}" srcOrd="0" destOrd="0" presId="urn:microsoft.com/office/officeart/2005/8/layout/vList2"/>
    <dgm:cxn modelId="{05CED546-0C34-4E65-920B-41F03E00CA79}" srcId="{8C3A1C16-C728-4A65-BFCD-DBFCB67D4BBC}" destId="{A84EDB46-9C2A-494B-864B-8171F05FDC22}" srcOrd="2" destOrd="0" parTransId="{E006EAF4-BBEE-4F6C-A001-58E4C9BD6871}" sibTransId="{963B0029-B789-410D-A920-3A67C2063E5E}"/>
    <dgm:cxn modelId="{4C4597C0-E9F4-4AB2-B920-38BF3E3F6389}" type="presParOf" srcId="{3D60C8BE-6F0B-4F7C-87CD-144F5610298C}" destId="{9E471711-D5CB-485D-9F26-29E965A20629}" srcOrd="0" destOrd="0" presId="urn:microsoft.com/office/officeart/2005/8/layout/vList2"/>
    <dgm:cxn modelId="{33527BB9-1998-4B3B-B878-982F740498D2}" type="presParOf" srcId="{3D60C8BE-6F0B-4F7C-87CD-144F5610298C}" destId="{95FBB7FB-7227-4958-969D-B9A0E811BE54}" srcOrd="1" destOrd="0" presId="urn:microsoft.com/office/officeart/2005/8/layout/vList2"/>
    <dgm:cxn modelId="{4CB2120B-8D3D-409E-B980-E8AF45C0D203}" type="presParOf" srcId="{3D60C8BE-6F0B-4F7C-87CD-144F5610298C}" destId="{13E97B4A-E75E-44F7-BE6E-EFA779B95908}" srcOrd="2" destOrd="0" presId="urn:microsoft.com/office/officeart/2005/8/layout/vList2"/>
    <dgm:cxn modelId="{AE4F7BB2-4822-4DF0-A029-D8C14D5F63FD}" type="presParOf" srcId="{3D60C8BE-6F0B-4F7C-87CD-144F5610298C}" destId="{122791E4-952E-481C-B270-AF8BEB3ECA45}" srcOrd="3" destOrd="0" presId="urn:microsoft.com/office/officeart/2005/8/layout/vList2"/>
    <dgm:cxn modelId="{6E403A75-AD19-4E31-8F50-3022982A1B97}" type="presParOf" srcId="{3D60C8BE-6F0B-4F7C-87CD-144F5610298C}" destId="{518D1D35-B1B5-4DF0-89C4-B1F3D0476D92}" srcOrd="4" destOrd="0" presId="urn:microsoft.com/office/officeart/2005/8/layout/vList2"/>
    <dgm:cxn modelId="{EDE7EBB4-3E25-4930-9569-DC29BA930F11}" type="presParOf" srcId="{3D60C8BE-6F0B-4F7C-87CD-144F5610298C}" destId="{129DCD85-9BF6-498D-88B6-1F6B05389138}" srcOrd="5" destOrd="0" presId="urn:microsoft.com/office/officeart/2005/8/layout/vList2"/>
    <dgm:cxn modelId="{E2E45A5E-56BB-42A9-A1F0-F7B7E3B513AB}" type="presParOf" srcId="{3D60C8BE-6F0B-4F7C-87CD-144F5610298C}" destId="{EDB9A422-1D7D-4592-A318-9290036E5EE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463D72-3FB8-4346-AAF8-7A7208EADE9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387230-9ADF-460B-8288-B5220D73E64E}">
      <dgm:prSet custT="1"/>
      <dgm:spPr>
        <a:solidFill>
          <a:srgbClr val="EBE1EF"/>
        </a:solidFill>
      </dgm:spPr>
      <dgm:t>
        <a:bodyPr/>
        <a:lstStyle/>
        <a:p>
          <a:pPr rtl="0"/>
          <a:r>
            <a:rPr lang="ru-RU" sz="2400" b="1" dirty="0" smtClean="0">
              <a:solidFill>
                <a:schemeClr val="tx1"/>
              </a:solidFill>
            </a:rPr>
            <a:t>Есть такие музыкальные произведения, в которых усилена изобразительность, благодаря чему музыка становится живописной, словно рисует картину </a:t>
          </a:r>
          <a:endParaRPr lang="ru-RU" sz="2400" dirty="0">
            <a:solidFill>
              <a:schemeClr val="tx1"/>
            </a:solidFill>
          </a:endParaRPr>
        </a:p>
      </dgm:t>
    </dgm:pt>
    <dgm:pt modelId="{1A6CD0F7-59B0-49F2-B5CD-9A347940F9C3}" type="parTrans" cxnId="{5C6884A8-4B7E-43ED-8516-FB65C893EF6C}">
      <dgm:prSet/>
      <dgm:spPr/>
      <dgm:t>
        <a:bodyPr/>
        <a:lstStyle/>
        <a:p>
          <a:endParaRPr lang="ru-RU"/>
        </a:p>
      </dgm:t>
    </dgm:pt>
    <dgm:pt modelId="{C7EAC34A-E60A-4CAB-B86A-1B4B13BC3DBB}" type="sibTrans" cxnId="{5C6884A8-4B7E-43ED-8516-FB65C893EF6C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ACAD82D1-F95A-4B75-9A2F-71AC42C9115E}">
      <dgm:prSet/>
      <dgm:spPr>
        <a:solidFill>
          <a:srgbClr val="EBE1EF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ЭТО живописная музыка</a:t>
          </a:r>
          <a:endParaRPr lang="ru-RU" dirty="0">
            <a:solidFill>
              <a:schemeClr val="tx1"/>
            </a:solidFill>
          </a:endParaRPr>
        </a:p>
      </dgm:t>
    </dgm:pt>
    <dgm:pt modelId="{BE93FFAD-4633-4FDB-9B4C-8C2E69F87250}" type="parTrans" cxnId="{60BFAE0F-2038-41C4-8015-97EC8C18B228}">
      <dgm:prSet/>
      <dgm:spPr/>
      <dgm:t>
        <a:bodyPr/>
        <a:lstStyle/>
        <a:p>
          <a:endParaRPr lang="ru-RU"/>
        </a:p>
      </dgm:t>
    </dgm:pt>
    <dgm:pt modelId="{78A56BF9-0C75-4F3B-A4E1-BFB597930D1C}" type="sibTrans" cxnId="{60BFAE0F-2038-41C4-8015-97EC8C18B228}">
      <dgm:prSet/>
      <dgm:spPr/>
      <dgm:t>
        <a:bodyPr/>
        <a:lstStyle/>
        <a:p>
          <a:endParaRPr lang="ru-RU"/>
        </a:p>
      </dgm:t>
    </dgm:pt>
    <dgm:pt modelId="{B4247EA8-6D77-4F21-8FB3-16D5998F0A56}" type="pres">
      <dgm:prSet presAssocID="{96463D72-3FB8-4346-AAF8-7A7208EADE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FE2FE9-CDB5-430E-BFC6-8733A9C74CF4}" type="pres">
      <dgm:prSet presAssocID="{53387230-9ADF-460B-8288-B5220D73E64E}" presName="node" presStyleLbl="node1" presStyleIdx="0" presStyleCnt="2" custScaleX="168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6021C-172F-4201-9F71-8D8C2B842B39}" type="pres">
      <dgm:prSet presAssocID="{C7EAC34A-E60A-4CAB-B86A-1B4B13BC3DBB}" presName="sibTrans" presStyleLbl="sibTrans2D1" presStyleIdx="0" presStyleCnt="1"/>
      <dgm:spPr/>
      <dgm:t>
        <a:bodyPr/>
        <a:lstStyle/>
        <a:p>
          <a:endParaRPr lang="ru-RU"/>
        </a:p>
      </dgm:t>
    </dgm:pt>
    <dgm:pt modelId="{E73D7F51-ECDB-426F-95AA-D143991E9091}" type="pres">
      <dgm:prSet presAssocID="{C7EAC34A-E60A-4CAB-B86A-1B4B13BC3DBB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BF471D23-5B2F-4F34-8C4A-2569CF1230B0}" type="pres">
      <dgm:prSet presAssocID="{ACAD82D1-F95A-4B75-9A2F-71AC42C9115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B165CD-7F46-49E6-9B2A-09688AB83FB2}" type="presOf" srcId="{C7EAC34A-E60A-4CAB-B86A-1B4B13BC3DBB}" destId="{6C86021C-172F-4201-9F71-8D8C2B842B39}" srcOrd="0" destOrd="0" presId="urn:microsoft.com/office/officeart/2005/8/layout/process1"/>
    <dgm:cxn modelId="{5C6884A8-4B7E-43ED-8516-FB65C893EF6C}" srcId="{96463D72-3FB8-4346-AAF8-7A7208EADE9C}" destId="{53387230-9ADF-460B-8288-B5220D73E64E}" srcOrd="0" destOrd="0" parTransId="{1A6CD0F7-59B0-49F2-B5CD-9A347940F9C3}" sibTransId="{C7EAC34A-E60A-4CAB-B86A-1B4B13BC3DBB}"/>
    <dgm:cxn modelId="{1742A66B-D969-4D91-9F6B-AD2048217A3E}" type="presOf" srcId="{ACAD82D1-F95A-4B75-9A2F-71AC42C9115E}" destId="{BF471D23-5B2F-4F34-8C4A-2569CF1230B0}" srcOrd="0" destOrd="0" presId="urn:microsoft.com/office/officeart/2005/8/layout/process1"/>
    <dgm:cxn modelId="{AEC60754-0F9D-4CD0-8F7F-776C70B3C069}" type="presOf" srcId="{96463D72-3FB8-4346-AAF8-7A7208EADE9C}" destId="{B4247EA8-6D77-4F21-8FB3-16D5998F0A56}" srcOrd="0" destOrd="0" presId="urn:microsoft.com/office/officeart/2005/8/layout/process1"/>
    <dgm:cxn modelId="{C3439669-B7D0-46BF-9D9C-CE6C3291EFC8}" type="presOf" srcId="{53387230-9ADF-460B-8288-B5220D73E64E}" destId="{B3FE2FE9-CDB5-430E-BFC6-8733A9C74CF4}" srcOrd="0" destOrd="0" presId="urn:microsoft.com/office/officeart/2005/8/layout/process1"/>
    <dgm:cxn modelId="{FC7C7971-A589-4BB5-9EE0-99FAB6C2C2E1}" type="presOf" srcId="{C7EAC34A-E60A-4CAB-B86A-1B4B13BC3DBB}" destId="{E73D7F51-ECDB-426F-95AA-D143991E9091}" srcOrd="1" destOrd="0" presId="urn:microsoft.com/office/officeart/2005/8/layout/process1"/>
    <dgm:cxn modelId="{60BFAE0F-2038-41C4-8015-97EC8C18B228}" srcId="{96463D72-3FB8-4346-AAF8-7A7208EADE9C}" destId="{ACAD82D1-F95A-4B75-9A2F-71AC42C9115E}" srcOrd="1" destOrd="0" parTransId="{BE93FFAD-4633-4FDB-9B4C-8C2E69F87250}" sibTransId="{78A56BF9-0C75-4F3B-A4E1-BFB597930D1C}"/>
    <dgm:cxn modelId="{ABC955DD-9C9E-4C2F-B6C4-DD80D573D143}" type="presParOf" srcId="{B4247EA8-6D77-4F21-8FB3-16D5998F0A56}" destId="{B3FE2FE9-CDB5-430E-BFC6-8733A9C74CF4}" srcOrd="0" destOrd="0" presId="urn:microsoft.com/office/officeart/2005/8/layout/process1"/>
    <dgm:cxn modelId="{321EE734-B37F-4DB0-8107-538809B83096}" type="presParOf" srcId="{B4247EA8-6D77-4F21-8FB3-16D5998F0A56}" destId="{6C86021C-172F-4201-9F71-8D8C2B842B39}" srcOrd="1" destOrd="0" presId="urn:microsoft.com/office/officeart/2005/8/layout/process1"/>
    <dgm:cxn modelId="{93EDF659-E30B-4A05-91C8-B8D1B72A799C}" type="presParOf" srcId="{6C86021C-172F-4201-9F71-8D8C2B842B39}" destId="{E73D7F51-ECDB-426F-95AA-D143991E9091}" srcOrd="0" destOrd="0" presId="urn:microsoft.com/office/officeart/2005/8/layout/process1"/>
    <dgm:cxn modelId="{04F354FD-6FFE-405B-912D-8503D4077FF7}" type="presParOf" srcId="{B4247EA8-6D77-4F21-8FB3-16D5998F0A56}" destId="{BF471D23-5B2F-4F34-8C4A-2569CF1230B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463D72-3FB8-4346-AAF8-7A7208EADE9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387230-9ADF-460B-8288-B5220D73E64E}">
      <dgm:prSet custT="1"/>
      <dgm:spPr>
        <a:solidFill>
          <a:srgbClr val="EBE1EF"/>
        </a:solidFill>
      </dgm:spPr>
      <dgm:t>
        <a:bodyPr/>
        <a:lstStyle/>
        <a:p>
          <a:pPr rtl="0"/>
          <a:r>
            <a:rPr lang="ru-RU" sz="2400" b="1" dirty="0" smtClean="0">
              <a:solidFill>
                <a:schemeClr val="tx1"/>
              </a:solidFill>
            </a:rPr>
            <a:t>Есть такие живописные полотна, в которых усилено музыкальное начало. Такие картины можно назвать звучащими</a:t>
          </a:r>
          <a:endParaRPr lang="ru-RU" sz="2400" dirty="0">
            <a:solidFill>
              <a:schemeClr val="tx1"/>
            </a:solidFill>
          </a:endParaRPr>
        </a:p>
      </dgm:t>
    </dgm:pt>
    <dgm:pt modelId="{1A6CD0F7-59B0-49F2-B5CD-9A347940F9C3}" type="parTrans" cxnId="{5C6884A8-4B7E-43ED-8516-FB65C893EF6C}">
      <dgm:prSet/>
      <dgm:spPr/>
      <dgm:t>
        <a:bodyPr/>
        <a:lstStyle/>
        <a:p>
          <a:endParaRPr lang="ru-RU"/>
        </a:p>
      </dgm:t>
    </dgm:pt>
    <dgm:pt modelId="{C7EAC34A-E60A-4CAB-B86A-1B4B13BC3DBB}" type="sibTrans" cxnId="{5C6884A8-4B7E-43ED-8516-FB65C893EF6C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ACAD82D1-F95A-4B75-9A2F-71AC42C9115E}">
      <dgm:prSet/>
      <dgm:spPr>
        <a:solidFill>
          <a:srgbClr val="EBE1EF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ЭТО музыкальная живопись</a:t>
          </a:r>
          <a:endParaRPr lang="ru-RU" dirty="0">
            <a:solidFill>
              <a:schemeClr val="tx1"/>
            </a:solidFill>
          </a:endParaRPr>
        </a:p>
      </dgm:t>
    </dgm:pt>
    <dgm:pt modelId="{BE93FFAD-4633-4FDB-9B4C-8C2E69F87250}" type="parTrans" cxnId="{60BFAE0F-2038-41C4-8015-97EC8C18B228}">
      <dgm:prSet/>
      <dgm:spPr/>
      <dgm:t>
        <a:bodyPr/>
        <a:lstStyle/>
        <a:p>
          <a:endParaRPr lang="ru-RU"/>
        </a:p>
      </dgm:t>
    </dgm:pt>
    <dgm:pt modelId="{78A56BF9-0C75-4F3B-A4E1-BFB597930D1C}" type="sibTrans" cxnId="{60BFAE0F-2038-41C4-8015-97EC8C18B228}">
      <dgm:prSet/>
      <dgm:spPr/>
      <dgm:t>
        <a:bodyPr/>
        <a:lstStyle/>
        <a:p>
          <a:endParaRPr lang="ru-RU"/>
        </a:p>
      </dgm:t>
    </dgm:pt>
    <dgm:pt modelId="{B4247EA8-6D77-4F21-8FB3-16D5998F0A56}" type="pres">
      <dgm:prSet presAssocID="{96463D72-3FB8-4346-AAF8-7A7208EADE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FE2FE9-CDB5-430E-BFC6-8733A9C74CF4}" type="pres">
      <dgm:prSet presAssocID="{53387230-9ADF-460B-8288-B5220D73E64E}" presName="node" presStyleLbl="node1" presStyleIdx="0" presStyleCnt="2" custScaleX="168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6021C-172F-4201-9F71-8D8C2B842B39}" type="pres">
      <dgm:prSet presAssocID="{C7EAC34A-E60A-4CAB-B86A-1B4B13BC3DBB}" presName="sibTrans" presStyleLbl="sibTrans2D1" presStyleIdx="0" presStyleCnt="1"/>
      <dgm:spPr/>
      <dgm:t>
        <a:bodyPr/>
        <a:lstStyle/>
        <a:p>
          <a:endParaRPr lang="ru-RU"/>
        </a:p>
      </dgm:t>
    </dgm:pt>
    <dgm:pt modelId="{E73D7F51-ECDB-426F-95AA-D143991E9091}" type="pres">
      <dgm:prSet presAssocID="{C7EAC34A-E60A-4CAB-B86A-1B4B13BC3DBB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BF471D23-5B2F-4F34-8C4A-2569CF1230B0}" type="pres">
      <dgm:prSet presAssocID="{ACAD82D1-F95A-4B75-9A2F-71AC42C9115E}" presName="node" presStyleLbl="node1" presStyleIdx="1" presStyleCnt="2" custLinFactNeighborX="-376" custLinFactNeighborY="-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6884A8-4B7E-43ED-8516-FB65C893EF6C}" srcId="{96463D72-3FB8-4346-AAF8-7A7208EADE9C}" destId="{53387230-9ADF-460B-8288-B5220D73E64E}" srcOrd="0" destOrd="0" parTransId="{1A6CD0F7-59B0-49F2-B5CD-9A347940F9C3}" sibTransId="{C7EAC34A-E60A-4CAB-B86A-1B4B13BC3DBB}"/>
    <dgm:cxn modelId="{9D3CE4D8-CF2F-4AB4-8DB6-C61E9036659E}" type="presOf" srcId="{53387230-9ADF-460B-8288-B5220D73E64E}" destId="{B3FE2FE9-CDB5-430E-BFC6-8733A9C74CF4}" srcOrd="0" destOrd="0" presId="urn:microsoft.com/office/officeart/2005/8/layout/process1"/>
    <dgm:cxn modelId="{C67B7722-E969-4A3B-9AAC-0D1AB8A8FB4A}" type="presOf" srcId="{C7EAC34A-E60A-4CAB-B86A-1B4B13BC3DBB}" destId="{6C86021C-172F-4201-9F71-8D8C2B842B39}" srcOrd="0" destOrd="0" presId="urn:microsoft.com/office/officeart/2005/8/layout/process1"/>
    <dgm:cxn modelId="{C4BFAA32-E11A-4F0B-8444-78AE8F1BB94F}" type="presOf" srcId="{96463D72-3FB8-4346-AAF8-7A7208EADE9C}" destId="{B4247EA8-6D77-4F21-8FB3-16D5998F0A56}" srcOrd="0" destOrd="0" presId="urn:microsoft.com/office/officeart/2005/8/layout/process1"/>
    <dgm:cxn modelId="{FA6F472C-CBC0-4610-974C-7B6F9D87C9DC}" type="presOf" srcId="{ACAD82D1-F95A-4B75-9A2F-71AC42C9115E}" destId="{BF471D23-5B2F-4F34-8C4A-2569CF1230B0}" srcOrd="0" destOrd="0" presId="urn:microsoft.com/office/officeart/2005/8/layout/process1"/>
    <dgm:cxn modelId="{60BFAE0F-2038-41C4-8015-97EC8C18B228}" srcId="{96463D72-3FB8-4346-AAF8-7A7208EADE9C}" destId="{ACAD82D1-F95A-4B75-9A2F-71AC42C9115E}" srcOrd="1" destOrd="0" parTransId="{BE93FFAD-4633-4FDB-9B4C-8C2E69F87250}" sibTransId="{78A56BF9-0C75-4F3B-A4E1-BFB597930D1C}"/>
    <dgm:cxn modelId="{8288D447-338F-4BA5-AD33-94142DA1313C}" type="presOf" srcId="{C7EAC34A-E60A-4CAB-B86A-1B4B13BC3DBB}" destId="{E73D7F51-ECDB-426F-95AA-D143991E9091}" srcOrd="1" destOrd="0" presId="urn:microsoft.com/office/officeart/2005/8/layout/process1"/>
    <dgm:cxn modelId="{A4DC9793-759A-43ED-AF1A-18B85C6C160C}" type="presParOf" srcId="{B4247EA8-6D77-4F21-8FB3-16D5998F0A56}" destId="{B3FE2FE9-CDB5-430E-BFC6-8733A9C74CF4}" srcOrd="0" destOrd="0" presId="urn:microsoft.com/office/officeart/2005/8/layout/process1"/>
    <dgm:cxn modelId="{C1BCE0E0-2E93-4E6D-86D1-573321FE36A2}" type="presParOf" srcId="{B4247EA8-6D77-4F21-8FB3-16D5998F0A56}" destId="{6C86021C-172F-4201-9F71-8D8C2B842B39}" srcOrd="1" destOrd="0" presId="urn:microsoft.com/office/officeart/2005/8/layout/process1"/>
    <dgm:cxn modelId="{888ACA03-4821-4754-9DCA-AA3FC613AA14}" type="presParOf" srcId="{6C86021C-172F-4201-9F71-8D8C2B842B39}" destId="{E73D7F51-ECDB-426F-95AA-D143991E9091}" srcOrd="0" destOrd="0" presId="urn:microsoft.com/office/officeart/2005/8/layout/process1"/>
    <dgm:cxn modelId="{75BCA034-D629-4256-9CF5-9A3B9BD0EB05}" type="presParOf" srcId="{B4247EA8-6D77-4F21-8FB3-16D5998F0A56}" destId="{BF471D23-5B2F-4F34-8C4A-2569CF1230B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71711-D5CB-485D-9F26-29E965A20629}">
      <dsp:nvSpPr>
        <dsp:cNvPr id="0" name=""/>
        <dsp:cNvSpPr/>
      </dsp:nvSpPr>
      <dsp:spPr>
        <a:xfrm>
          <a:off x="0" y="30364"/>
          <a:ext cx="4804838" cy="486720"/>
        </a:xfrm>
        <a:prstGeom prst="roundRect">
          <a:avLst/>
        </a:prstGeom>
        <a:solidFill>
          <a:srgbClr val="EBE1E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 каком характере звучит музыка?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3760" y="54124"/>
        <a:ext cx="4757318" cy="439200"/>
      </dsp:txXfrm>
    </dsp:sp>
    <dsp:sp modelId="{13E97B4A-E75E-44F7-BE6E-EFA779B95908}">
      <dsp:nvSpPr>
        <dsp:cNvPr id="0" name=""/>
        <dsp:cNvSpPr/>
      </dsp:nvSpPr>
      <dsp:spPr>
        <a:xfrm>
          <a:off x="0" y="591964"/>
          <a:ext cx="4804838" cy="486720"/>
        </a:xfrm>
        <a:prstGeom prst="roundRect">
          <a:avLst/>
        </a:prstGeom>
        <a:solidFill>
          <a:srgbClr val="EBE1E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О ком она рассказывает?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3760" y="615724"/>
        <a:ext cx="4757318" cy="439200"/>
      </dsp:txXfrm>
    </dsp:sp>
    <dsp:sp modelId="{518D1D35-B1B5-4DF0-89C4-B1F3D0476D92}">
      <dsp:nvSpPr>
        <dsp:cNvPr id="0" name=""/>
        <dsp:cNvSpPr/>
      </dsp:nvSpPr>
      <dsp:spPr>
        <a:xfrm>
          <a:off x="0" y="1153564"/>
          <a:ext cx="4804838" cy="486720"/>
        </a:xfrm>
        <a:prstGeom prst="roundRect">
          <a:avLst/>
        </a:prstGeom>
        <a:solidFill>
          <a:srgbClr val="EBE1E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Какой характер у этого незнакомца?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3760" y="1177324"/>
        <a:ext cx="4757318" cy="439200"/>
      </dsp:txXfrm>
    </dsp:sp>
    <dsp:sp modelId="{EDB9A422-1D7D-4592-A318-9290036E5EED}">
      <dsp:nvSpPr>
        <dsp:cNvPr id="0" name=""/>
        <dsp:cNvSpPr/>
      </dsp:nvSpPr>
      <dsp:spPr>
        <a:xfrm>
          <a:off x="0" y="1715164"/>
          <a:ext cx="4804838" cy="486720"/>
        </a:xfrm>
        <a:prstGeom prst="roundRect">
          <a:avLst/>
        </a:prstGeom>
        <a:solidFill>
          <a:srgbClr val="EBE1E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Чей же портрет рисует нам эта музыка?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3760" y="1738924"/>
        <a:ext cx="4757318" cy="439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E2FE9-CDB5-430E-BFC6-8733A9C74CF4}">
      <dsp:nvSpPr>
        <dsp:cNvPr id="0" name=""/>
        <dsp:cNvSpPr/>
      </dsp:nvSpPr>
      <dsp:spPr>
        <a:xfrm>
          <a:off x="4738" y="645678"/>
          <a:ext cx="3930945" cy="2734791"/>
        </a:xfrm>
        <a:prstGeom prst="roundRect">
          <a:avLst>
            <a:gd name="adj" fmla="val 10000"/>
          </a:avLst>
        </a:prstGeom>
        <a:solidFill>
          <a:srgbClr val="EBE1E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Есть такие музыкальные произведения, в которых усилена изобразительность, благодаря чему музыка становится живописной, словно рисует картину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84837" y="725777"/>
        <a:ext cx="3770747" cy="2574593"/>
      </dsp:txXfrm>
    </dsp:sp>
    <dsp:sp modelId="{6C86021C-172F-4201-9F71-8D8C2B842B39}">
      <dsp:nvSpPr>
        <dsp:cNvPr id="0" name=""/>
        <dsp:cNvSpPr/>
      </dsp:nvSpPr>
      <dsp:spPr>
        <a:xfrm>
          <a:off x="4168567" y="1724297"/>
          <a:ext cx="493714" cy="5775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168567" y="1839807"/>
        <a:ext cx="345600" cy="346532"/>
      </dsp:txXfrm>
    </dsp:sp>
    <dsp:sp modelId="{BF471D23-5B2F-4F34-8C4A-2569CF1230B0}">
      <dsp:nvSpPr>
        <dsp:cNvPr id="0" name=""/>
        <dsp:cNvSpPr/>
      </dsp:nvSpPr>
      <dsp:spPr>
        <a:xfrm>
          <a:off x="4867220" y="645678"/>
          <a:ext cx="2328841" cy="2734791"/>
        </a:xfrm>
        <a:prstGeom prst="roundRect">
          <a:avLst>
            <a:gd name="adj" fmla="val 10000"/>
          </a:avLst>
        </a:prstGeom>
        <a:solidFill>
          <a:srgbClr val="EBE1E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ЭТО живописная музыка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4935429" y="713887"/>
        <a:ext cx="2192423" cy="25983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E2FE9-CDB5-430E-BFC6-8733A9C74CF4}">
      <dsp:nvSpPr>
        <dsp:cNvPr id="0" name=""/>
        <dsp:cNvSpPr/>
      </dsp:nvSpPr>
      <dsp:spPr>
        <a:xfrm>
          <a:off x="5069" y="1222494"/>
          <a:ext cx="4206111" cy="2019506"/>
        </a:xfrm>
        <a:prstGeom prst="roundRect">
          <a:avLst>
            <a:gd name="adj" fmla="val 10000"/>
          </a:avLst>
        </a:prstGeom>
        <a:solidFill>
          <a:srgbClr val="EBE1E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Есть такие живописные полотна, в которых усилено музыкальное начало. Такие картины можно назвать звучащими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64218" y="1281643"/>
        <a:ext cx="4087813" cy="1901208"/>
      </dsp:txXfrm>
    </dsp:sp>
    <dsp:sp modelId="{6C86021C-172F-4201-9F71-8D8C2B842B39}">
      <dsp:nvSpPr>
        <dsp:cNvPr id="0" name=""/>
        <dsp:cNvSpPr/>
      </dsp:nvSpPr>
      <dsp:spPr>
        <a:xfrm rot="21594787">
          <a:off x="4459430" y="1919293"/>
          <a:ext cx="526288" cy="6179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459430" y="2043009"/>
        <a:ext cx="368402" cy="370789"/>
      </dsp:txXfrm>
    </dsp:sp>
    <dsp:sp modelId="{BF471D23-5B2F-4F34-8C4A-2569CF1230B0}">
      <dsp:nvSpPr>
        <dsp:cNvPr id="0" name=""/>
        <dsp:cNvSpPr/>
      </dsp:nvSpPr>
      <dsp:spPr>
        <a:xfrm>
          <a:off x="5204177" y="1215911"/>
          <a:ext cx="2491860" cy="2019506"/>
        </a:xfrm>
        <a:prstGeom prst="roundRect">
          <a:avLst>
            <a:gd name="adj" fmla="val 10000"/>
          </a:avLst>
        </a:prstGeom>
        <a:solidFill>
          <a:srgbClr val="EBE1E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ЭТО музыкальная живопись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5263326" y="1275060"/>
        <a:ext cx="2373562" cy="1901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48B6C-2AA8-47D6-8BA8-FA964D67AD33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B633F-DEFD-41B6-AE3F-B23E184BD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82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B633F-DEFD-41B6-AE3F-B23E184BDDF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0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6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7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60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81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48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94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7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22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222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07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BE9DC-B8C2-4F72-9E9E-C9F4FBEF8100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242A8-80C9-4F99-BB91-2DB00FCCF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5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5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diagramDrawing" Target="../diagrams/drawing1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1.xml"/><Relationship Id="rId4" Type="http://schemas.microsoft.com/office/2007/relationships/hdphoto" Target="../media/hdphoto7.wdp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openxmlformats.org/officeDocument/2006/relationships/image" Target="../media/image37.jpg"/><Relationship Id="rId4" Type="http://schemas.openxmlformats.org/officeDocument/2006/relationships/image" Target="../media/image36.jpe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pn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2.png"/><Relationship Id="rId7" Type="http://schemas.openxmlformats.org/officeDocument/2006/relationships/diagramData" Target="../diagrams/data3.xml"/><Relationship Id="rId12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diagramDrawing" Target="../diagrams/drawing3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12.wdp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27.jp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package" Target="../embeddings/_________Microsoft_Word1.docx"/><Relationship Id="rId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2.png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6690"/>
            <a:ext cx="8640960" cy="6535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object 11"/>
          <p:cNvGrpSpPr/>
          <p:nvPr/>
        </p:nvGrpSpPr>
        <p:grpSpPr>
          <a:xfrm>
            <a:off x="5178425" y="0"/>
            <a:ext cx="3965575" cy="1338580"/>
            <a:chOff x="6726802" y="15874"/>
            <a:chExt cx="3965575" cy="1338580"/>
          </a:xfrm>
        </p:grpSpPr>
        <p:pic>
          <p:nvPicPr>
            <p:cNvPr id="7" name="object 12"/>
            <p:cNvPicPr/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26802" y="15875"/>
              <a:ext cx="3965200" cy="1338186"/>
            </a:xfrm>
            <a:prstGeom prst="rect">
              <a:avLst/>
            </a:prstGeom>
          </p:spPr>
        </p:pic>
        <p:pic>
          <p:nvPicPr>
            <p:cNvPr id="8" name="object 13"/>
            <p:cNvPicPr/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57708" y="15874"/>
              <a:ext cx="3834295" cy="119702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903735"/>
            <a:ext cx="2774111" cy="954265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3707904" y="366690"/>
            <a:ext cx="1800200" cy="406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Тема урока: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26433" y="2660445"/>
            <a:ext cx="6405449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spc="150" dirty="0">
                <a:ln w="11430">
                  <a:solidFill>
                    <a:schemeClr val="tx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«Что роднит музыку с изобразительным искусством»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1" r="9250"/>
          <a:stretch/>
        </p:blipFill>
        <p:spPr bwMode="auto">
          <a:xfrm rot="3040637">
            <a:off x="6885670" y="2442321"/>
            <a:ext cx="1023393" cy="497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6275" y="644346"/>
            <a:ext cx="41814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6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7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object 17"/>
          <p:cNvSpPr/>
          <p:nvPr/>
        </p:nvSpPr>
        <p:spPr>
          <a:xfrm>
            <a:off x="348184" y="1243504"/>
            <a:ext cx="6025492" cy="2617544"/>
          </a:xfrm>
          <a:custGeom>
            <a:avLst/>
            <a:gdLst/>
            <a:ahLst/>
            <a:cxnLst/>
            <a:rect l="l" t="t" r="r" b="b"/>
            <a:pathLst>
              <a:path w="6653530" h="750569">
                <a:moveTo>
                  <a:pt x="6501117" y="0"/>
                </a:moveTo>
                <a:lnTo>
                  <a:pt x="152400" y="0"/>
                </a:lnTo>
                <a:lnTo>
                  <a:pt x="104363" y="7802"/>
                </a:lnTo>
                <a:lnTo>
                  <a:pt x="62544" y="29504"/>
                </a:lnTo>
                <a:lnTo>
                  <a:pt x="29504" y="62544"/>
                </a:lnTo>
                <a:lnTo>
                  <a:pt x="7802" y="104363"/>
                </a:lnTo>
                <a:lnTo>
                  <a:pt x="0" y="152400"/>
                </a:lnTo>
                <a:lnTo>
                  <a:pt x="0" y="597966"/>
                </a:lnTo>
                <a:lnTo>
                  <a:pt x="7802" y="646003"/>
                </a:lnTo>
                <a:lnTo>
                  <a:pt x="29504" y="687821"/>
                </a:lnTo>
                <a:lnTo>
                  <a:pt x="62544" y="720862"/>
                </a:lnTo>
                <a:lnTo>
                  <a:pt x="104363" y="742563"/>
                </a:lnTo>
                <a:lnTo>
                  <a:pt x="152400" y="750366"/>
                </a:lnTo>
                <a:lnTo>
                  <a:pt x="6501117" y="750366"/>
                </a:lnTo>
                <a:lnTo>
                  <a:pt x="6549153" y="742563"/>
                </a:lnTo>
                <a:lnTo>
                  <a:pt x="6590972" y="720862"/>
                </a:lnTo>
                <a:lnTo>
                  <a:pt x="6624012" y="687821"/>
                </a:lnTo>
                <a:lnTo>
                  <a:pt x="6645714" y="646003"/>
                </a:lnTo>
                <a:lnTo>
                  <a:pt x="6653517" y="597966"/>
                </a:lnTo>
                <a:lnTo>
                  <a:pt x="6653517" y="152400"/>
                </a:lnTo>
                <a:lnTo>
                  <a:pt x="6645714" y="104363"/>
                </a:lnTo>
                <a:lnTo>
                  <a:pt x="6624012" y="62544"/>
                </a:lnTo>
                <a:lnTo>
                  <a:pt x="6590972" y="29504"/>
                </a:lnTo>
                <a:lnTo>
                  <a:pt x="6549153" y="7802"/>
                </a:lnTo>
                <a:lnTo>
                  <a:pt x="6501117" y="0"/>
                </a:lnTo>
                <a:close/>
              </a:path>
            </a:pathLst>
          </a:custGeom>
          <a:solidFill>
            <a:srgbClr val="EBE1E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3258" y="1412776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Тембр </a:t>
            </a:r>
            <a:r>
              <a:rPr lang="ru-RU" sz="3600" b="1" dirty="0" smtClean="0"/>
              <a:t>- одно </a:t>
            </a:r>
            <a:r>
              <a:rPr lang="ru-RU" sz="3600" b="1" dirty="0"/>
              <a:t>из средств выразительности в </a:t>
            </a:r>
            <a:r>
              <a:rPr lang="ru-RU" sz="3600" b="1" dirty="0" smtClean="0"/>
              <a:t>музыке, </a:t>
            </a:r>
          </a:p>
          <a:p>
            <a:r>
              <a:rPr lang="ru-RU" sz="3600" b="1" dirty="0" smtClean="0"/>
              <a:t>окраска голоса.</a:t>
            </a:r>
            <a:endParaRPr lang="ru-RU" sz="3600" dirty="0"/>
          </a:p>
        </p:txBody>
      </p:sp>
      <p:sp>
        <p:nvSpPr>
          <p:cNvPr id="4" name="Овал 3"/>
          <p:cNvSpPr/>
          <p:nvPr/>
        </p:nvSpPr>
        <p:spPr>
          <a:xfrm>
            <a:off x="2915816" y="4699961"/>
            <a:ext cx="1584176" cy="144016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501975" y="4201482"/>
            <a:ext cx="1728192" cy="165618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027992" y="2420888"/>
            <a:ext cx="1584176" cy="1512168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bject 18"/>
          <p:cNvSpPr/>
          <p:nvPr/>
        </p:nvSpPr>
        <p:spPr>
          <a:xfrm>
            <a:off x="348184" y="1243504"/>
            <a:ext cx="6025492" cy="2617544"/>
          </a:xfrm>
          <a:custGeom>
            <a:avLst/>
            <a:gdLst/>
            <a:ahLst/>
            <a:cxnLst/>
            <a:rect l="l" t="t" r="r" b="b"/>
            <a:pathLst>
              <a:path w="6653530" h="750569">
                <a:moveTo>
                  <a:pt x="6501117" y="750366"/>
                </a:moveTo>
                <a:lnTo>
                  <a:pt x="152400" y="750366"/>
                </a:lnTo>
                <a:lnTo>
                  <a:pt x="104363" y="742563"/>
                </a:lnTo>
                <a:lnTo>
                  <a:pt x="62544" y="720862"/>
                </a:lnTo>
                <a:lnTo>
                  <a:pt x="29504" y="687821"/>
                </a:lnTo>
                <a:lnTo>
                  <a:pt x="7802" y="646003"/>
                </a:lnTo>
                <a:lnTo>
                  <a:pt x="0" y="597966"/>
                </a:lnTo>
                <a:lnTo>
                  <a:pt x="0" y="152400"/>
                </a:lnTo>
                <a:lnTo>
                  <a:pt x="7802" y="104363"/>
                </a:lnTo>
                <a:lnTo>
                  <a:pt x="29504" y="62544"/>
                </a:lnTo>
                <a:lnTo>
                  <a:pt x="62544" y="29504"/>
                </a:lnTo>
                <a:lnTo>
                  <a:pt x="104363" y="7802"/>
                </a:lnTo>
                <a:lnTo>
                  <a:pt x="152400" y="0"/>
                </a:lnTo>
                <a:lnTo>
                  <a:pt x="6501117" y="0"/>
                </a:lnTo>
                <a:lnTo>
                  <a:pt x="6549153" y="7802"/>
                </a:lnTo>
                <a:lnTo>
                  <a:pt x="6590972" y="29504"/>
                </a:lnTo>
                <a:lnTo>
                  <a:pt x="6624012" y="62544"/>
                </a:lnTo>
                <a:lnTo>
                  <a:pt x="6645714" y="104363"/>
                </a:lnTo>
                <a:lnTo>
                  <a:pt x="6653517" y="152400"/>
                </a:lnTo>
                <a:lnTo>
                  <a:pt x="6653517" y="597966"/>
                </a:lnTo>
                <a:lnTo>
                  <a:pt x="6645714" y="646003"/>
                </a:lnTo>
                <a:lnTo>
                  <a:pt x="6624012" y="687821"/>
                </a:lnTo>
                <a:lnTo>
                  <a:pt x="6590972" y="720862"/>
                </a:lnTo>
                <a:lnTo>
                  <a:pt x="6549153" y="742563"/>
                </a:lnTo>
                <a:lnTo>
                  <a:pt x="6501117" y="750366"/>
                </a:lnTo>
                <a:close/>
              </a:path>
            </a:pathLst>
          </a:custGeom>
          <a:ln w="254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590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8730" l="5743" r="96380">
                        <a14:foregroundMark x1="28464" y1="64844" x2="5743" y2="76758"/>
                        <a14:foregroundMark x1="14107" y1="75293" x2="48689" y2="95215"/>
                        <a14:foregroundMark x1="15356" y1="77148" x2="17353" y2="91504"/>
                        <a14:foregroundMark x1="13733" y1="78418" x2="6492" y2="91113"/>
                        <a14:foregroundMark x1="10861" y1="74414" x2="5993" y2="82910"/>
                        <a14:foregroundMark x1="46192" y1="74023" x2="57054" y2="94629"/>
                        <a14:foregroundMark x1="25218" y1="68750" x2="38826" y2="64941"/>
                        <a14:foregroundMark x1="84644" y1="71191" x2="95630" y2="79297"/>
                        <a14:foregroundMark x1="81773" y1="79980" x2="83396" y2="91113"/>
                        <a14:foregroundMark x1="85144" y1="78027" x2="91635" y2="92383"/>
                        <a14:foregroundMark x1="90262" y1="78027" x2="96130" y2="8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741" y="2348880"/>
            <a:ext cx="3822823" cy="4887104"/>
          </a:xfrm>
          <a:prstGeom prst="rect">
            <a:avLst/>
          </a:prstGeom>
        </p:spPr>
      </p:pic>
      <p:pic>
        <p:nvPicPr>
          <p:cNvPr id="5" name="object 7"/>
          <p:cNvPicPr/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5733257"/>
            <a:ext cx="3718833" cy="11537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346" y="1596272"/>
            <a:ext cx="319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Модест Петрович </a:t>
            </a:r>
            <a:r>
              <a:rPr lang="ru-RU" b="1" dirty="0" smtClean="0"/>
              <a:t>Мусоргский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7283797"/>
              </p:ext>
            </p:extLst>
          </p:nvPr>
        </p:nvGraphicFramePr>
        <p:xfrm>
          <a:off x="3716107" y="2420888"/>
          <a:ext cx="480483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91880" y="1940128"/>
            <a:ext cx="530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Прослушайте произведение и ответьте на вопросы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681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3000">
              <a:srgbClr val="D4DEFF">
                <a:alpha val="30000"/>
              </a:srgbClr>
            </a:gs>
            <a:gs pos="100000">
              <a:srgbClr val="D4DE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6750006" y="2564904"/>
            <a:ext cx="1566409" cy="151216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9"/>
          <a:stretch/>
        </p:blipFill>
        <p:spPr bwMode="auto">
          <a:xfrm>
            <a:off x="0" y="6143004"/>
            <a:ext cx="9144000" cy="7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object 12"/>
          <p:cNvGrpSpPr/>
          <p:nvPr/>
        </p:nvGrpSpPr>
        <p:grpSpPr>
          <a:xfrm>
            <a:off x="4836952" y="-41713"/>
            <a:ext cx="4341544" cy="2174569"/>
            <a:chOff x="6393916" y="-39661"/>
            <a:chExt cx="4332422" cy="1464351"/>
          </a:xfrm>
        </p:grpSpPr>
        <p:pic>
          <p:nvPicPr>
            <p:cNvPr id="7" name="object 13"/>
            <p:cNvPicPr/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23267" y="-29617"/>
              <a:ext cx="4203071" cy="1454307"/>
            </a:xfrm>
            <a:prstGeom prst="rect">
              <a:avLst/>
            </a:prstGeom>
          </p:spPr>
        </p:pic>
        <p:pic>
          <p:nvPicPr>
            <p:cNvPr id="8" name="object 14"/>
            <p:cNvPicPr/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33337" y="-39661"/>
              <a:ext cx="3949064" cy="1312218"/>
            </a:xfrm>
            <a:prstGeom prst="rect">
              <a:avLst/>
            </a:prstGeom>
          </p:spPr>
        </p:pic>
        <p:pic>
          <p:nvPicPr>
            <p:cNvPr id="9" name="object 15"/>
            <p:cNvPicPr/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90301" y="-29617"/>
              <a:ext cx="3692098" cy="876523"/>
            </a:xfrm>
            <a:prstGeom prst="rect">
              <a:avLst/>
            </a:prstGeom>
          </p:spPr>
        </p:pic>
        <p:pic>
          <p:nvPicPr>
            <p:cNvPr id="10" name="object 16"/>
            <p:cNvPicPr/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93916" y="745947"/>
              <a:ext cx="94564" cy="94551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06938"/>
            <a:ext cx="4880389" cy="3611488"/>
          </a:xfrm>
          <a:prstGeom prst="rect">
            <a:avLst/>
          </a:prstGeom>
        </p:spPr>
      </p:pic>
      <p:sp>
        <p:nvSpPr>
          <p:cNvPr id="11" name="object 4"/>
          <p:cNvSpPr txBox="1">
            <a:spLocks/>
          </p:cNvSpPr>
          <p:nvPr/>
        </p:nvSpPr>
        <p:spPr>
          <a:xfrm>
            <a:off x="1003911" y="1340768"/>
            <a:ext cx="5760639" cy="33598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2100" b="0" i="0">
                <a:solidFill>
                  <a:srgbClr val="734B9E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>
              <a:lnSpc>
                <a:spcPts val="2100"/>
              </a:lnSpc>
              <a:spcBef>
                <a:spcPts val="52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Days" panose="02000505050000020004" pitchFamily="2" charset="0"/>
              </a:rPr>
              <a:t>Слушание произведения </a:t>
            </a:r>
            <a:endParaRPr lang="ru-RU" sz="3200" b="1" dirty="0">
              <a:solidFill>
                <a:schemeClr val="tx1"/>
              </a:solidFill>
              <a:latin typeface="Days" panose="02000505050000020004" pitchFamily="2" charset="0"/>
            </a:endParaRPr>
          </a:p>
        </p:txBody>
      </p:sp>
      <p:pic>
        <p:nvPicPr>
          <p:cNvPr id="5" name="Valerijj_Gergiev_Simfonicheskijj_orkestr_Mariinskogo_teatra_Modest_Petrovich_Musorgskijj_-_Izbushka_na_kurikh_nozhkakh_Baba-YAga_iz_cikla_Kartinki_s_vystavki_v_orkestrovke_M_Ravelya_483513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4529" y="3016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Павел\Downloads\f911bb08-7b14-40bb-a5e0-7e6cd72cf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t="30281" r="21031" b="18378"/>
          <a:stretch/>
        </p:blipFill>
        <p:spPr bwMode="auto">
          <a:xfrm>
            <a:off x="744017" y="583543"/>
            <a:ext cx="7014820" cy="466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ject 3"/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55776" y="5229200"/>
            <a:ext cx="5512075" cy="1152128"/>
          </a:xfrm>
          <a:prstGeom prst="rect">
            <a:avLst/>
          </a:prstGeom>
        </p:spPr>
      </p:pic>
      <p:pic>
        <p:nvPicPr>
          <p:cNvPr id="5" name="object 7"/>
          <p:cNvPicPr/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5284" y="5389765"/>
            <a:ext cx="5039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Какие </a:t>
            </a:r>
            <a:r>
              <a:rPr lang="ru-RU" sz="2400" b="1" dirty="0"/>
              <a:t>эмоции вы выбираете для характеристики этой </a:t>
            </a:r>
            <a:r>
              <a:rPr lang="ru-RU" sz="2400" b="1" dirty="0" smtClean="0"/>
              <a:t>музыки</a:t>
            </a:r>
            <a:endParaRPr lang="ru-RU" sz="2400" dirty="0"/>
          </a:p>
        </p:txBody>
      </p:sp>
      <p:sp>
        <p:nvSpPr>
          <p:cNvPr id="7" name="object 18"/>
          <p:cNvSpPr/>
          <p:nvPr/>
        </p:nvSpPr>
        <p:spPr>
          <a:xfrm>
            <a:off x="2555776" y="5229200"/>
            <a:ext cx="5512075" cy="1152128"/>
          </a:xfrm>
          <a:custGeom>
            <a:avLst/>
            <a:gdLst/>
            <a:ahLst/>
            <a:cxnLst/>
            <a:rect l="l" t="t" r="r" b="b"/>
            <a:pathLst>
              <a:path w="6653530" h="750569">
                <a:moveTo>
                  <a:pt x="6501117" y="750366"/>
                </a:moveTo>
                <a:lnTo>
                  <a:pt x="152400" y="750366"/>
                </a:lnTo>
                <a:lnTo>
                  <a:pt x="104363" y="742563"/>
                </a:lnTo>
                <a:lnTo>
                  <a:pt x="62544" y="720862"/>
                </a:lnTo>
                <a:lnTo>
                  <a:pt x="29504" y="687821"/>
                </a:lnTo>
                <a:lnTo>
                  <a:pt x="7802" y="646003"/>
                </a:lnTo>
                <a:lnTo>
                  <a:pt x="0" y="597966"/>
                </a:lnTo>
                <a:lnTo>
                  <a:pt x="0" y="152400"/>
                </a:lnTo>
                <a:lnTo>
                  <a:pt x="7802" y="104363"/>
                </a:lnTo>
                <a:lnTo>
                  <a:pt x="29504" y="62544"/>
                </a:lnTo>
                <a:lnTo>
                  <a:pt x="62544" y="29504"/>
                </a:lnTo>
                <a:lnTo>
                  <a:pt x="104363" y="7802"/>
                </a:lnTo>
                <a:lnTo>
                  <a:pt x="152400" y="0"/>
                </a:lnTo>
                <a:lnTo>
                  <a:pt x="6501117" y="0"/>
                </a:lnTo>
                <a:lnTo>
                  <a:pt x="6549153" y="7802"/>
                </a:lnTo>
                <a:lnTo>
                  <a:pt x="6590972" y="29504"/>
                </a:lnTo>
                <a:lnTo>
                  <a:pt x="6624012" y="62544"/>
                </a:lnTo>
                <a:lnTo>
                  <a:pt x="6645714" y="104363"/>
                </a:lnTo>
                <a:lnTo>
                  <a:pt x="6653517" y="152400"/>
                </a:lnTo>
                <a:lnTo>
                  <a:pt x="6653517" y="597966"/>
                </a:lnTo>
                <a:lnTo>
                  <a:pt x="6645714" y="646003"/>
                </a:lnTo>
                <a:lnTo>
                  <a:pt x="6624012" y="687821"/>
                </a:lnTo>
                <a:lnTo>
                  <a:pt x="6590972" y="720862"/>
                </a:lnTo>
                <a:lnTo>
                  <a:pt x="6549153" y="742563"/>
                </a:lnTo>
                <a:lnTo>
                  <a:pt x="6501117" y="750366"/>
                </a:ln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68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3000">
              <a:srgbClr val="D4DEFF">
                <a:alpha val="30000"/>
              </a:srgbClr>
            </a:gs>
            <a:gs pos="100000">
              <a:srgbClr val="D4DE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9"/>
          <a:stretch/>
        </p:blipFill>
        <p:spPr bwMode="auto">
          <a:xfrm>
            <a:off x="0" y="6143004"/>
            <a:ext cx="9144000" cy="7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object 12"/>
          <p:cNvGrpSpPr/>
          <p:nvPr/>
        </p:nvGrpSpPr>
        <p:grpSpPr>
          <a:xfrm>
            <a:off x="4802456" y="-41713"/>
            <a:ext cx="4341544" cy="2174569"/>
            <a:chOff x="6393916" y="-39661"/>
            <a:chExt cx="4332422" cy="1464351"/>
          </a:xfrm>
        </p:grpSpPr>
        <p:pic>
          <p:nvPicPr>
            <p:cNvPr id="7" name="object 13"/>
            <p:cNvPicPr/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23267" y="-29617"/>
              <a:ext cx="4203071" cy="1454307"/>
            </a:xfrm>
            <a:prstGeom prst="rect">
              <a:avLst/>
            </a:prstGeom>
          </p:spPr>
        </p:pic>
        <p:pic>
          <p:nvPicPr>
            <p:cNvPr id="8" name="object 14"/>
            <p:cNvPicPr/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33337" y="-39661"/>
              <a:ext cx="3949064" cy="1312218"/>
            </a:xfrm>
            <a:prstGeom prst="rect">
              <a:avLst/>
            </a:prstGeom>
          </p:spPr>
        </p:pic>
        <p:pic>
          <p:nvPicPr>
            <p:cNvPr id="9" name="object 15"/>
            <p:cNvPicPr/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90301" y="-29617"/>
              <a:ext cx="3692098" cy="876523"/>
            </a:xfrm>
            <a:prstGeom prst="rect">
              <a:avLst/>
            </a:prstGeom>
          </p:spPr>
        </p:pic>
        <p:pic>
          <p:nvPicPr>
            <p:cNvPr id="10" name="object 16"/>
            <p:cNvPicPr/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93916" y="745947"/>
              <a:ext cx="94564" cy="94551"/>
            </a:xfrm>
            <a:prstGeom prst="rect">
              <a:avLst/>
            </a:prstGeom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1" y="125261"/>
            <a:ext cx="4806998" cy="99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3029"/>
            <a:ext cx="4104456" cy="535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1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7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76438716"/>
              </p:ext>
            </p:extLst>
          </p:nvPr>
        </p:nvGraphicFramePr>
        <p:xfrm>
          <a:off x="971600" y="1412776"/>
          <a:ext cx="7200800" cy="402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object 18"/>
          <p:cNvSpPr/>
          <p:nvPr/>
        </p:nvSpPr>
        <p:spPr>
          <a:xfrm>
            <a:off x="971600" y="2060848"/>
            <a:ext cx="3888432" cy="2736304"/>
          </a:xfrm>
          <a:custGeom>
            <a:avLst/>
            <a:gdLst/>
            <a:ahLst/>
            <a:cxnLst/>
            <a:rect l="l" t="t" r="r" b="b"/>
            <a:pathLst>
              <a:path w="6653530" h="750569">
                <a:moveTo>
                  <a:pt x="6501117" y="750366"/>
                </a:moveTo>
                <a:lnTo>
                  <a:pt x="152400" y="750366"/>
                </a:lnTo>
                <a:lnTo>
                  <a:pt x="104363" y="742563"/>
                </a:lnTo>
                <a:lnTo>
                  <a:pt x="62544" y="720862"/>
                </a:lnTo>
                <a:lnTo>
                  <a:pt x="29504" y="687821"/>
                </a:lnTo>
                <a:lnTo>
                  <a:pt x="7802" y="646003"/>
                </a:lnTo>
                <a:lnTo>
                  <a:pt x="0" y="597966"/>
                </a:lnTo>
                <a:lnTo>
                  <a:pt x="0" y="152400"/>
                </a:lnTo>
                <a:lnTo>
                  <a:pt x="7802" y="104363"/>
                </a:lnTo>
                <a:lnTo>
                  <a:pt x="29504" y="62544"/>
                </a:lnTo>
                <a:lnTo>
                  <a:pt x="62544" y="29504"/>
                </a:lnTo>
                <a:lnTo>
                  <a:pt x="104363" y="7802"/>
                </a:lnTo>
                <a:lnTo>
                  <a:pt x="152400" y="0"/>
                </a:lnTo>
                <a:lnTo>
                  <a:pt x="6501117" y="0"/>
                </a:lnTo>
                <a:lnTo>
                  <a:pt x="6549153" y="7802"/>
                </a:lnTo>
                <a:lnTo>
                  <a:pt x="6590972" y="29504"/>
                </a:lnTo>
                <a:lnTo>
                  <a:pt x="6624012" y="62544"/>
                </a:lnTo>
                <a:lnTo>
                  <a:pt x="6645714" y="104363"/>
                </a:lnTo>
                <a:lnTo>
                  <a:pt x="6653517" y="152400"/>
                </a:lnTo>
                <a:lnTo>
                  <a:pt x="6653517" y="597966"/>
                </a:lnTo>
                <a:lnTo>
                  <a:pt x="6645714" y="646003"/>
                </a:lnTo>
                <a:lnTo>
                  <a:pt x="6624012" y="687821"/>
                </a:lnTo>
                <a:lnTo>
                  <a:pt x="6590972" y="720862"/>
                </a:lnTo>
                <a:lnTo>
                  <a:pt x="6549153" y="742563"/>
                </a:lnTo>
                <a:lnTo>
                  <a:pt x="6501117" y="750366"/>
                </a:lnTo>
                <a:close/>
              </a:path>
            </a:pathLst>
          </a:custGeom>
          <a:ln w="254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18"/>
          <p:cNvSpPr/>
          <p:nvPr/>
        </p:nvSpPr>
        <p:spPr>
          <a:xfrm>
            <a:off x="5868144" y="2060848"/>
            <a:ext cx="2304256" cy="2736304"/>
          </a:xfrm>
          <a:custGeom>
            <a:avLst/>
            <a:gdLst/>
            <a:ahLst/>
            <a:cxnLst/>
            <a:rect l="l" t="t" r="r" b="b"/>
            <a:pathLst>
              <a:path w="6653530" h="750569">
                <a:moveTo>
                  <a:pt x="6501117" y="750366"/>
                </a:moveTo>
                <a:lnTo>
                  <a:pt x="152400" y="750366"/>
                </a:lnTo>
                <a:lnTo>
                  <a:pt x="104363" y="742563"/>
                </a:lnTo>
                <a:lnTo>
                  <a:pt x="62544" y="720862"/>
                </a:lnTo>
                <a:lnTo>
                  <a:pt x="29504" y="687821"/>
                </a:lnTo>
                <a:lnTo>
                  <a:pt x="7802" y="646003"/>
                </a:lnTo>
                <a:lnTo>
                  <a:pt x="0" y="597966"/>
                </a:lnTo>
                <a:lnTo>
                  <a:pt x="0" y="152400"/>
                </a:lnTo>
                <a:lnTo>
                  <a:pt x="7802" y="104363"/>
                </a:lnTo>
                <a:lnTo>
                  <a:pt x="29504" y="62544"/>
                </a:lnTo>
                <a:lnTo>
                  <a:pt x="62544" y="29504"/>
                </a:lnTo>
                <a:lnTo>
                  <a:pt x="104363" y="7802"/>
                </a:lnTo>
                <a:lnTo>
                  <a:pt x="152400" y="0"/>
                </a:lnTo>
                <a:lnTo>
                  <a:pt x="6501117" y="0"/>
                </a:lnTo>
                <a:lnTo>
                  <a:pt x="6549153" y="7802"/>
                </a:lnTo>
                <a:lnTo>
                  <a:pt x="6590972" y="29504"/>
                </a:lnTo>
                <a:lnTo>
                  <a:pt x="6624012" y="62544"/>
                </a:lnTo>
                <a:lnTo>
                  <a:pt x="6645714" y="104363"/>
                </a:lnTo>
                <a:lnTo>
                  <a:pt x="6653517" y="152400"/>
                </a:lnTo>
                <a:lnTo>
                  <a:pt x="6653517" y="597966"/>
                </a:lnTo>
                <a:lnTo>
                  <a:pt x="6645714" y="646003"/>
                </a:lnTo>
                <a:lnTo>
                  <a:pt x="6624012" y="687821"/>
                </a:lnTo>
                <a:lnTo>
                  <a:pt x="6590972" y="720862"/>
                </a:lnTo>
                <a:lnTo>
                  <a:pt x="6549153" y="742563"/>
                </a:lnTo>
                <a:lnTo>
                  <a:pt x="6501117" y="750366"/>
                </a:lnTo>
                <a:close/>
              </a:path>
            </a:pathLst>
          </a:custGeom>
          <a:ln w="254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5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8511"/>
          <a:stretch/>
        </p:blipFill>
        <p:spPr bwMode="auto">
          <a:xfrm>
            <a:off x="0" y="0"/>
            <a:ext cx="9144000" cy="688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358" l="1835" r="100000">
                        <a14:foregroundMark x1="32661" y1="46606" x2="49083" y2="97248"/>
                        <a14:foregroundMark x1="26330" y1="54862" x2="42018" y2="99174"/>
                        <a14:foregroundMark x1="21284" y1="59908" x2="36514" y2="97064"/>
                        <a14:foregroundMark x1="12202" y1="61284" x2="25780" y2="96239"/>
                        <a14:foregroundMark x1="47706" y1="44862" x2="43394" y2="39174"/>
                        <a14:foregroundMark x1="40459" y1="48165" x2="37706" y2="42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32" y="5375380"/>
            <a:ext cx="1512168" cy="1512168"/>
          </a:xfrm>
        </p:spPr>
      </p:pic>
    </p:spTree>
    <p:extLst>
      <p:ext uri="{BB962C8B-B14F-4D97-AF65-F5344CB8AC3E}">
        <p14:creationId xmlns:p14="http://schemas.microsoft.com/office/powerpoint/2010/main" val="2244278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7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2520280"/>
          </a:xfr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Представление мини-проектов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31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7"/>
          <p:cNvPicPr/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67" b="99867" l="4583" r="99000">
                        <a14:foregroundMark x1="32000" y1="18267" x2="52500" y2="14733"/>
                        <a14:foregroundMark x1="71833" y1="58867" x2="38167" y2="96867"/>
                        <a14:foregroundMark x1="79917" y1="63467" x2="91917" y2="99333"/>
                        <a14:foregroundMark x1="94250" y1="71733" x2="94833" y2="96667"/>
                        <a14:foregroundMark x1="36417" y1="63733" x2="37167" y2="96267"/>
                        <a14:foregroundMark x1="16833" y1="74467" x2="13167" y2="98200"/>
                        <a14:foregroundMark x1="15500" y1="74333" x2="9000" y2="99133"/>
                        <a14:foregroundMark x1="9750" y1="88267" x2="4583" y2="99000"/>
                        <a14:foregroundMark x1="31750" y1="19133" x2="27000" y2="25933"/>
                        <a14:backgroundMark x1="22417" y1="16733" x2="21250" y2="64667"/>
                        <a14:backgroundMark x1="89250" y1="60267" x2="91583" y2="20400"/>
                        <a14:backgroundMark x1="35417" y1="62400" x2="2991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89"/>
          <a:stretch/>
        </p:blipFill>
        <p:spPr>
          <a:xfrm>
            <a:off x="4672607" y="1598914"/>
            <a:ext cx="4471392" cy="528804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76056" y="1412776"/>
            <a:ext cx="3398100" cy="647252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Claude Debussy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276872"/>
            <a:ext cx="2844561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520"/>
              </a:spcBef>
            </a:pPr>
            <a:r>
              <a:rPr lang="ru-RU" b="1" dirty="0">
                <a:latin typeface="Days" panose="02000505050000020004" pitchFamily="2" charset="0"/>
              </a:rPr>
              <a:t>Слушание произведения </a:t>
            </a:r>
          </a:p>
        </p:txBody>
      </p:sp>
      <p:pic>
        <p:nvPicPr>
          <p:cNvPr id="11" name="Claude Debussy (Evgeni Svetlanov) - Море_ II. Игры волн - Alleg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1760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4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3000">
              <a:srgbClr val="D4DEFF">
                <a:alpha val="30000"/>
              </a:srgbClr>
            </a:gs>
            <a:gs pos="100000">
              <a:srgbClr val="D4DE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52095"/>
            <a:ext cx="3970784" cy="4219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9"/>
          <a:stretch/>
        </p:blipFill>
        <p:spPr bwMode="auto">
          <a:xfrm>
            <a:off x="0" y="6143004"/>
            <a:ext cx="9144000" cy="7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object 12"/>
          <p:cNvGrpSpPr/>
          <p:nvPr/>
        </p:nvGrpSpPr>
        <p:grpSpPr>
          <a:xfrm>
            <a:off x="4802456" y="-41713"/>
            <a:ext cx="4341544" cy="2174569"/>
            <a:chOff x="6393916" y="-39661"/>
            <a:chExt cx="4332422" cy="1464351"/>
          </a:xfrm>
        </p:grpSpPr>
        <p:pic>
          <p:nvPicPr>
            <p:cNvPr id="7" name="object 13"/>
            <p:cNvPicPr/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23267" y="-29617"/>
              <a:ext cx="4203071" cy="1454307"/>
            </a:xfrm>
            <a:prstGeom prst="rect">
              <a:avLst/>
            </a:prstGeom>
          </p:spPr>
        </p:pic>
        <p:pic>
          <p:nvPicPr>
            <p:cNvPr id="8" name="object 14"/>
            <p:cNvPicPr/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33337" y="-39661"/>
              <a:ext cx="3949064" cy="1312218"/>
            </a:xfrm>
            <a:prstGeom prst="rect">
              <a:avLst/>
            </a:prstGeom>
          </p:spPr>
        </p:pic>
        <p:pic>
          <p:nvPicPr>
            <p:cNvPr id="9" name="object 15"/>
            <p:cNvPicPr/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90301" y="-29617"/>
              <a:ext cx="3692098" cy="876523"/>
            </a:xfrm>
            <a:prstGeom prst="rect">
              <a:avLst/>
            </a:prstGeom>
          </p:spPr>
        </p:pic>
        <p:pic>
          <p:nvPicPr>
            <p:cNvPr id="10" name="object 16"/>
            <p:cNvPicPr/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93916" y="745947"/>
              <a:ext cx="94564" cy="94551"/>
            </a:xfrm>
            <a:prstGeom prst="rect">
              <a:avLst/>
            </a:prstGeom>
          </p:spPr>
        </p:pic>
      </p:grp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51326991"/>
              </p:ext>
            </p:extLst>
          </p:nvPr>
        </p:nvGraphicFramePr>
        <p:xfrm>
          <a:off x="950028" y="1129681"/>
          <a:ext cx="770485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92" y="2348880"/>
            <a:ext cx="41927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52027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535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880" y="2204864"/>
            <a:ext cx="3398100" cy="64725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Герман Гессе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1" b="89886" l="4121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24744"/>
            <a:ext cx="537504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ject 7"/>
          <p:cNvPicPr/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3" b="98892" l="36521" r="86521">
                        <a14:foregroundMark x1="51093" y1="8449" x2="42532" y2="33102"/>
                        <a14:foregroundMark x1="46539" y1="47645" x2="50546" y2="72992"/>
                        <a14:foregroundMark x1="50546" y1="75208" x2="37614" y2="97922"/>
                        <a14:foregroundMark x1="73042" y1="68698" x2="86521" y2="9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19" t="1718" r="9141" b="-1718"/>
          <a:stretch/>
        </p:blipFill>
        <p:spPr>
          <a:xfrm>
            <a:off x="827584" y="2996952"/>
            <a:ext cx="2981701" cy="3662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755033" y="1340768"/>
            <a:ext cx="408033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spc="1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«Всех звуков и цветов соотношенья,  </a:t>
            </a:r>
            <a:br>
              <a:rPr lang="ru-RU" sz="2000" i="1" spc="1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i="1" spc="1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А также способы переложенья</a:t>
            </a:r>
            <a:br>
              <a:rPr lang="ru-RU" sz="2000" i="1" spc="1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i="1" spc="1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Любых оттенков цвета в ноты, звуки.</a:t>
            </a:r>
            <a:br>
              <a:rPr lang="ru-RU" sz="2000" i="1" spc="1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i="1" spc="1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О, как хотелось мне азы науки той постичь!»</a:t>
            </a:r>
            <a:r>
              <a:rPr lang="ru-RU" spc="150" dirty="0">
                <a:ln w="11430">
                  <a:solidFill>
                    <a:schemeClr val="tx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pc="150" dirty="0">
                <a:ln w="11430">
                  <a:solidFill>
                    <a:schemeClr val="tx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80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7"/>
          <p:cNvPicPr/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19686" r="32407" b="22821"/>
          <a:stretch/>
        </p:blipFill>
        <p:spPr bwMode="auto">
          <a:xfrm>
            <a:off x="1" y="-22445"/>
            <a:ext cx="9143999" cy="690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Ермолов Гимн музык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1998" y="2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54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7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5696" y="2636912"/>
            <a:ext cx="57036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Рефлексия</a:t>
            </a:r>
          </a:p>
        </p:txBody>
      </p:sp>
    </p:spTree>
    <p:extLst>
      <p:ext uri="{BB962C8B-B14F-4D97-AF65-F5344CB8AC3E}">
        <p14:creationId xmlns:p14="http://schemas.microsoft.com/office/powerpoint/2010/main" val="2301448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3000">
              <a:srgbClr val="D4DEFF">
                <a:alpha val="30000"/>
              </a:srgbClr>
            </a:gs>
            <a:gs pos="100000">
              <a:srgbClr val="D4DE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9"/>
          <a:stretch/>
        </p:blipFill>
        <p:spPr bwMode="auto">
          <a:xfrm>
            <a:off x="0" y="6143004"/>
            <a:ext cx="9144000" cy="7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object 12"/>
          <p:cNvGrpSpPr/>
          <p:nvPr/>
        </p:nvGrpSpPr>
        <p:grpSpPr>
          <a:xfrm>
            <a:off x="4802456" y="-41713"/>
            <a:ext cx="4341544" cy="2174569"/>
            <a:chOff x="6393916" y="-39661"/>
            <a:chExt cx="4332422" cy="1464351"/>
          </a:xfrm>
        </p:grpSpPr>
        <p:pic>
          <p:nvPicPr>
            <p:cNvPr id="7" name="object 13"/>
            <p:cNvPicPr/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23267" y="-29617"/>
              <a:ext cx="4203071" cy="1454307"/>
            </a:xfrm>
            <a:prstGeom prst="rect">
              <a:avLst/>
            </a:prstGeom>
          </p:spPr>
        </p:pic>
        <p:pic>
          <p:nvPicPr>
            <p:cNvPr id="8" name="object 14"/>
            <p:cNvPicPr/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33337" y="-39661"/>
              <a:ext cx="3949064" cy="1312218"/>
            </a:xfrm>
            <a:prstGeom prst="rect">
              <a:avLst/>
            </a:prstGeom>
          </p:spPr>
        </p:pic>
        <p:pic>
          <p:nvPicPr>
            <p:cNvPr id="9" name="object 15"/>
            <p:cNvPicPr/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90301" y="-29617"/>
              <a:ext cx="3692098" cy="876523"/>
            </a:xfrm>
            <a:prstGeom prst="rect">
              <a:avLst/>
            </a:prstGeom>
          </p:spPr>
        </p:pic>
        <p:pic>
          <p:nvPicPr>
            <p:cNvPr id="10" name="object 16"/>
            <p:cNvPicPr/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93916" y="745947"/>
              <a:ext cx="94564" cy="94551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52" b="97361" l="2462" r="98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253969" cy="43301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09" r="85186" b="-9269"/>
          <a:stretch/>
        </p:blipFill>
        <p:spPr>
          <a:xfrm>
            <a:off x="6435483" y="1628800"/>
            <a:ext cx="846646" cy="16603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6" t="22435" r="60090" b="1609"/>
          <a:stretch/>
        </p:blipFill>
        <p:spPr>
          <a:xfrm>
            <a:off x="2699792" y="2837460"/>
            <a:ext cx="811758" cy="14469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1" r="65416" b="35986"/>
          <a:stretch/>
        </p:blipFill>
        <p:spPr>
          <a:xfrm>
            <a:off x="4583971" y="2341460"/>
            <a:ext cx="1181437" cy="12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7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2852936"/>
            <a:ext cx="640544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786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3000">
              <a:srgbClr val="D4DEFF">
                <a:alpha val="30000"/>
              </a:srgbClr>
            </a:gs>
            <a:gs pos="100000">
              <a:srgbClr val="D4DE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52095"/>
            <a:ext cx="3970784" cy="4219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9"/>
          <a:stretch/>
        </p:blipFill>
        <p:spPr bwMode="auto">
          <a:xfrm>
            <a:off x="0" y="6143004"/>
            <a:ext cx="9144000" cy="7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object 12"/>
          <p:cNvGrpSpPr/>
          <p:nvPr/>
        </p:nvGrpSpPr>
        <p:grpSpPr>
          <a:xfrm>
            <a:off x="331384" y="-2"/>
            <a:ext cx="8840005" cy="4087819"/>
            <a:chOff x="552489" y="-27924"/>
            <a:chExt cx="10159127" cy="2865598"/>
          </a:xfrm>
        </p:grpSpPr>
        <p:pic>
          <p:nvPicPr>
            <p:cNvPr id="7" name="object 13"/>
            <p:cNvPicPr/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08553" y="-27924"/>
              <a:ext cx="4203063" cy="1454302"/>
            </a:xfrm>
            <a:prstGeom prst="rect">
              <a:avLst/>
            </a:prstGeom>
          </p:spPr>
        </p:pic>
        <p:pic>
          <p:nvPicPr>
            <p:cNvPr id="8" name="object 14"/>
            <p:cNvPicPr/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99009" y="15875"/>
              <a:ext cx="3992993" cy="1312213"/>
            </a:xfrm>
            <a:prstGeom prst="rect">
              <a:avLst/>
            </a:prstGeom>
          </p:spPr>
        </p:pic>
        <p:pic>
          <p:nvPicPr>
            <p:cNvPr id="9" name="object 15"/>
            <p:cNvPicPr/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8340" y="-8235"/>
              <a:ext cx="3848989" cy="1171625"/>
            </a:xfrm>
            <a:prstGeom prst="rect">
              <a:avLst/>
            </a:prstGeom>
          </p:spPr>
        </p:pic>
        <p:pic>
          <p:nvPicPr>
            <p:cNvPr id="10" name="object 16"/>
            <p:cNvPicPr/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93916" y="745947"/>
              <a:ext cx="94564" cy="94551"/>
            </a:xfrm>
            <a:prstGeom prst="rect">
              <a:avLst/>
            </a:prstGeom>
          </p:spPr>
        </p:pic>
        <p:sp>
          <p:nvSpPr>
            <p:cNvPr id="11" name="object 17"/>
            <p:cNvSpPr/>
            <p:nvPr/>
          </p:nvSpPr>
          <p:spPr>
            <a:xfrm>
              <a:off x="566551" y="962446"/>
              <a:ext cx="6877187" cy="1875228"/>
            </a:xfrm>
            <a:custGeom>
              <a:avLst/>
              <a:gdLst/>
              <a:ahLst/>
              <a:cxnLst/>
              <a:rect l="l" t="t" r="r" b="b"/>
              <a:pathLst>
                <a:path w="6653530" h="750569">
                  <a:moveTo>
                    <a:pt x="6501117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597966"/>
                  </a:lnTo>
                  <a:lnTo>
                    <a:pt x="7802" y="646003"/>
                  </a:lnTo>
                  <a:lnTo>
                    <a:pt x="29504" y="687821"/>
                  </a:lnTo>
                  <a:lnTo>
                    <a:pt x="62544" y="720862"/>
                  </a:lnTo>
                  <a:lnTo>
                    <a:pt x="104363" y="742563"/>
                  </a:lnTo>
                  <a:lnTo>
                    <a:pt x="152400" y="750366"/>
                  </a:lnTo>
                  <a:lnTo>
                    <a:pt x="6501117" y="750366"/>
                  </a:lnTo>
                  <a:lnTo>
                    <a:pt x="6549153" y="742563"/>
                  </a:lnTo>
                  <a:lnTo>
                    <a:pt x="6590972" y="720862"/>
                  </a:lnTo>
                  <a:lnTo>
                    <a:pt x="6624012" y="687821"/>
                  </a:lnTo>
                  <a:lnTo>
                    <a:pt x="6645714" y="646003"/>
                  </a:lnTo>
                  <a:lnTo>
                    <a:pt x="6653517" y="597966"/>
                  </a:lnTo>
                  <a:lnTo>
                    <a:pt x="6653517" y="152400"/>
                  </a:lnTo>
                  <a:lnTo>
                    <a:pt x="6645714" y="104363"/>
                  </a:lnTo>
                  <a:lnTo>
                    <a:pt x="6624012" y="62544"/>
                  </a:lnTo>
                  <a:lnTo>
                    <a:pt x="6590972" y="29504"/>
                  </a:lnTo>
                  <a:lnTo>
                    <a:pt x="6549153" y="7802"/>
                  </a:lnTo>
                  <a:lnTo>
                    <a:pt x="6501117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8"/>
            <p:cNvSpPr/>
            <p:nvPr/>
          </p:nvSpPr>
          <p:spPr>
            <a:xfrm>
              <a:off x="552489" y="962446"/>
              <a:ext cx="6891249" cy="1855308"/>
            </a:xfrm>
            <a:custGeom>
              <a:avLst/>
              <a:gdLst/>
              <a:ahLst/>
              <a:cxnLst/>
              <a:rect l="l" t="t" r="r" b="b"/>
              <a:pathLst>
                <a:path w="6653530" h="750569">
                  <a:moveTo>
                    <a:pt x="6501117" y="750366"/>
                  </a:moveTo>
                  <a:lnTo>
                    <a:pt x="152400" y="750366"/>
                  </a:lnTo>
                  <a:lnTo>
                    <a:pt x="104363" y="742563"/>
                  </a:lnTo>
                  <a:lnTo>
                    <a:pt x="62544" y="720862"/>
                  </a:lnTo>
                  <a:lnTo>
                    <a:pt x="29504" y="687821"/>
                  </a:lnTo>
                  <a:lnTo>
                    <a:pt x="7802" y="646003"/>
                  </a:lnTo>
                  <a:lnTo>
                    <a:pt x="0" y="597966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6501117" y="0"/>
                  </a:lnTo>
                  <a:lnTo>
                    <a:pt x="6549153" y="7802"/>
                  </a:lnTo>
                  <a:lnTo>
                    <a:pt x="6590972" y="29504"/>
                  </a:lnTo>
                  <a:lnTo>
                    <a:pt x="6624012" y="62544"/>
                  </a:lnTo>
                  <a:lnTo>
                    <a:pt x="6645714" y="104363"/>
                  </a:lnTo>
                  <a:lnTo>
                    <a:pt x="6653517" y="152400"/>
                  </a:lnTo>
                  <a:lnTo>
                    <a:pt x="6653517" y="597966"/>
                  </a:lnTo>
                  <a:lnTo>
                    <a:pt x="6645714" y="646003"/>
                  </a:lnTo>
                  <a:lnTo>
                    <a:pt x="6624012" y="687821"/>
                  </a:lnTo>
                  <a:lnTo>
                    <a:pt x="6590972" y="720862"/>
                  </a:lnTo>
                  <a:lnTo>
                    <a:pt x="6549153" y="742563"/>
                  </a:lnTo>
                  <a:lnTo>
                    <a:pt x="6501117" y="750366"/>
                  </a:lnTo>
                  <a:close/>
                </a:path>
              </a:pathLst>
            </a:custGeom>
            <a:ln w="254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755576" y="1699426"/>
            <a:ext cx="52820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Цвет – дитя света.</a:t>
            </a:r>
            <a:br>
              <a:rPr lang="ru-RU" sz="4400" dirty="0"/>
            </a:br>
            <a:r>
              <a:rPr lang="ru-RU" sz="4400" dirty="0"/>
              <a:t>Без </a:t>
            </a:r>
            <a:r>
              <a:rPr lang="ru-RU" sz="4400" dirty="0" smtClean="0"/>
              <a:t>источника света </a:t>
            </a:r>
            <a:r>
              <a:rPr lang="ru-RU" sz="4400" dirty="0"/>
              <a:t>цвета нет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7126365" y="2492896"/>
            <a:ext cx="1501075" cy="1359317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037616" y="4305434"/>
            <a:ext cx="1440160" cy="1368152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3546884" y="4774852"/>
            <a:ext cx="1584176" cy="1368152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989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7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484784"/>
            <a:ext cx="7645841" cy="4298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64000" endPos="13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5784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3000">
              <a:srgbClr val="D4DEFF">
                <a:alpha val="30000"/>
              </a:srgbClr>
            </a:gs>
            <a:gs pos="100000">
              <a:srgbClr val="D4DE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9"/>
          <a:stretch/>
        </p:blipFill>
        <p:spPr bwMode="auto">
          <a:xfrm>
            <a:off x="0" y="6143004"/>
            <a:ext cx="9144000" cy="7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object 12"/>
          <p:cNvGrpSpPr/>
          <p:nvPr/>
        </p:nvGrpSpPr>
        <p:grpSpPr>
          <a:xfrm>
            <a:off x="4802456" y="-41713"/>
            <a:ext cx="4341544" cy="2174569"/>
            <a:chOff x="6393916" y="-39661"/>
            <a:chExt cx="4332422" cy="1464351"/>
          </a:xfrm>
        </p:grpSpPr>
        <p:pic>
          <p:nvPicPr>
            <p:cNvPr id="7" name="object 13"/>
            <p:cNvPicPr/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23267" y="-29617"/>
              <a:ext cx="4203071" cy="1454307"/>
            </a:xfrm>
            <a:prstGeom prst="rect">
              <a:avLst/>
            </a:prstGeom>
          </p:spPr>
        </p:pic>
        <p:pic>
          <p:nvPicPr>
            <p:cNvPr id="8" name="object 14"/>
            <p:cNvPicPr/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33337" y="-39661"/>
              <a:ext cx="3949064" cy="1312218"/>
            </a:xfrm>
            <a:prstGeom prst="rect">
              <a:avLst/>
            </a:prstGeom>
          </p:spPr>
        </p:pic>
        <p:pic>
          <p:nvPicPr>
            <p:cNvPr id="9" name="object 15"/>
            <p:cNvPicPr/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90301" y="-29617"/>
              <a:ext cx="3692098" cy="876523"/>
            </a:xfrm>
            <a:prstGeom prst="rect">
              <a:avLst/>
            </a:prstGeom>
          </p:spPr>
        </p:pic>
        <p:pic>
          <p:nvPicPr>
            <p:cNvPr id="10" name="object 16"/>
            <p:cNvPicPr/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93916" y="745947"/>
              <a:ext cx="94564" cy="94551"/>
            </a:xfrm>
            <a:prstGeom prst="rect">
              <a:avLst/>
            </a:prstGeom>
          </p:spPr>
        </p:pic>
      </p:grpSp>
      <p:sp>
        <p:nvSpPr>
          <p:cNvPr id="14" name="object 4"/>
          <p:cNvSpPr txBox="1">
            <a:spLocks/>
          </p:cNvSpPr>
          <p:nvPr/>
        </p:nvSpPr>
        <p:spPr>
          <a:xfrm>
            <a:off x="683568" y="690942"/>
            <a:ext cx="6597111" cy="362087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2100" b="0" i="0">
                <a:solidFill>
                  <a:srgbClr val="734B9E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>
              <a:lnSpc>
                <a:spcPts val="2100"/>
              </a:lnSpc>
              <a:spcBef>
                <a:spcPts val="52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Days" panose="02000505050000020004" pitchFamily="2" charset="0"/>
              </a:rPr>
              <a:t>ЗАДАНИЕ № 1</a:t>
            </a:r>
            <a:endParaRPr lang="ru-RU" sz="3200" b="1" dirty="0">
              <a:solidFill>
                <a:schemeClr val="tx1"/>
              </a:solidFill>
              <a:latin typeface="Days" panose="02000505050000020004" pitchFamily="2" charset="0"/>
            </a:endParaRPr>
          </a:p>
        </p:txBody>
      </p:sp>
      <p:pic>
        <p:nvPicPr>
          <p:cNvPr id="15" name="object 3"/>
          <p:cNvPicPr/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1590431"/>
            <a:ext cx="6585469" cy="1152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795" y="1696162"/>
            <a:ext cx="6585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/>
                <a:ea typeface="Calibri"/>
              </a:rPr>
              <a:t>Разукрасьте </a:t>
            </a:r>
            <a:r>
              <a:rPr lang="ru-RU" sz="2800" b="1" dirty="0">
                <a:latin typeface="Times New Roman"/>
                <a:ea typeface="Calibri"/>
              </a:rPr>
              <a:t>радугу в определенной последовательности к, о, ж, з, г, с, ф.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919" b="96025" l="1680" r="98370">
                        <a14:foregroundMark x1="4051" y1="91494" x2="18528" y2="39348"/>
                        <a14:foregroundMark x1="18528" y1="39348" x2="61265" y2="25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9" r="3160" b="5391"/>
          <a:stretch/>
        </p:blipFill>
        <p:spPr>
          <a:xfrm>
            <a:off x="1765602" y="2564904"/>
            <a:ext cx="5515077" cy="342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7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929" y="6140121"/>
            <a:ext cx="2422689" cy="746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6" y="1"/>
            <a:ext cx="2770323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12"/>
          <p:cNvSpPr txBox="1"/>
          <p:nvPr/>
        </p:nvSpPr>
        <p:spPr>
          <a:xfrm>
            <a:off x="844186" y="561766"/>
            <a:ext cx="63736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dirty="0" smtClean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Правила </a:t>
            </a:r>
            <a:r>
              <a:rPr lang="ru-RU" sz="3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работы в группе </a:t>
            </a:r>
            <a:endParaRPr sz="3200" dirty="0">
              <a:latin typeface="Days" panose="02000505050000020004" pitchFamily="2" charset="0"/>
              <a:cs typeface="Tahoma"/>
            </a:endParaRPr>
          </a:p>
        </p:txBody>
      </p:sp>
      <p:pic>
        <p:nvPicPr>
          <p:cNvPr id="8" name="object 15"/>
          <p:cNvPicPr/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844186" y="1386765"/>
            <a:ext cx="4879942" cy="530067"/>
          </a:xfrm>
          <a:prstGeom prst="rect">
            <a:avLst/>
          </a:prstGeom>
        </p:spPr>
      </p:pic>
      <p:pic>
        <p:nvPicPr>
          <p:cNvPr id="14" name="object 15"/>
          <p:cNvPicPr/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844186" y="2060848"/>
            <a:ext cx="4879942" cy="5300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871855" y="2780928"/>
            <a:ext cx="4879942" cy="530067"/>
          </a:xfrm>
          <a:prstGeom prst="rect">
            <a:avLst/>
          </a:prstGeom>
        </p:spPr>
      </p:pic>
      <p:pic>
        <p:nvPicPr>
          <p:cNvPr id="16" name="object 15"/>
          <p:cNvPicPr/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844186" y="3501008"/>
            <a:ext cx="4879942" cy="646331"/>
          </a:xfrm>
          <a:prstGeom prst="rect">
            <a:avLst/>
          </a:prstGeom>
        </p:spPr>
      </p:pic>
      <p:pic>
        <p:nvPicPr>
          <p:cNvPr id="17" name="object 15"/>
          <p:cNvPicPr/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868202" y="4449806"/>
            <a:ext cx="4879942" cy="530067"/>
          </a:xfrm>
          <a:prstGeom prst="rect">
            <a:avLst/>
          </a:prstGeom>
        </p:spPr>
      </p:pic>
      <p:pic>
        <p:nvPicPr>
          <p:cNvPr id="18" name="object 15"/>
          <p:cNvPicPr/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871855" y="5301208"/>
            <a:ext cx="4879942" cy="530067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15" y="1505748"/>
            <a:ext cx="66436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4021" y="2133590"/>
            <a:ext cx="2867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2. Уважай мнение других.</a:t>
            </a:r>
            <a:endParaRPr lang="ru-RU" sz="1050" dirty="0"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39244" y="2861295"/>
            <a:ext cx="217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3. Записывай идеи.</a:t>
            </a:r>
            <a:endParaRPr lang="ru-RU" sz="1050" dirty="0">
              <a:ea typeface="Calibri"/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28895" y="35010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4. Не спрашивай у учителя, спрашивай у группы.</a:t>
            </a:r>
            <a:endParaRPr lang="ru-RU" sz="1050" dirty="0">
              <a:ea typeface="Calibri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03743" y="4530173"/>
            <a:ext cx="3872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5. Не бери всю инициативу на себя.</a:t>
            </a:r>
            <a:endParaRPr lang="ru-RU" sz="1050" dirty="0">
              <a:ea typeface="Calibri"/>
              <a:cs typeface="Times New Roman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64021" y="5381575"/>
            <a:ext cx="2353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6. Не жди подсказки.</a:t>
            </a:r>
            <a:endParaRPr lang="ru-RU" sz="1050" dirty="0">
              <a:ea typeface="Calibri"/>
              <a:cs typeface="Times New Roman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63542" r="90000">
                        <a14:backgroundMark x1="68073" y1="36019" x2="84583" y2="18889"/>
                        <a14:backgroundMark x1="68854" y1="44537" x2="72656" y2="34352"/>
                        <a14:backgroundMark x1="85469" y1="26481" x2="67813" y2="12593"/>
                        <a14:backgroundMark x1="84323" y1="70185" x2="85833" y2="79167"/>
                        <a14:backgroundMark x1="85469" y1="87685" x2="85677" y2="66574"/>
                        <a14:backgroundMark x1="79635" y1="69722" x2="86458" y2="65741"/>
                        <a14:backgroundMark x1="80156" y1="78333" x2="81510" y2="84537"/>
                        <a14:backgroundMark x1="72292" y1="35556" x2="74948" y2="33704"/>
                        <a14:backgroundMark x1="76458" y1="29074" x2="86094" y2="2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61" r="7609"/>
          <a:stretch/>
        </p:blipFill>
        <p:spPr>
          <a:xfrm>
            <a:off x="6190407" y="1714500"/>
            <a:ext cx="2581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3000">
              <a:srgbClr val="D4DEFF">
                <a:alpha val="30000"/>
              </a:srgbClr>
            </a:gs>
            <a:gs pos="100000">
              <a:srgbClr val="D4DE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52095"/>
            <a:ext cx="3970784" cy="4219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9"/>
          <a:stretch/>
        </p:blipFill>
        <p:spPr bwMode="auto">
          <a:xfrm>
            <a:off x="0" y="6143004"/>
            <a:ext cx="9144000" cy="7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object 12"/>
          <p:cNvGrpSpPr/>
          <p:nvPr/>
        </p:nvGrpSpPr>
        <p:grpSpPr>
          <a:xfrm>
            <a:off x="4802456" y="-41713"/>
            <a:ext cx="4341544" cy="2174569"/>
            <a:chOff x="6393916" y="-39661"/>
            <a:chExt cx="4332422" cy="1464351"/>
          </a:xfrm>
        </p:grpSpPr>
        <p:pic>
          <p:nvPicPr>
            <p:cNvPr id="7" name="object 13"/>
            <p:cNvPicPr/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23267" y="-29617"/>
              <a:ext cx="4203071" cy="1454307"/>
            </a:xfrm>
            <a:prstGeom prst="rect">
              <a:avLst/>
            </a:prstGeom>
          </p:spPr>
        </p:pic>
        <p:pic>
          <p:nvPicPr>
            <p:cNvPr id="8" name="object 14"/>
            <p:cNvPicPr/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33337" y="-39661"/>
              <a:ext cx="3949064" cy="1312218"/>
            </a:xfrm>
            <a:prstGeom prst="rect">
              <a:avLst/>
            </a:prstGeom>
          </p:spPr>
        </p:pic>
        <p:pic>
          <p:nvPicPr>
            <p:cNvPr id="9" name="object 15"/>
            <p:cNvPicPr/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90301" y="-29617"/>
              <a:ext cx="3692098" cy="876523"/>
            </a:xfrm>
            <a:prstGeom prst="rect">
              <a:avLst/>
            </a:prstGeom>
          </p:spPr>
        </p:pic>
        <p:pic>
          <p:nvPicPr>
            <p:cNvPr id="10" name="object 16"/>
            <p:cNvPicPr/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93916" y="745947"/>
              <a:ext cx="94564" cy="94551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4" b="98242" l="10000" r="90000">
                        <a14:foregroundMark x1="50652" y1="82031" x2="56522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86" y="476672"/>
            <a:ext cx="3627716" cy="201890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88" y="2564904"/>
            <a:ext cx="45719" cy="37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77" y="3556762"/>
            <a:ext cx="4021031" cy="17242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35159"/>
            <a:ext cx="3853148" cy="25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97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3000">
              <a:srgbClr val="D4DEFF">
                <a:alpha val="30000"/>
              </a:srgbClr>
            </a:gs>
            <a:gs pos="100000">
              <a:srgbClr val="D4DE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9"/>
          <a:stretch/>
        </p:blipFill>
        <p:spPr bwMode="auto">
          <a:xfrm>
            <a:off x="0" y="6143004"/>
            <a:ext cx="9144000" cy="7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object 12"/>
          <p:cNvGrpSpPr/>
          <p:nvPr/>
        </p:nvGrpSpPr>
        <p:grpSpPr>
          <a:xfrm>
            <a:off x="4802456" y="-41713"/>
            <a:ext cx="4341544" cy="2174569"/>
            <a:chOff x="6393916" y="-39661"/>
            <a:chExt cx="4332422" cy="1464351"/>
          </a:xfrm>
        </p:grpSpPr>
        <p:pic>
          <p:nvPicPr>
            <p:cNvPr id="7" name="object 13"/>
            <p:cNvPicPr/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23267" y="-29617"/>
              <a:ext cx="4203071" cy="1454307"/>
            </a:xfrm>
            <a:prstGeom prst="rect">
              <a:avLst/>
            </a:prstGeom>
          </p:spPr>
        </p:pic>
        <p:pic>
          <p:nvPicPr>
            <p:cNvPr id="8" name="object 14"/>
            <p:cNvPicPr/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33337" y="-39661"/>
              <a:ext cx="3949064" cy="1312218"/>
            </a:xfrm>
            <a:prstGeom prst="rect">
              <a:avLst/>
            </a:prstGeom>
          </p:spPr>
        </p:pic>
        <p:pic>
          <p:nvPicPr>
            <p:cNvPr id="9" name="object 15"/>
            <p:cNvPicPr/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90301" y="-29617"/>
              <a:ext cx="3692098" cy="876523"/>
            </a:xfrm>
            <a:prstGeom prst="rect">
              <a:avLst/>
            </a:prstGeom>
          </p:spPr>
        </p:pic>
        <p:pic>
          <p:nvPicPr>
            <p:cNvPr id="10" name="object 16"/>
            <p:cNvPicPr/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93916" y="745947"/>
              <a:ext cx="94564" cy="94551"/>
            </a:xfrm>
            <a:prstGeom prst="rect">
              <a:avLst/>
            </a:prstGeom>
          </p:spPr>
        </p:pic>
      </p:grpSp>
      <p:sp>
        <p:nvSpPr>
          <p:cNvPr id="14" name="object 4"/>
          <p:cNvSpPr txBox="1">
            <a:spLocks/>
          </p:cNvSpPr>
          <p:nvPr/>
        </p:nvSpPr>
        <p:spPr>
          <a:xfrm>
            <a:off x="683568" y="690942"/>
            <a:ext cx="6597111" cy="33598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2100" b="0" i="0">
                <a:solidFill>
                  <a:srgbClr val="734B9E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>
              <a:lnSpc>
                <a:spcPts val="2100"/>
              </a:lnSpc>
              <a:spcBef>
                <a:spcPts val="52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Days" panose="02000505050000020004" pitchFamily="2" charset="0"/>
              </a:rPr>
              <a:t>ЗАДАНИЕ № 2</a:t>
            </a:r>
            <a:endParaRPr lang="ru-RU" sz="3200" b="1" dirty="0">
              <a:solidFill>
                <a:schemeClr val="tx1"/>
              </a:solidFill>
              <a:latin typeface="Days" panose="02000505050000020004" pitchFamily="2" charset="0"/>
            </a:endParaRPr>
          </a:p>
        </p:txBody>
      </p:sp>
      <p:pic>
        <p:nvPicPr>
          <p:cNvPr id="15" name="object 3"/>
          <p:cNvPicPr/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1590431"/>
            <a:ext cx="6585469" cy="1152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795" y="1696162"/>
            <a:ext cx="6585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/>
                <a:ea typeface="Calibri"/>
              </a:rPr>
              <a:t>Для этого возьмите </a:t>
            </a:r>
            <a:r>
              <a:rPr lang="ru-RU" sz="2800" b="1" dirty="0" smtClean="0">
                <a:latin typeface="Times New Roman"/>
                <a:ea typeface="Calibri"/>
              </a:rPr>
              <a:t>таблицы №2 </a:t>
            </a:r>
            <a:r>
              <a:rPr lang="ru-RU" sz="2800" b="1" dirty="0">
                <a:latin typeface="Times New Roman"/>
                <a:ea typeface="Calibri"/>
              </a:rPr>
              <a:t>и заполните </a:t>
            </a:r>
            <a:r>
              <a:rPr lang="ru-RU" sz="2800" b="1" dirty="0" smtClean="0">
                <a:latin typeface="Times New Roman"/>
                <a:ea typeface="Calibri"/>
              </a:rPr>
              <a:t>их.</a:t>
            </a:r>
          </a:p>
          <a:p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6" y="2844391"/>
            <a:ext cx="664368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288363"/>
              </p:ext>
            </p:extLst>
          </p:nvPr>
        </p:nvGraphicFramePr>
        <p:xfrm>
          <a:off x="2773901" y="3501008"/>
          <a:ext cx="5252391" cy="3109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Документ" r:id="rId11" imgW="6877522" imgH="4071243" progId="Word.Document.12">
                  <p:embed/>
                </p:oleObj>
              </mc:Choice>
              <mc:Fallback>
                <p:oleObj name="Документ" r:id="rId11" imgW="6877522" imgH="407124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73901" y="3501008"/>
                        <a:ext cx="5252391" cy="3109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8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3000">
              <a:srgbClr val="D4DEFF">
                <a:alpha val="30000"/>
              </a:srgbClr>
            </a:gs>
            <a:gs pos="100000">
              <a:srgbClr val="D4DE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-3056" r="2067" b="5419"/>
          <a:stretch/>
        </p:blipFill>
        <p:spPr>
          <a:xfrm>
            <a:off x="226577" y="-227354"/>
            <a:ext cx="8771766" cy="692755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9"/>
          <a:stretch/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93021" y="5143573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Напряженно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611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</TotalTime>
  <Words>222</Words>
  <Application>Microsoft Office PowerPoint</Application>
  <PresentationFormat>Экран (4:3)</PresentationFormat>
  <Paragraphs>47</Paragraphs>
  <Slides>23</Slides>
  <Notes>12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Документ</vt:lpstr>
      <vt:lpstr>Презентация PowerPoint</vt:lpstr>
      <vt:lpstr>Герман Гессе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Представление мини-проектов</vt:lpstr>
      <vt:lpstr>Claude Debussy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Павел</cp:lastModifiedBy>
  <cp:revision>41</cp:revision>
  <dcterms:created xsi:type="dcterms:W3CDTF">2025-02-23T16:43:36Z</dcterms:created>
  <dcterms:modified xsi:type="dcterms:W3CDTF">2025-03-02T20:07:43Z</dcterms:modified>
</cp:coreProperties>
</file>