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8" r:id="rId5"/>
    <p:sldId id="259" r:id="rId6"/>
    <p:sldId id="269" r:id="rId7"/>
    <p:sldId id="260" r:id="rId8"/>
    <p:sldId id="274" r:id="rId9"/>
    <p:sldId id="263" r:id="rId10"/>
    <p:sldId id="261" r:id="rId11"/>
    <p:sldId id="267" r:id="rId12"/>
    <p:sldId id="265" r:id="rId13"/>
    <p:sldId id="275" r:id="rId14"/>
    <p:sldId id="278" r:id="rId15"/>
    <p:sldId id="276" r:id="rId16"/>
    <p:sldId id="277" r:id="rId17"/>
    <p:sldId id="271" r:id="rId18"/>
    <p:sldId id="27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65DB2A-AD8A-4B31-916D-1FCBC79B018E}" v="4" dt="2022-01-20T17:23:03.627"/>
    <p1510:client id="{1A7E853F-A49E-4A4F-B110-79131FD45D26}" v="140" dt="2022-01-25T14:31:42.975"/>
    <p1510:client id="{1EFC08D6-AE9B-4B18-A2F2-479DE347A445}" v="8" dt="2022-01-13T14:49:01.849"/>
    <p1510:client id="{27FE279E-916B-410E-923F-5C2CD0987254}" v="218" dt="2022-01-14T16:49:19.505"/>
    <p1510:client id="{297FFDB0-80AC-481C-810D-C4862DE5B225}" v="315" dt="2022-01-19T16:17:47.220"/>
    <p1510:client id="{3EC6F114-0483-4DE3-916B-7FAF5B74FE7C}" v="632" dt="2022-01-16T16:06:25.459"/>
    <p1510:client id="{40972F62-592C-401B-9CD3-A829B61907DD}" v="211" dt="2022-02-07T15:16:18.663"/>
    <p1510:client id="{52087221-8DE2-43C6-B40E-BA1E62134246}" v="20" dt="2022-01-04T16:19:47.894"/>
    <p1510:client id="{5EF67887-2325-466E-A522-B06CD439AED1}" v="428" dt="2022-01-08T17:45:21.241"/>
    <p1510:client id="{6FC226C6-D7CB-493C-A041-28A309CBCB14}" v="157" dt="2022-01-20T16:11:09.834"/>
    <p1510:client id="{74CFE241-48BA-4ED1-971B-7E39E2628E6E}" v="7" dt="2022-01-06T12:01:02.086"/>
    <p1510:client id="{95D3BE40-2640-4A3F-8267-AB5FD057CEBE}" v="61" dt="2022-01-25T15:05:45.132"/>
    <p1510:client id="{9A1C9F80-0CEF-4502-B490-0C21718C0B13}" v="181" dt="2022-01-06T08:24:41.789"/>
    <p1510:client id="{AEE9870B-FB4F-4C5A-A467-481F2D12C2CE}" v="249" dt="2022-01-06T10:09:28.263"/>
    <p1510:client id="{BA96FE2B-6690-4263-B4F3-69512558165A}" v="19" dt="2022-01-16T14:05:10.407"/>
    <p1510:client id="{E5551B8A-5530-48FB-9350-2A1DEF01C622}" v="9" dt="2022-01-14T15:29:47.987"/>
    <p1510:client id="{E5F84A46-B69B-4856-862C-C240D7BDFD8B}" v="231" dt="2022-01-20T18:04:44.050"/>
    <p1510:client id="{EAD6EE96-9A8A-4092-BE0E-7B91C838BD3C}" v="23" dt="2022-01-25T14:17:53.695"/>
    <p1510:client id="{EE78F5D2-6CB8-4D9A-AF78-3D0E9A69FDE2}" v="621" dt="2022-01-21T16:18:55.3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7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15.12.2023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5.png"/><Relationship Id="rId3" Type="http://schemas.microsoft.com/office/2007/relationships/media" Target="../media/media3.mp3"/><Relationship Id="rId21" Type="http://schemas.openxmlformats.org/officeDocument/2006/relationships/image" Target="../media/image8.png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4.png"/><Relationship Id="rId2" Type="http://schemas.openxmlformats.org/officeDocument/2006/relationships/audio" Target="../media/media2.mp3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23" Type="http://schemas.openxmlformats.org/officeDocument/2006/relationships/image" Target="../media/image2.png"/><Relationship Id="rId10" Type="http://schemas.openxmlformats.org/officeDocument/2006/relationships/audio" Target="../media/media6.mp3"/><Relationship Id="rId19" Type="http://schemas.openxmlformats.org/officeDocument/2006/relationships/image" Target="../media/image6.png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5849" y="345988"/>
            <a:ext cx="9359661" cy="4558578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ru-RU" sz="2800" dirty="0">
              <a:cs typeface="Calibri Light"/>
            </a:endParaRPr>
          </a:p>
          <a:p>
            <a:r>
              <a:rPr lang="ru-RU" sz="2800" b="1" dirty="0">
                <a:ea typeface="+mj-lt"/>
                <a:cs typeface="+mj-lt"/>
              </a:rPr>
              <a:t/>
            </a:r>
            <a:br>
              <a:rPr lang="ru-RU" sz="2800" b="1" dirty="0">
                <a:ea typeface="+mj-lt"/>
                <a:cs typeface="+mj-lt"/>
              </a:rPr>
            </a:br>
            <a:r>
              <a:rPr lang="ru-RU" sz="2800" b="1" dirty="0">
                <a:ea typeface="+mj-lt"/>
                <a:cs typeface="+mj-lt"/>
              </a:rPr>
              <a:t/>
            </a:r>
            <a:br>
              <a:rPr lang="ru-RU" sz="2800" b="1" dirty="0">
                <a:ea typeface="+mj-lt"/>
                <a:cs typeface="+mj-lt"/>
              </a:rPr>
            </a:br>
            <a:r>
              <a:rPr lang="ru-RU" sz="2800" b="1" dirty="0">
                <a:ea typeface="+mj-lt"/>
                <a:cs typeface="+mj-lt"/>
              </a:rPr>
              <a:t/>
            </a:r>
            <a:br>
              <a:rPr lang="ru-RU" sz="2800" b="1" dirty="0">
                <a:ea typeface="+mj-lt"/>
                <a:cs typeface="+mj-lt"/>
              </a:rPr>
            </a:br>
            <a:r>
              <a:rPr lang="ru-RU" sz="2800" b="1" dirty="0">
                <a:ea typeface="+mj-lt"/>
                <a:cs typeface="+mj-lt"/>
              </a:rPr>
              <a:t/>
            </a:r>
            <a:br>
              <a:rPr lang="ru-RU" sz="2800" b="1" dirty="0">
                <a:ea typeface="+mj-lt"/>
                <a:cs typeface="+mj-lt"/>
              </a:rPr>
            </a:br>
            <a:r>
              <a:rPr lang="ru-RU" sz="2800" b="1" dirty="0">
                <a:ea typeface="+mj-lt"/>
                <a:cs typeface="+mj-lt"/>
              </a:rPr>
              <a:t/>
            </a:r>
            <a:br>
              <a:rPr lang="ru-RU" sz="2800" b="1" dirty="0">
                <a:ea typeface="+mj-lt"/>
                <a:cs typeface="+mj-lt"/>
              </a:rPr>
            </a:br>
            <a:r>
              <a:rPr lang="ru-RU" sz="2800" b="1" dirty="0">
                <a:ea typeface="+mj-lt"/>
                <a:cs typeface="+mj-lt"/>
              </a:rPr>
              <a:t/>
            </a:r>
            <a:br>
              <a:rPr lang="ru-RU" sz="2800" b="1" dirty="0">
                <a:ea typeface="+mj-lt"/>
                <a:cs typeface="+mj-lt"/>
              </a:rPr>
            </a:br>
            <a:r>
              <a:rPr lang="ru-RU" sz="2800" b="1" dirty="0">
                <a:ea typeface="+mj-lt"/>
                <a:cs typeface="+mj-lt"/>
              </a:rPr>
              <a:t/>
            </a:r>
            <a:br>
              <a:rPr lang="ru-RU" sz="2800" b="1" dirty="0">
                <a:ea typeface="+mj-lt"/>
                <a:cs typeface="+mj-lt"/>
              </a:rPr>
            </a:br>
            <a:r>
              <a:rPr lang="ru-RU" sz="2800" b="1" dirty="0">
                <a:ea typeface="+mj-lt"/>
                <a:cs typeface="+mj-lt"/>
              </a:rPr>
              <a:t/>
            </a:r>
            <a:br>
              <a:rPr lang="ru-RU" sz="2800" b="1" dirty="0">
                <a:ea typeface="+mj-lt"/>
                <a:cs typeface="+mj-lt"/>
              </a:rPr>
            </a:br>
            <a:r>
              <a:rPr lang="ru-RU" sz="2800" b="1" dirty="0">
                <a:ea typeface="+mj-lt"/>
                <a:cs typeface="+mj-lt"/>
              </a:rPr>
              <a:t/>
            </a:r>
            <a:br>
              <a:rPr lang="ru-RU" sz="2800" b="1" dirty="0">
                <a:ea typeface="+mj-lt"/>
                <a:cs typeface="+mj-lt"/>
              </a:rPr>
            </a:br>
            <a:endParaRPr lang="ru-RU" sz="2800" b="1" dirty="0">
              <a:cs typeface="Calibri Light"/>
            </a:endParaRPr>
          </a:p>
          <a:p>
            <a:r>
              <a:rPr lang="ru-RU" sz="4000" b="1" dirty="0">
                <a:cs typeface="Calibri Light"/>
              </a:rPr>
              <a:t>                 </a:t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/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/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/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/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/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/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/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/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/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>                                                                                                                                    </a:t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/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/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/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/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/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/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cs typeface="Calibri Light"/>
              </a:rPr>
              <a:t/>
            </a:r>
            <a:br>
              <a:rPr lang="ru-RU" sz="4000" b="1" dirty="0">
                <a:cs typeface="Calibri Light"/>
              </a:rPr>
            </a:br>
            <a:r>
              <a:rPr lang="ru-RU" sz="4000" b="1" dirty="0">
                <a:latin typeface="Times New Roman"/>
                <a:cs typeface="Calibri Light"/>
              </a:rPr>
              <a:t/>
            </a:r>
            <a:br>
              <a:rPr lang="ru-RU" sz="4000" b="1" dirty="0">
                <a:latin typeface="Times New Roman"/>
                <a:cs typeface="Calibri Light"/>
              </a:rPr>
            </a:br>
            <a:r>
              <a:rPr lang="ru-RU" sz="4000" b="1" dirty="0">
                <a:latin typeface="Times New Roman"/>
                <a:cs typeface="Calibri Light"/>
              </a:rPr>
              <a:t/>
            </a:r>
            <a:br>
              <a:rPr lang="ru-RU" sz="4000" b="1" dirty="0">
                <a:latin typeface="Times New Roman"/>
                <a:cs typeface="Calibri Light"/>
              </a:rPr>
            </a:br>
            <a:r>
              <a:rPr lang="ru-RU" sz="4000" b="1" dirty="0">
                <a:latin typeface="Times New Roman"/>
                <a:cs typeface="Calibri Light"/>
              </a:rPr>
              <a:t/>
            </a:r>
            <a:br>
              <a:rPr lang="ru-RU" sz="4000" b="1" dirty="0">
                <a:latin typeface="Times New Roman"/>
                <a:cs typeface="Calibri Light"/>
              </a:rPr>
            </a:br>
            <a:r>
              <a:rPr lang="ru-RU" sz="4000" b="1" dirty="0">
                <a:latin typeface="Times New Roman"/>
                <a:cs typeface="Calibri Light"/>
              </a:rPr>
              <a:t/>
            </a:r>
            <a:br>
              <a:rPr lang="ru-RU" sz="4000" b="1" dirty="0">
                <a:latin typeface="Times New Roman"/>
                <a:cs typeface="Calibri Light"/>
              </a:rPr>
            </a:br>
            <a:r>
              <a:rPr lang="ru-RU" sz="4000" b="1" dirty="0">
                <a:latin typeface="Times New Roman"/>
                <a:cs typeface="Calibri Light"/>
              </a:rPr>
              <a:t/>
            </a:r>
            <a:br>
              <a:rPr lang="ru-RU" sz="4000" b="1" dirty="0">
                <a:latin typeface="Times New Roman"/>
                <a:cs typeface="Calibri Light"/>
              </a:rPr>
            </a:br>
            <a:r>
              <a:rPr lang="ru-RU" sz="4000" b="1" dirty="0">
                <a:latin typeface="Times New Roman"/>
                <a:cs typeface="Calibri Light"/>
              </a:rPr>
              <a:t>Конспект занятия </a:t>
            </a:r>
            <a:endParaRPr lang="ru-RU" sz="4000" dirty="0">
              <a:latin typeface="Times New Roman"/>
              <a:ea typeface="+mj-lt"/>
              <a:cs typeface="+mj-lt"/>
            </a:endParaRPr>
          </a:p>
          <a:p>
            <a:r>
              <a:rPr lang="ru-RU" sz="4000" b="1" dirty="0">
                <a:latin typeface="Times New Roman"/>
                <a:cs typeface="Calibri Light"/>
              </a:rPr>
              <a:t>для детей с ОНР</a:t>
            </a:r>
            <a:r>
              <a:rPr lang="ru-RU" sz="4000" dirty="0">
                <a:latin typeface="Times New Roman"/>
                <a:ea typeface="+mj-lt"/>
                <a:cs typeface="+mj-lt"/>
              </a:rPr>
              <a:t> </a:t>
            </a:r>
            <a:r>
              <a:rPr lang="ru-RU" sz="4000" b="1" dirty="0">
                <a:latin typeface="Times New Roman"/>
                <a:ea typeface="+mj-lt"/>
                <a:cs typeface="+mj-lt"/>
              </a:rPr>
              <a:t>III</a:t>
            </a:r>
            <a:r>
              <a:rPr lang="ru-RU" sz="4000" b="1" dirty="0">
                <a:latin typeface="Times New Roman"/>
                <a:cs typeface="Calibri Light"/>
              </a:rPr>
              <a:t>  уровня в старшей группе  на </a:t>
            </a:r>
            <a:r>
              <a:rPr lang="ru-RU" sz="4000" b="1" dirty="0">
                <a:latin typeface="Times New Roman"/>
                <a:ea typeface="+mj-lt"/>
                <a:cs typeface="+mj-lt"/>
              </a:rPr>
              <a:t>тему</a:t>
            </a:r>
            <a:r>
              <a:rPr lang="ru-RU" sz="4000" b="1" dirty="0">
                <a:latin typeface="Times New Roman"/>
                <a:cs typeface="Calibri Light"/>
              </a:rPr>
              <a:t/>
            </a:r>
            <a:br>
              <a:rPr lang="ru-RU" sz="4000" b="1" dirty="0">
                <a:latin typeface="Times New Roman"/>
                <a:cs typeface="Calibri Light"/>
              </a:rPr>
            </a:br>
            <a:r>
              <a:rPr lang="ru-RU" sz="4000" b="1" dirty="0">
                <a:latin typeface="Times New Roman"/>
                <a:cs typeface="Calibri Light"/>
              </a:rPr>
              <a:t> «Зимующие птицы»</a:t>
            </a:r>
            <a:r>
              <a:rPr lang="en-US" dirty="0"/>
              <a:t/>
            </a:r>
            <a:br>
              <a:rPr lang="en-US" dirty="0"/>
            </a:br>
            <a:endParaRPr lang="en-US" dirty="0">
              <a:cs typeface="Calibri Ligh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91887" y="5082906"/>
            <a:ext cx="3953773" cy="155511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ru-RU" dirty="0">
                <a:cs typeface="Calibri"/>
              </a:rPr>
              <a:t>Подготовила</a:t>
            </a:r>
            <a:r>
              <a:rPr lang="ru-RU" dirty="0" smtClean="0">
                <a:cs typeface="Calibri"/>
              </a:rPr>
              <a:t>:</a:t>
            </a:r>
          </a:p>
          <a:p>
            <a:pPr algn="l"/>
            <a:r>
              <a:rPr lang="ru-RU" dirty="0">
                <a:cs typeface="Calibri"/>
              </a:rPr>
              <a:t>у</a:t>
            </a:r>
            <a:r>
              <a:rPr lang="ru-RU" dirty="0" smtClean="0">
                <a:cs typeface="Calibri"/>
              </a:rPr>
              <a:t>читель -логопед</a:t>
            </a:r>
            <a:endParaRPr lang="ru-RU" dirty="0">
              <a:cs typeface="Calibri"/>
            </a:endParaRPr>
          </a:p>
          <a:p>
            <a:pPr algn="l"/>
            <a:r>
              <a:rPr lang="ru-RU" dirty="0" err="1">
                <a:cs typeface="Calibri"/>
              </a:rPr>
              <a:t>Нуриманова</a:t>
            </a:r>
            <a:r>
              <a:rPr lang="ru-RU" dirty="0">
                <a:cs typeface="Calibri"/>
              </a:rPr>
              <a:t> Рита </a:t>
            </a:r>
          </a:p>
          <a:p>
            <a:pPr algn="l"/>
            <a:r>
              <a:rPr lang="ru-RU" dirty="0">
                <a:cs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726558-3BDF-40FA-AD68-435F2E0B1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текст, птица, стая&#10;&#10;Автоматически созданное описание">
            <a:extLst>
              <a:ext uri="{FF2B5EF4-FFF2-40B4-BE49-F238E27FC236}">
                <a16:creationId xmlns:a16="http://schemas.microsoft.com/office/drawing/2014/main" id="{0FDD63C4-EBD4-458A-B753-9BD8B5F69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63" y="-57808"/>
            <a:ext cx="13213685" cy="6968017"/>
          </a:xfrm>
        </p:spPr>
      </p:pic>
    </p:spTree>
    <p:extLst>
      <p:ext uri="{BB962C8B-B14F-4D97-AF65-F5344CB8AC3E}">
        <p14:creationId xmlns:p14="http://schemas.microsoft.com/office/powerpoint/2010/main" val="1905246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55DE4D-CB49-49EC-BD60-171E2B058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76" y="365125"/>
            <a:ext cx="11234467" cy="205880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85750" indent="-285750">
              <a:spcBef>
                <a:spcPts val="1000"/>
              </a:spcBef>
              <a:buFont typeface="Arial"/>
              <a:buChar char="•"/>
            </a:pPr>
            <a:endParaRPr lang="ru-RU" sz="2800" b="1" i="1" dirty="0">
              <a:latin typeface="Times New Roman"/>
              <a:ea typeface="+mj-lt"/>
              <a:cs typeface="Times New Roman"/>
            </a:endParaRPr>
          </a:p>
          <a:p>
            <a:pPr>
              <a:spcBef>
                <a:spcPts val="1000"/>
              </a:spcBef>
            </a:pPr>
            <a:r>
              <a:rPr lang="ru-RU" sz="2800" b="1" i="1" dirty="0">
                <a:latin typeface="Times New Roman"/>
                <a:cs typeface="Times New Roman"/>
              </a:rPr>
              <a:t>     Задание «Назови ласково»</a:t>
            </a:r>
            <a:endParaRPr lang="ru-RU" sz="2800" dirty="0">
              <a:ea typeface="+mj-lt"/>
              <a:cs typeface="+mj-lt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ru-RU" sz="2400" i="1" dirty="0">
                <a:latin typeface="Times New Roman"/>
                <a:cs typeface="Times New Roman"/>
              </a:rPr>
              <a:t>(</a:t>
            </a:r>
            <a:r>
              <a:rPr lang="ru-RU" sz="2400" dirty="0">
                <a:latin typeface="Times New Roman"/>
                <a:cs typeface="Times New Roman"/>
              </a:rPr>
              <a:t>Образование имен существительных и имен прилагательных с уменьшительно-ласкательным значением)</a:t>
            </a:r>
            <a:endParaRPr lang="ru-RU" sz="2400">
              <a:ea typeface="+mj-lt"/>
              <a:cs typeface="+mj-lt"/>
            </a:endParaRPr>
          </a:p>
          <a:p>
            <a:pPr marL="285750" indent="-285750">
              <a:spcBef>
                <a:spcPts val="1000"/>
              </a:spcBef>
              <a:buFont typeface="Arial"/>
              <a:buChar char="•"/>
            </a:pPr>
            <a:r>
              <a:rPr lang="ru-RU" sz="2800" dirty="0">
                <a:latin typeface="Times New Roman"/>
                <a:cs typeface="Times New Roman"/>
              </a:rPr>
              <a:t>Логопед: Скажите ласково</a:t>
            </a:r>
            <a:endParaRPr lang="ru-RU" sz="2800">
              <a:cs typeface="Calibri Ligh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BDB9070-ED18-4924-9B6B-186131B4E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75" y="2213815"/>
            <a:ext cx="11493260" cy="438009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endParaRPr lang="ru-RU" b="1" i="1" dirty="0">
              <a:latin typeface="Times New Roman"/>
              <a:cs typeface="Times New Roman"/>
            </a:endParaRPr>
          </a:p>
          <a:p>
            <a:r>
              <a:rPr lang="ru-RU" dirty="0">
                <a:latin typeface="Times New Roman"/>
                <a:cs typeface="Times New Roman"/>
              </a:rPr>
              <a:t>Острый клюв — остренький клювик.</a:t>
            </a:r>
            <a:endParaRPr lang="ru-RU" dirty="0"/>
          </a:p>
          <a:p>
            <a:r>
              <a:rPr lang="ru-RU" dirty="0">
                <a:latin typeface="Times New Roman"/>
                <a:cs typeface="Times New Roman"/>
              </a:rPr>
              <a:t>Тонкие лапы — тоненькие лапки.</a:t>
            </a:r>
            <a:endParaRPr lang="ru-RU" dirty="0"/>
          </a:p>
          <a:p>
            <a:r>
              <a:rPr lang="ru-RU" dirty="0">
                <a:latin typeface="Times New Roman"/>
                <a:cs typeface="Times New Roman"/>
              </a:rPr>
              <a:t>Длинная шея — длинненькая шейка.</a:t>
            </a:r>
            <a:endParaRPr lang="ru-RU" dirty="0"/>
          </a:p>
          <a:p>
            <a:r>
              <a:rPr lang="ru-RU" dirty="0">
                <a:latin typeface="Times New Roman"/>
                <a:cs typeface="Times New Roman"/>
              </a:rPr>
              <a:t>Белая грудь — беленькая грудка.</a:t>
            </a:r>
            <a:endParaRPr lang="ru-RU" dirty="0"/>
          </a:p>
          <a:p>
            <a:r>
              <a:rPr lang="ru-RU" dirty="0">
                <a:latin typeface="Times New Roman"/>
                <a:cs typeface="Times New Roman"/>
              </a:rPr>
              <a:t>Черное крыло — черненькое крылышко.</a:t>
            </a:r>
            <a:endParaRPr lang="ru-RU" dirty="0"/>
          </a:p>
          <a:p>
            <a:r>
              <a:rPr lang="ru-RU" dirty="0">
                <a:latin typeface="Times New Roman"/>
                <a:cs typeface="Times New Roman"/>
              </a:rPr>
              <a:t>Толстая шея — толстенькая шейка.</a:t>
            </a:r>
            <a:endParaRPr lang="ru-RU" dirty="0"/>
          </a:p>
          <a:p>
            <a:r>
              <a:rPr lang="ru-RU" dirty="0">
                <a:latin typeface="Times New Roman"/>
                <a:cs typeface="Times New Roman"/>
              </a:rPr>
              <a:t>Короткий хвост — коротенький хвостик.</a:t>
            </a:r>
            <a:endParaRPr lang="ru-RU" dirty="0"/>
          </a:p>
          <a:p>
            <a:r>
              <a:rPr lang="ru-RU" dirty="0">
                <a:latin typeface="Times New Roman"/>
                <a:cs typeface="Times New Roman"/>
              </a:rPr>
              <a:t>Светлые перья — светленькие перышки.</a:t>
            </a:r>
            <a:endParaRPr lang="ru-RU" dirty="0"/>
          </a:p>
          <a:p>
            <a:endParaRPr lang="ru-RU" dirty="0">
              <a:latin typeface="Times New Roman"/>
              <a:cs typeface="Times New Roman"/>
            </a:endParaRP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0095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8D964-3B66-4712-A515-0B8C15BE9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350" y="-324988"/>
            <a:ext cx="10357450" cy="1742506"/>
          </a:xfrm>
        </p:spPr>
        <p:txBody>
          <a:bodyPr>
            <a:normAutofit/>
          </a:bodyPr>
          <a:lstStyle/>
          <a:p>
            <a:r>
              <a:rPr lang="ru-RU" sz="3600" b="1" dirty="0">
                <a:cs typeface="Calibri Light"/>
              </a:rPr>
              <a:t>       -Ребята , посчитайте и скажите  сколько</a:t>
            </a:r>
            <a:br>
              <a:rPr lang="ru-RU" sz="3600" b="1" dirty="0">
                <a:cs typeface="Calibri Light"/>
              </a:rPr>
            </a:br>
            <a:r>
              <a:rPr lang="ru-RU" sz="3600" b="1" dirty="0">
                <a:cs typeface="Calibri Light"/>
              </a:rPr>
              <a:t> здесь изображено птиц.</a:t>
            </a:r>
            <a:endParaRPr lang="ru-RU" sz="3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DFEEF4-2EB4-4360-90C8-C197A15B2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Calibri"/>
              </a:rPr>
              <a:t>м</a:t>
            </a:r>
            <a:endParaRPr lang="ru-RU" dirty="0"/>
          </a:p>
        </p:txBody>
      </p:sp>
      <p:pic>
        <p:nvPicPr>
          <p:cNvPr id="5" name="Рисунок 21" descr="Изображение выглядит как птица, дерево, сидит, высоко расположенный&#10;&#10;Автоматически созданное описание">
            <a:extLst>
              <a:ext uri="{FF2B5EF4-FFF2-40B4-BE49-F238E27FC236}">
                <a16:creationId xmlns:a16="http://schemas.microsoft.com/office/drawing/2014/main" id="{A0E3F527-5002-4232-B640-928941FC2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59" y="1074636"/>
            <a:ext cx="1722409" cy="1243786"/>
          </a:xfrm>
          <a:prstGeom prst="rect">
            <a:avLst/>
          </a:prstGeom>
        </p:spPr>
      </p:pic>
      <p:pic>
        <p:nvPicPr>
          <p:cNvPr id="7" name="Рисунок 21" descr="Изображение выглядит как птица, дерево, сидит, высоко расположенный&#10;&#10;Автоматически созданное описание">
            <a:extLst>
              <a:ext uri="{FF2B5EF4-FFF2-40B4-BE49-F238E27FC236}">
                <a16:creationId xmlns:a16="http://schemas.microsoft.com/office/drawing/2014/main" id="{437906D5-8D1E-4B4F-9304-B46BC1651B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915" y="1068886"/>
            <a:ext cx="1708031" cy="1128767"/>
          </a:xfrm>
          <a:prstGeom prst="rect">
            <a:avLst/>
          </a:prstGeom>
        </p:spPr>
      </p:pic>
      <p:pic>
        <p:nvPicPr>
          <p:cNvPr id="9" name="Рисунок 21" descr="Изображение выглядит как птица, дерево, сидит, высоко расположенный&#10;&#10;Автоматически созданное описание">
            <a:extLst>
              <a:ext uri="{FF2B5EF4-FFF2-40B4-BE49-F238E27FC236}">
                <a16:creationId xmlns:a16="http://schemas.microsoft.com/office/drawing/2014/main" id="{1DE6CFFD-ABDD-4A22-9483-776A4915B0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067" y="1063135"/>
            <a:ext cx="1765541" cy="122940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птица отряда курообразных, голубь, птиц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3B99F070-7325-4BE9-8996-F037167B4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247" y="2258845"/>
            <a:ext cx="1564258" cy="1233253"/>
          </a:xfrm>
          <a:prstGeom prst="rect">
            <a:avLst/>
          </a:prstGeom>
        </p:spPr>
      </p:pic>
      <p:pic>
        <p:nvPicPr>
          <p:cNvPr id="13" name="Рисунок 10" descr="Изображение выглядит как птица отряда курообразных, голубь, птиц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F18DC961-C770-4769-937A-43B000A72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194" y="2281848"/>
            <a:ext cx="1851806" cy="1247632"/>
          </a:xfrm>
          <a:prstGeom prst="rect">
            <a:avLst/>
          </a:prstGeom>
        </p:spPr>
      </p:pic>
      <p:pic>
        <p:nvPicPr>
          <p:cNvPr id="15" name="Рисунок 10" descr="Изображение выглядит как птица отряда курообразных, голубь, птиц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D80E742-B5F5-4115-808F-3A36D6208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538" y="2204211"/>
            <a:ext cx="1736787" cy="1333894"/>
          </a:xfrm>
          <a:prstGeom prst="rect">
            <a:avLst/>
          </a:prstGeom>
        </p:spPr>
      </p:pic>
      <p:pic>
        <p:nvPicPr>
          <p:cNvPr id="17" name="Рисунок 10" descr="Изображение выглядит как птица отряда курообразных, голубь, птиц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E78F5491-133B-4655-A73E-6217A0172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90" y="2284724"/>
            <a:ext cx="1708032" cy="1233253"/>
          </a:xfrm>
          <a:prstGeom prst="rect">
            <a:avLst/>
          </a:prstGeom>
        </p:spPr>
      </p:pic>
      <p:pic>
        <p:nvPicPr>
          <p:cNvPr id="19" name="Рисунок 5" descr="Изображение выглядит как певчая птица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163B91AE-BADC-4EBD-A42C-808AE3FBE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1235" y="-44480"/>
            <a:ext cx="2184281" cy="1339792"/>
          </a:xfrm>
          <a:prstGeom prst="rect">
            <a:avLst/>
          </a:prstGeom>
        </p:spPr>
      </p:pic>
      <p:pic>
        <p:nvPicPr>
          <p:cNvPr id="21" name="Рисунок 5" descr="Изображение выглядит как певчая птица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942386EF-F45E-4122-9878-24717998D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1236" y="1292614"/>
            <a:ext cx="2241790" cy="1224773"/>
          </a:xfrm>
          <a:prstGeom prst="rect">
            <a:avLst/>
          </a:prstGeom>
        </p:spPr>
      </p:pic>
      <p:pic>
        <p:nvPicPr>
          <p:cNvPr id="23" name="Рисунок 17" descr="Изображение выглядит как птица, внешний, зеленый, воробей&#10;&#10;Автоматически созданное описание">
            <a:extLst>
              <a:ext uri="{FF2B5EF4-FFF2-40B4-BE49-F238E27FC236}">
                <a16:creationId xmlns:a16="http://schemas.microsoft.com/office/drawing/2014/main" id="{388A1E1C-1C4A-4203-94DF-662F8B44BD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400" y="5088720"/>
            <a:ext cx="2398144" cy="1698260"/>
          </a:xfrm>
          <a:prstGeom prst="rect">
            <a:avLst/>
          </a:prstGeom>
        </p:spPr>
      </p:pic>
      <p:pic>
        <p:nvPicPr>
          <p:cNvPr id="25" name="Рисунок 17" descr="Изображение выглядит как птица, внешний, зеленый, воробей&#10;&#10;Автоматически созданное описание">
            <a:extLst>
              <a:ext uri="{FF2B5EF4-FFF2-40B4-BE49-F238E27FC236}">
                <a16:creationId xmlns:a16="http://schemas.microsoft.com/office/drawing/2014/main" id="{BC946DA8-472C-4729-97FA-232FA7B72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07" y="5082968"/>
            <a:ext cx="2383767" cy="1698261"/>
          </a:xfrm>
          <a:prstGeom prst="rect">
            <a:avLst/>
          </a:prstGeom>
        </p:spPr>
      </p:pic>
      <p:pic>
        <p:nvPicPr>
          <p:cNvPr id="29" name="Рисунок 4" descr="Изображение выглядит как внешний, птица, дятел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249BE619-F517-4790-BE30-FB6153342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86" y="3522151"/>
            <a:ext cx="1768104" cy="1562134"/>
          </a:xfrm>
          <a:prstGeom prst="rect">
            <a:avLst/>
          </a:prstGeom>
        </p:spPr>
      </p:pic>
      <p:pic>
        <p:nvPicPr>
          <p:cNvPr id="4" name="Рисунок 4" descr="Изображение выглядит как внешний, птица, дятел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7D0F76BD-9816-427D-A66B-43C34A2D6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156" y="3536530"/>
            <a:ext cx="1897498" cy="1576510"/>
          </a:xfrm>
          <a:prstGeom prst="rect">
            <a:avLst/>
          </a:prstGeom>
        </p:spPr>
      </p:pic>
      <p:pic>
        <p:nvPicPr>
          <p:cNvPr id="6" name="Рисунок 4" descr="Изображение выглядит как внешний, птица, дятел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62AA836A-6269-4654-83ED-87B575D3DF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858" y="3516399"/>
            <a:ext cx="1854367" cy="1605266"/>
          </a:xfrm>
          <a:prstGeom prst="rect">
            <a:avLst/>
          </a:prstGeom>
        </p:spPr>
      </p:pic>
      <p:pic>
        <p:nvPicPr>
          <p:cNvPr id="8" name="Рисунок 4" descr="Изображение выглядит как внешний, птица, дятел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D8450E00-75F1-4455-9427-19A5B301A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825" y="3510650"/>
            <a:ext cx="1710593" cy="1590886"/>
          </a:xfrm>
          <a:prstGeom prst="rect">
            <a:avLst/>
          </a:prstGeom>
        </p:spPr>
      </p:pic>
      <p:pic>
        <p:nvPicPr>
          <p:cNvPr id="10" name="Рисунок 4" descr="Изображение выглядит как внешний, птица, дятел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F68901FD-FC63-4C77-A344-F948AD86AD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0081" y="3522152"/>
            <a:ext cx="1883122" cy="1590888"/>
          </a:xfrm>
          <a:prstGeom prst="rect">
            <a:avLst/>
          </a:prstGeom>
        </p:spPr>
      </p:pic>
      <p:pic>
        <p:nvPicPr>
          <p:cNvPr id="12" name="Рисунок 15" descr="Изображение выглядит как птица, певч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6FFB5EC2-BC3B-446F-91C4-029EC92F2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01421" y="5435736"/>
            <a:ext cx="2398143" cy="1334908"/>
          </a:xfrm>
          <a:prstGeom prst="rect">
            <a:avLst/>
          </a:prstGeom>
        </p:spPr>
      </p:pic>
      <p:pic>
        <p:nvPicPr>
          <p:cNvPr id="14" name="Рисунок 11" descr="Изображение выглядит как дерево, внешний, черный, певч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F2E81CFB-367F-472E-A774-C5DBF28E9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5834" y="4167996"/>
            <a:ext cx="2398144" cy="1268084"/>
          </a:xfrm>
          <a:prstGeom prst="rect">
            <a:avLst/>
          </a:prstGeom>
        </p:spPr>
      </p:pic>
      <p:pic>
        <p:nvPicPr>
          <p:cNvPr id="27" name="Рисунок 11" descr="Изображение выглядит как дерево, внешний, черный, певч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7D95023B-0FF4-4BE7-AAB9-2EFC6BB09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0083" y="2825152"/>
            <a:ext cx="2383765" cy="1339971"/>
          </a:xfrm>
          <a:prstGeom prst="rect">
            <a:avLst/>
          </a:prstGeom>
        </p:spPr>
      </p:pic>
      <p:pic>
        <p:nvPicPr>
          <p:cNvPr id="31" name="Рисунок 11" descr="Изображение выглядит как дерево, внешний, черный, певч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20CE9B55-8A88-437D-970E-7C4FB59191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4589" y="5433205"/>
            <a:ext cx="2398143" cy="135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919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C12EAE5-4633-44CF-BF44-4233A9AA9E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352" y="330380"/>
            <a:ext cx="11953335" cy="676673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ctr">
              <a:buNone/>
            </a:pPr>
            <a:r>
              <a:rPr lang="ru-RU" dirty="0">
                <a:ea typeface="+mn-lt"/>
                <a:cs typeface="+mn-lt"/>
              </a:rPr>
              <a:t>Покормите птиц зимой</a:t>
            </a:r>
            <a:endParaRPr lang="ru-RU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ru-RU" dirty="0">
                <a:ea typeface="+mn-lt"/>
                <a:cs typeface="+mn-lt"/>
              </a:rPr>
              <a:t>Пусть со всех концов</a:t>
            </a:r>
            <a:endParaRPr lang="ru-RU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ru-RU" dirty="0">
                <a:ea typeface="+mn-lt"/>
                <a:cs typeface="+mn-lt"/>
              </a:rPr>
              <a:t>К вам слетятся, как домой,</a:t>
            </a:r>
            <a:endParaRPr lang="ru-RU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ru-RU" dirty="0">
                <a:ea typeface="+mn-lt"/>
                <a:cs typeface="+mn-lt"/>
              </a:rPr>
              <a:t>Стайки на крыльцо.</a:t>
            </a:r>
            <a:endParaRPr lang="ru-RU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ru-RU" dirty="0">
                <a:ea typeface="+mn-lt"/>
                <a:cs typeface="+mn-lt"/>
              </a:rPr>
              <a:t>Сколько гибнет их- не счесть,</a:t>
            </a:r>
            <a:endParaRPr lang="ru-RU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ru-RU" dirty="0">
                <a:ea typeface="+mn-lt"/>
                <a:cs typeface="+mn-lt"/>
              </a:rPr>
              <a:t>Видеть тяжело.</a:t>
            </a:r>
            <a:endParaRPr lang="ru-RU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ru-RU" dirty="0">
                <a:ea typeface="+mn-lt"/>
                <a:cs typeface="+mn-lt"/>
              </a:rPr>
              <a:t>А ведь в нашем сердце есть</a:t>
            </a:r>
            <a:endParaRPr lang="ru-RU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ru-RU" dirty="0">
                <a:ea typeface="+mn-lt"/>
                <a:cs typeface="+mn-lt"/>
              </a:rPr>
              <a:t>И для птиц тепло.</a:t>
            </a:r>
            <a:endParaRPr lang="en-US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ru-RU" dirty="0">
                <a:ea typeface="+mn-lt"/>
                <a:cs typeface="+mn-lt"/>
              </a:rPr>
              <a:t>Приучите птиц в мороз</a:t>
            </a:r>
            <a:endParaRPr lang="ru-RU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ru-RU" dirty="0">
                <a:ea typeface="+mn-lt"/>
                <a:cs typeface="+mn-lt"/>
              </a:rPr>
              <a:t>К своему окну.</a:t>
            </a:r>
            <a:endParaRPr lang="ru-RU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ru-RU" dirty="0">
                <a:ea typeface="+mn-lt"/>
                <a:cs typeface="+mn-lt"/>
              </a:rPr>
              <a:t>Чтоб без песен не пришлось</a:t>
            </a:r>
            <a:endParaRPr lang="ru-RU" dirty="0">
              <a:cs typeface="Calibri" panose="020F0502020204030204"/>
            </a:endParaRPr>
          </a:p>
          <a:p>
            <a:pPr marL="0" indent="0" algn="ctr">
              <a:buNone/>
            </a:pPr>
            <a:r>
              <a:rPr lang="ru-RU" dirty="0">
                <a:ea typeface="+mn-lt"/>
                <a:cs typeface="+mn-lt"/>
              </a:rPr>
              <a:t>                         Нам встречать весну.  А. Я. Яшин </a:t>
            </a:r>
            <a:endParaRPr lang="ru-RU" dirty="0">
              <a:cs typeface="Calibri" panose="020F0502020204030204"/>
            </a:endParaRPr>
          </a:p>
          <a:p>
            <a:pPr marL="0" indent="0">
              <a:buNone/>
            </a:pPr>
            <a:r>
              <a:rPr lang="ru-RU" dirty="0">
                <a:ea typeface="+mn-lt"/>
                <a:cs typeface="+mn-lt"/>
              </a:rPr>
              <a:t>- Давайте не забывать о зимующих птицах и помогать им выживать в холодное время.</a:t>
            </a:r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8668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4738F-99D5-4BCC-9008-EC7EB0798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919AA3E-E637-4CF1-A107-AC04A2E8C6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5" y="-299"/>
            <a:ext cx="12185330" cy="6852998"/>
          </a:xfrm>
        </p:spPr>
      </p:pic>
    </p:spTree>
    <p:extLst>
      <p:ext uri="{BB962C8B-B14F-4D97-AF65-F5344CB8AC3E}">
        <p14:creationId xmlns:p14="http://schemas.microsoft.com/office/powerpoint/2010/main" val="888546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A7B0A5-D31B-423D-9E2F-5F1837449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/>
                <a:cs typeface="Times New Roman"/>
              </a:rPr>
              <a:t>-А теперь, ребята, давайте попробуем составить описательный рассказ о птицах по схеме:</a:t>
            </a:r>
            <a:endParaRPr lang="ru-RU" dirty="0">
              <a:cs typeface="Calibri Light" panose="020F03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A97A8FC-56F3-48B0-9022-26B44DCBE8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endParaRPr lang="ru-RU" dirty="0">
              <a:latin typeface="Times New Roman"/>
              <a:cs typeface="Times New Roman"/>
            </a:endParaRPr>
          </a:p>
          <a:p>
            <a:r>
              <a:rPr lang="ru-RU" dirty="0">
                <a:latin typeface="Times New Roman"/>
                <a:cs typeface="Times New Roman"/>
              </a:rPr>
              <a:t>-Кто это?</a:t>
            </a:r>
          </a:p>
          <a:p>
            <a:r>
              <a:rPr lang="ru-RU" dirty="0">
                <a:latin typeface="Times New Roman"/>
                <a:cs typeface="Times New Roman"/>
              </a:rPr>
              <a:t>-Величина</a:t>
            </a:r>
          </a:p>
          <a:p>
            <a:r>
              <a:rPr lang="ru-RU" dirty="0">
                <a:latin typeface="Times New Roman"/>
                <a:cs typeface="Times New Roman"/>
              </a:rPr>
              <a:t>-Строение.</a:t>
            </a:r>
          </a:p>
          <a:p>
            <a:r>
              <a:rPr lang="ru-RU" dirty="0">
                <a:latin typeface="Times New Roman"/>
                <a:cs typeface="Times New Roman"/>
              </a:rPr>
              <a:t>-Чем покрыто?</a:t>
            </a:r>
          </a:p>
          <a:p>
            <a:r>
              <a:rPr lang="ru-RU" dirty="0">
                <a:latin typeface="Times New Roman"/>
                <a:cs typeface="Times New Roman"/>
              </a:rPr>
              <a:t>-Какие звуки издает?</a:t>
            </a:r>
          </a:p>
          <a:p>
            <a:r>
              <a:rPr lang="ru-RU" dirty="0">
                <a:latin typeface="Times New Roman"/>
                <a:cs typeface="Times New Roman"/>
              </a:rPr>
              <a:t>-Чем питается?</a:t>
            </a:r>
          </a:p>
          <a:p>
            <a:r>
              <a:rPr lang="ru-RU" dirty="0">
                <a:latin typeface="Times New Roman"/>
                <a:cs typeface="Times New Roman"/>
              </a:rPr>
              <a:t>-Как передвигается?</a:t>
            </a:r>
          </a:p>
          <a:p>
            <a:r>
              <a:rPr lang="ru-RU" dirty="0">
                <a:latin typeface="Times New Roman"/>
                <a:cs typeface="Times New Roman"/>
              </a:rPr>
              <a:t>-Где встречается?</a:t>
            </a:r>
          </a:p>
          <a:p>
            <a:r>
              <a:rPr lang="ru-RU" dirty="0">
                <a:latin typeface="Times New Roman"/>
                <a:cs typeface="Times New Roman"/>
              </a:rPr>
              <a:t>-Перелетные или зимующие?</a:t>
            </a:r>
          </a:p>
          <a:p>
            <a:endParaRPr lang="ru-RU" dirty="0">
              <a:latin typeface="Times New Roman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1157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AE39FD-CE71-4B28-A29D-4A84FD7DD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DB3DAC5F-3E65-4F20-BE50-AC719BA54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4174" y="-299"/>
            <a:ext cx="12242839" cy="6852997"/>
          </a:xfrm>
        </p:spPr>
      </p:pic>
    </p:spTree>
    <p:extLst>
      <p:ext uri="{BB962C8B-B14F-4D97-AF65-F5344CB8AC3E}">
        <p14:creationId xmlns:p14="http://schemas.microsoft.com/office/powerpoint/2010/main" val="32938880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83CC6-3499-4338-A592-53D14D0BB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. Подведение итогов.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62F153-4281-4B07-AB24-9535E78EB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ea typeface="+mn-lt"/>
                <a:cs typeface="+mn-lt"/>
              </a:rPr>
              <a:t/>
            </a:r>
            <a:br>
              <a:rPr lang="ru-RU" dirty="0">
                <a:ea typeface="+mn-lt"/>
                <a:cs typeface="+mn-lt"/>
              </a:rPr>
            </a:br>
            <a:r>
              <a:rPr lang="ru-RU" dirty="0">
                <a:ea typeface="+mn-lt"/>
                <a:cs typeface="+mn-lt"/>
              </a:rPr>
              <a:t>-Ребята давайте вспомним как называются птицы, о которых сегодня говорили, как назвать их одним словом, почему?</a:t>
            </a:r>
            <a:br>
              <a:rPr lang="ru-RU" dirty="0">
                <a:ea typeface="+mn-lt"/>
                <a:cs typeface="+mn-lt"/>
              </a:rPr>
            </a:br>
            <a:r>
              <a:rPr lang="ru-RU" dirty="0">
                <a:ea typeface="+mn-lt"/>
                <a:cs typeface="+mn-lt"/>
              </a:rPr>
              <a:t>Что понравилось на занятии?</a:t>
            </a:r>
            <a:br>
              <a:rPr lang="ru-RU" dirty="0">
                <a:ea typeface="+mn-lt"/>
                <a:cs typeface="+mn-lt"/>
              </a:rPr>
            </a:br>
            <a:endParaRPr lang="ru-RU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6472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FE2696-514D-40BC-B7E6-437DFD9C4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Домашнее задание.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777B35-2B4F-4614-8C00-EBB608A3BD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>
                <a:cs typeface="Calibri"/>
              </a:rPr>
              <a:t>Выучить стихотворение  А.Я. Яшина "Покормите птиц зимой"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611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74DF8CC6-2F9F-4826-9373-ED4512A3C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954" y="1322418"/>
            <a:ext cx="10486846" cy="48545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z="3600" b="1" dirty="0">
                <a:latin typeface="Times New Roman"/>
                <a:cs typeface="Calibri"/>
              </a:rPr>
              <a:t>Возрастная группа</a:t>
            </a:r>
            <a:r>
              <a:rPr lang="ru-RU" sz="3600" dirty="0">
                <a:latin typeface="Times New Roman"/>
                <a:cs typeface="Calibri"/>
              </a:rPr>
              <a:t>: старшая </a:t>
            </a:r>
          </a:p>
          <a:p>
            <a:r>
              <a:rPr lang="ru-RU" sz="3600" b="1" dirty="0">
                <a:latin typeface="Times New Roman"/>
                <a:cs typeface="Calibri"/>
              </a:rPr>
              <a:t>Форма организации занятия</a:t>
            </a:r>
            <a:r>
              <a:rPr lang="ru-RU" sz="3600" dirty="0">
                <a:latin typeface="Times New Roman"/>
                <a:cs typeface="Calibri"/>
              </a:rPr>
              <a:t>: фронтальное </a:t>
            </a:r>
          </a:p>
          <a:p>
            <a:r>
              <a:rPr lang="ru-RU" sz="3600" b="1" dirty="0">
                <a:latin typeface="Times New Roman"/>
                <a:cs typeface="Calibri"/>
              </a:rPr>
              <a:t>Продолжительность</a:t>
            </a:r>
            <a:r>
              <a:rPr lang="ru-RU" sz="3600" dirty="0">
                <a:latin typeface="Times New Roman"/>
                <a:cs typeface="Calibri"/>
              </a:rPr>
              <a:t>: 25 минут </a:t>
            </a:r>
          </a:p>
        </p:txBody>
      </p:sp>
    </p:spTree>
    <p:extLst>
      <p:ext uri="{BB962C8B-B14F-4D97-AF65-F5344CB8AC3E}">
        <p14:creationId xmlns:p14="http://schemas.microsoft.com/office/powerpoint/2010/main" val="842805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2AEFD1-15EF-451D-BEFB-B3CE051FD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cs typeface="Calibri Light"/>
              </a:rPr>
              <a:t>Предварительная работа.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EAD048-0347-42A7-89CB-40B6D458731B}"/>
              </a:ext>
            </a:extLst>
          </p:cNvPr>
          <p:cNvSpPr txBox="1"/>
          <p:nvPr/>
        </p:nvSpPr>
        <p:spPr>
          <a:xfrm>
            <a:off x="900023" y="1719171"/>
            <a:ext cx="10391955" cy="32368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Verdana"/>
                <a:ea typeface="Verdana"/>
              </a:rPr>
              <a:t>  </a:t>
            </a:r>
            <a:r>
              <a:rPr lang="en-US" sz="2800" dirty="0" err="1">
                <a:latin typeface="Verdana"/>
                <a:ea typeface="Verdana"/>
              </a:rPr>
              <a:t>Дано</a:t>
            </a:r>
            <a:r>
              <a:rPr lang="en-US" sz="2800" dirty="0">
                <a:latin typeface="Verdana"/>
                <a:ea typeface="Verdana"/>
              </a:rPr>
              <a:t> </a:t>
            </a:r>
            <a:r>
              <a:rPr lang="en-US" sz="2800" dirty="0" err="1">
                <a:latin typeface="Verdana"/>
                <a:ea typeface="Verdana"/>
              </a:rPr>
              <a:t>понятие</a:t>
            </a:r>
            <a:r>
              <a:rPr lang="en-US" sz="2800" dirty="0">
                <a:latin typeface="Verdana"/>
                <a:ea typeface="Verdana"/>
              </a:rPr>
              <a:t> о </a:t>
            </a:r>
            <a:r>
              <a:rPr lang="en-US" sz="2800" dirty="0" err="1">
                <a:latin typeface="Verdana"/>
                <a:ea typeface="Verdana"/>
              </a:rPr>
              <a:t>перелетных</a:t>
            </a:r>
            <a:r>
              <a:rPr lang="en-US" sz="2800" dirty="0">
                <a:latin typeface="Verdana"/>
                <a:ea typeface="Verdana"/>
              </a:rPr>
              <a:t> и </a:t>
            </a:r>
            <a:r>
              <a:rPr lang="en-US" sz="2800" dirty="0" err="1">
                <a:latin typeface="Verdana"/>
                <a:ea typeface="Verdana"/>
              </a:rPr>
              <a:t>зимующих</a:t>
            </a:r>
            <a:r>
              <a:rPr lang="en-US" sz="2800" dirty="0">
                <a:latin typeface="Verdana"/>
                <a:ea typeface="Verdana"/>
              </a:rPr>
              <a:t> </a:t>
            </a:r>
            <a:r>
              <a:rPr lang="en-US" sz="2800" dirty="0" err="1">
                <a:latin typeface="Verdana"/>
                <a:ea typeface="Verdana"/>
              </a:rPr>
              <a:t>птицах</a:t>
            </a:r>
            <a:r>
              <a:rPr lang="en-US" sz="2800" dirty="0">
                <a:latin typeface="Verdana"/>
                <a:ea typeface="Verdana"/>
              </a:rPr>
              <a:t>. </a:t>
            </a:r>
            <a:r>
              <a:rPr lang="en-US" sz="2800" dirty="0" err="1">
                <a:latin typeface="Verdana"/>
                <a:ea typeface="Verdana"/>
              </a:rPr>
              <a:t>Наблюдение</a:t>
            </a:r>
            <a:r>
              <a:rPr lang="en-US" sz="2800" dirty="0">
                <a:latin typeface="Verdana"/>
                <a:ea typeface="Verdana"/>
              </a:rPr>
              <a:t> </a:t>
            </a:r>
            <a:r>
              <a:rPr lang="en-US" sz="2800" dirty="0" err="1">
                <a:latin typeface="Verdana"/>
                <a:ea typeface="Verdana"/>
              </a:rPr>
              <a:t>за</a:t>
            </a:r>
            <a:r>
              <a:rPr lang="en-US" sz="2800" dirty="0">
                <a:latin typeface="Verdana"/>
                <a:ea typeface="Verdana"/>
              </a:rPr>
              <a:t> </a:t>
            </a:r>
            <a:r>
              <a:rPr lang="en-US" sz="2800" dirty="0" err="1">
                <a:latin typeface="Verdana"/>
                <a:ea typeface="Verdana"/>
              </a:rPr>
              <a:t>зимующими</a:t>
            </a:r>
            <a:r>
              <a:rPr lang="en-US" sz="2800" dirty="0">
                <a:latin typeface="Verdana"/>
                <a:ea typeface="Verdana"/>
              </a:rPr>
              <a:t> </a:t>
            </a:r>
            <a:r>
              <a:rPr lang="en-US" sz="2800" dirty="0" err="1">
                <a:latin typeface="Verdana"/>
                <a:ea typeface="Verdana"/>
              </a:rPr>
              <a:t>птицами</a:t>
            </a:r>
            <a:r>
              <a:rPr lang="en-US" sz="2800" dirty="0">
                <a:latin typeface="Verdana"/>
                <a:ea typeface="Verdana"/>
              </a:rPr>
              <a:t> </a:t>
            </a:r>
            <a:r>
              <a:rPr lang="en-US" sz="2800" dirty="0" err="1">
                <a:latin typeface="Verdana"/>
                <a:ea typeface="Verdana"/>
              </a:rPr>
              <a:t>на</a:t>
            </a:r>
            <a:r>
              <a:rPr lang="en-US" sz="2800" dirty="0">
                <a:latin typeface="Verdana"/>
                <a:ea typeface="Verdana"/>
              </a:rPr>
              <a:t> </a:t>
            </a:r>
            <a:r>
              <a:rPr lang="en-US" sz="2800" dirty="0" err="1">
                <a:latin typeface="Verdana"/>
                <a:ea typeface="Verdana"/>
              </a:rPr>
              <a:t>прогулке</a:t>
            </a:r>
            <a:r>
              <a:rPr lang="en-US" sz="2800" dirty="0">
                <a:latin typeface="Verdana"/>
                <a:ea typeface="Verdana"/>
              </a:rPr>
              <a:t>, </a:t>
            </a:r>
            <a:endParaRPr lang="ru-RU"/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Verdana"/>
                <a:ea typeface="Verdana"/>
              </a:rPr>
              <a:t>из</a:t>
            </a:r>
            <a:r>
              <a:rPr lang="en-US" sz="2800" dirty="0">
                <a:latin typeface="Verdana"/>
                <a:ea typeface="Verdana"/>
              </a:rPr>
              <a:t> </a:t>
            </a:r>
            <a:r>
              <a:rPr lang="en-US" sz="2800" dirty="0" err="1">
                <a:latin typeface="Verdana"/>
                <a:ea typeface="Verdana"/>
              </a:rPr>
              <a:t>окна</a:t>
            </a:r>
            <a:r>
              <a:rPr lang="en-US" sz="2800" dirty="0">
                <a:latin typeface="Verdana"/>
                <a:ea typeface="Verdana"/>
              </a:rPr>
              <a:t> </a:t>
            </a:r>
            <a:r>
              <a:rPr lang="en-US" sz="2800" dirty="0" err="1">
                <a:latin typeface="Verdana"/>
                <a:ea typeface="Verdana"/>
              </a:rPr>
              <a:t>группы</a:t>
            </a:r>
            <a:r>
              <a:rPr lang="en-US" sz="2800" dirty="0">
                <a:latin typeface="Verdana"/>
                <a:ea typeface="Verdana"/>
              </a:rPr>
              <a:t> (</a:t>
            </a:r>
            <a:r>
              <a:rPr lang="en-US" sz="2800" dirty="0" err="1">
                <a:latin typeface="Verdana"/>
                <a:ea typeface="Verdana"/>
              </a:rPr>
              <a:t>сорока</a:t>
            </a:r>
            <a:r>
              <a:rPr lang="en-US" sz="2800" dirty="0">
                <a:latin typeface="Verdana"/>
                <a:ea typeface="Verdana"/>
              </a:rPr>
              <a:t>, </a:t>
            </a:r>
            <a:r>
              <a:rPr lang="en-US" sz="2800" dirty="0" err="1">
                <a:latin typeface="Verdana"/>
                <a:ea typeface="Verdana"/>
              </a:rPr>
              <a:t>ворона</a:t>
            </a:r>
            <a:r>
              <a:rPr lang="en-US" sz="2800" dirty="0">
                <a:latin typeface="Verdana"/>
                <a:ea typeface="Verdana"/>
              </a:rPr>
              <a:t>, </a:t>
            </a:r>
            <a:r>
              <a:rPr lang="en-US" sz="2800" dirty="0" err="1">
                <a:latin typeface="Verdana"/>
                <a:ea typeface="Verdana"/>
              </a:rPr>
              <a:t>голубь</a:t>
            </a:r>
            <a:r>
              <a:rPr lang="en-US" sz="2800" dirty="0">
                <a:latin typeface="Verdana"/>
                <a:ea typeface="Verdana"/>
              </a:rPr>
              <a:t>, </a:t>
            </a:r>
            <a:r>
              <a:rPr lang="en-US" sz="2800" dirty="0" err="1">
                <a:latin typeface="Verdana"/>
                <a:ea typeface="Verdana"/>
              </a:rPr>
              <a:t>воробей</a:t>
            </a:r>
            <a:r>
              <a:rPr lang="en-US" sz="2800" dirty="0">
                <a:latin typeface="Verdana"/>
                <a:ea typeface="Verdana"/>
              </a:rPr>
              <a:t>, </a:t>
            </a:r>
            <a:r>
              <a:rPr lang="en-US" sz="2800" dirty="0" err="1">
                <a:latin typeface="Verdana"/>
                <a:ea typeface="Verdana"/>
              </a:rPr>
              <a:t>синица</a:t>
            </a:r>
            <a:r>
              <a:rPr lang="en-US" sz="2800" dirty="0">
                <a:latin typeface="Verdana"/>
                <a:ea typeface="Verdana"/>
              </a:rPr>
              <a:t>, </a:t>
            </a:r>
            <a:r>
              <a:rPr lang="en-US" sz="2800" dirty="0" err="1">
                <a:latin typeface="Verdana"/>
                <a:ea typeface="Verdana"/>
              </a:rPr>
              <a:t>снегирь</a:t>
            </a:r>
            <a:r>
              <a:rPr lang="en-US" sz="2800" dirty="0">
                <a:latin typeface="Verdana"/>
                <a:ea typeface="Verdana"/>
              </a:rPr>
              <a:t>,)</a:t>
            </a:r>
            <a:r>
              <a:rPr lang="en-US" sz="2800" dirty="0" err="1">
                <a:latin typeface="Verdana"/>
                <a:ea typeface="Verdana"/>
              </a:rPr>
              <a:t>просмотр</a:t>
            </a:r>
            <a:r>
              <a:rPr lang="en-US" sz="2800" dirty="0">
                <a:latin typeface="Verdana"/>
                <a:ea typeface="Verdana"/>
              </a:rPr>
              <a:t> </a:t>
            </a:r>
            <a:r>
              <a:rPr lang="en-US" sz="2800" dirty="0" err="1">
                <a:latin typeface="Verdana"/>
                <a:ea typeface="Verdana"/>
              </a:rPr>
              <a:t>слайдов</a:t>
            </a:r>
            <a:r>
              <a:rPr lang="en-US" sz="2800" dirty="0">
                <a:latin typeface="Verdana"/>
                <a:ea typeface="Verdana"/>
              </a:rPr>
              <a:t>, </a:t>
            </a:r>
            <a:r>
              <a:rPr lang="en-US" sz="2800" dirty="0" err="1">
                <a:latin typeface="Verdana"/>
                <a:ea typeface="Verdana"/>
              </a:rPr>
              <a:t>иллюстраций</a:t>
            </a:r>
            <a:r>
              <a:rPr lang="en-US" sz="2800" dirty="0">
                <a:latin typeface="Verdana"/>
                <a:ea typeface="Verdana"/>
              </a:rPr>
              <a:t>, </a:t>
            </a:r>
            <a:endParaRPr lang="en-US" sz="2800">
              <a:latin typeface="Calibri" panose="020F0502020204030204"/>
              <a:ea typeface="Verdana"/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Verdana"/>
                <a:ea typeface="Verdana"/>
              </a:rPr>
              <a:t>чтение</a:t>
            </a:r>
            <a:r>
              <a:rPr lang="en-US" sz="2800" dirty="0">
                <a:latin typeface="Verdana"/>
                <a:ea typeface="Verdana"/>
              </a:rPr>
              <a:t> </a:t>
            </a:r>
            <a:r>
              <a:rPr lang="en-US" sz="2800" dirty="0" err="1">
                <a:latin typeface="Verdana"/>
                <a:ea typeface="Verdana"/>
              </a:rPr>
              <a:t>стихов</a:t>
            </a:r>
            <a:r>
              <a:rPr lang="en-US" sz="2800" dirty="0">
                <a:latin typeface="Verdana"/>
                <a:ea typeface="Verdana"/>
              </a:rPr>
              <a:t>, </a:t>
            </a:r>
            <a:r>
              <a:rPr lang="en-US" sz="2800" dirty="0" err="1">
                <a:latin typeface="Verdana"/>
                <a:ea typeface="Verdana"/>
              </a:rPr>
              <a:t>рассказов</a:t>
            </a:r>
            <a:r>
              <a:rPr lang="en-US" sz="2800" dirty="0">
                <a:latin typeface="Verdana"/>
                <a:ea typeface="Verdana"/>
              </a:rPr>
              <a:t> </a:t>
            </a:r>
            <a:r>
              <a:rPr lang="en-US" sz="2800" dirty="0" err="1">
                <a:latin typeface="Verdana"/>
                <a:ea typeface="Verdana"/>
              </a:rPr>
              <a:t>про</a:t>
            </a:r>
            <a:r>
              <a:rPr lang="en-US" sz="2800" dirty="0">
                <a:latin typeface="Verdana"/>
                <a:ea typeface="Verdana"/>
              </a:rPr>
              <a:t> </a:t>
            </a:r>
            <a:r>
              <a:rPr lang="en-US" sz="2800" dirty="0" err="1">
                <a:latin typeface="Verdana"/>
                <a:ea typeface="Verdana"/>
              </a:rPr>
              <a:t>птиц</a:t>
            </a:r>
            <a:r>
              <a:rPr lang="en-US" sz="2800" dirty="0">
                <a:latin typeface="Verdana"/>
                <a:ea typeface="Verdana"/>
              </a:rPr>
              <a:t>.  </a:t>
            </a:r>
            <a:endParaRPr lang="en-US" sz="2800" dirty="0">
              <a:latin typeface="Verdana"/>
              <a:ea typeface="Verdan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71673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C559B-A152-416F-AD0C-47D136F5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123" y="-138082"/>
            <a:ext cx="9954884" cy="131118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/>
                <a:cs typeface="Calibri Light"/>
              </a:rPr>
              <a:t>Цель:</a:t>
            </a:r>
            <a:r>
              <a:rPr lang="ru-RU" sz="2800" b="1" dirty="0">
                <a:latin typeface="Times New Roman"/>
                <a:ea typeface="+mj-lt"/>
                <a:cs typeface="+mj-lt"/>
              </a:rPr>
              <a:t> </a:t>
            </a:r>
            <a:r>
              <a:rPr lang="ru-RU" sz="2800" dirty="0">
                <a:latin typeface="Times New Roman"/>
                <a:ea typeface="+mj-lt"/>
                <a:cs typeface="+mj-lt"/>
              </a:rPr>
              <a:t>систематизация и закрепление знаний </a:t>
            </a:r>
            <a:br>
              <a:rPr lang="ru-RU" sz="2800" dirty="0">
                <a:latin typeface="Times New Roman"/>
                <a:ea typeface="+mj-lt"/>
                <a:cs typeface="+mj-lt"/>
              </a:rPr>
            </a:br>
            <a:r>
              <a:rPr lang="ru-RU" sz="2800" dirty="0">
                <a:latin typeface="Times New Roman"/>
                <a:ea typeface="+mj-lt"/>
                <a:cs typeface="+mj-lt"/>
              </a:rPr>
              <a:t>по теме «Зимующие птицы».</a:t>
            </a:r>
            <a:endParaRPr lang="ru-RU" sz="2800">
              <a:latin typeface="Times New Roman"/>
              <a:cs typeface="Times New Roman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CC07DA-FD34-41DD-834C-F3D05C5E47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502" y="761702"/>
            <a:ext cx="11852694" cy="670922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0" indent="0">
              <a:buNone/>
            </a:pPr>
            <a:endParaRPr lang="ru-RU" sz="1800" dirty="0">
              <a:latin typeface="Times New Roman"/>
              <a:cs typeface="Calibri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/>
                <a:ea typeface="+mn-lt"/>
                <a:cs typeface="+mn-lt"/>
              </a:rPr>
              <a:t>Задачи:</a:t>
            </a:r>
            <a:endParaRPr lang="ru-RU" sz="2400">
              <a:latin typeface="Times New Roman"/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/>
                <a:ea typeface="+mn-lt"/>
                <a:cs typeface="+mn-lt"/>
              </a:rPr>
              <a:t>1.Коррекционно-образовательные</a:t>
            </a:r>
            <a:endParaRPr lang="ru-RU" sz="2400" dirty="0">
              <a:latin typeface="Times New Roman"/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>
                <a:latin typeface="Times New Roman"/>
                <a:ea typeface="+mn-lt"/>
                <a:cs typeface="Calibri"/>
              </a:rPr>
              <a:t> - Расширить, активизировать  словарь  по  теме « Зимующие птицы».</a:t>
            </a:r>
            <a:endParaRPr lang="en-US" sz="2400">
              <a:latin typeface="Times New Roman"/>
              <a:ea typeface="+mn-lt"/>
              <a:cs typeface="+mn-lt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>
                <a:latin typeface="Times New Roman"/>
                <a:ea typeface="+mn-lt"/>
                <a:cs typeface="Calibri"/>
              </a:rPr>
              <a:t> - Совершенствовать грамматический строй речи. Согласование существительных с прилагательными в роде и числе,  с числительными, образование существительных с уменьшительными суффиксами. </a:t>
            </a:r>
            <a:endParaRPr lang="ru-RU" sz="2400">
              <a:latin typeface="Calibri" panose="020F0502020204030204"/>
              <a:ea typeface="+mn-lt"/>
              <a:cs typeface="Calibri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>
                <a:latin typeface="Times New Roman"/>
                <a:ea typeface="+mn-lt"/>
                <a:cs typeface="Calibri"/>
              </a:rPr>
              <a:t>Научить подбирать глаголы, характеризующие пение птиц (каркает, чирикает, воркует, трещит)</a:t>
            </a:r>
            <a:endParaRPr lang="ru-RU" sz="2400" dirty="0">
              <a:cs typeface="Calibri"/>
            </a:endParaRPr>
          </a:p>
          <a:p>
            <a:pPr marL="0" indent="0">
              <a:buNone/>
            </a:pPr>
            <a:endParaRPr lang="ru-RU" sz="2400" dirty="0">
              <a:latin typeface="Times New Roman"/>
              <a:ea typeface="+mn-lt"/>
              <a:cs typeface="Calibri"/>
            </a:endParaRPr>
          </a:p>
          <a:p>
            <a:pPr marL="0" indent="0">
              <a:buNone/>
            </a:pPr>
            <a:r>
              <a:rPr lang="ru-RU" sz="2400" dirty="0">
                <a:latin typeface="Times New Roman"/>
                <a:ea typeface="+mn-lt"/>
                <a:cs typeface="Times New Roman"/>
              </a:rPr>
              <a:t> </a:t>
            </a:r>
            <a:r>
              <a:rPr lang="ru-RU" sz="2400" b="1" dirty="0">
                <a:latin typeface="Times New Roman"/>
                <a:ea typeface="+mn-lt"/>
                <a:cs typeface="+mn-lt"/>
              </a:rPr>
              <a:t>2. Коррекционно-развивающие.</a:t>
            </a:r>
            <a:endParaRPr lang="ru-RU" sz="2400" dirty="0">
              <a:latin typeface="Times New Roman"/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400" dirty="0">
                <a:latin typeface="Times New Roman"/>
                <a:ea typeface="+mn-lt"/>
                <a:cs typeface="+mn-lt"/>
              </a:rPr>
              <a:t>-Развитие зрительного внимания и восприятия, речевого слуха ,фонематического восприятия</a:t>
            </a:r>
          </a:p>
          <a:p>
            <a:pPr marL="0" indent="0">
              <a:buNone/>
            </a:pPr>
            <a:r>
              <a:rPr lang="ru-RU" sz="2400" dirty="0">
                <a:latin typeface="Times New Roman"/>
                <a:ea typeface="+mn-lt"/>
                <a:cs typeface="+mn-lt"/>
              </a:rPr>
              <a:t> и памяти.</a:t>
            </a:r>
          </a:p>
          <a:p>
            <a:pPr marL="0" indent="0">
              <a:buNone/>
            </a:pPr>
            <a:r>
              <a:rPr lang="ru-RU" sz="2400" b="1" dirty="0">
                <a:latin typeface="Times New Roman"/>
                <a:ea typeface="+mn-lt"/>
                <a:cs typeface="+mn-lt"/>
              </a:rPr>
              <a:t>3. Коррекционно-воспитательные.</a:t>
            </a:r>
            <a:endParaRPr lang="ru-RU" sz="2400">
              <a:latin typeface="Times New Roman"/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400" dirty="0">
                <a:latin typeface="Times New Roman"/>
                <a:ea typeface="+mn-lt"/>
                <a:cs typeface="+mn-lt"/>
              </a:rPr>
              <a:t>-Развивать интерес к занятию через использование наглядного материала.</a:t>
            </a:r>
            <a:endParaRPr lang="en-US" sz="2400" dirty="0">
              <a:latin typeface="Times New Roman"/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400" dirty="0">
                <a:latin typeface="Times New Roman"/>
                <a:ea typeface="+mn-lt"/>
                <a:cs typeface="+mn-lt"/>
              </a:rPr>
              <a:t>-Воспитывать любовь к птицам, желание заботиться о них. </a:t>
            </a:r>
            <a:endParaRPr lang="en-US" sz="2400">
              <a:latin typeface="Times New Roman"/>
              <a:ea typeface="+mn-lt"/>
              <a:cs typeface="+mn-lt"/>
            </a:endParaRPr>
          </a:p>
          <a:p>
            <a:pPr marL="0" indent="0">
              <a:buNone/>
            </a:pPr>
            <a:r>
              <a:rPr lang="ru-RU" sz="2400" dirty="0">
                <a:latin typeface="Times New Roman"/>
                <a:ea typeface="+mn-lt"/>
                <a:cs typeface="+mn-lt"/>
              </a:rPr>
              <a:t>-Воспитывать усидчивость, умение сохранять внимание на протяжении всего занятия.</a:t>
            </a:r>
            <a:r>
              <a:rPr lang="ru-RU" sz="3200" dirty="0">
                <a:ea typeface="+mn-lt"/>
                <a:cs typeface="+mn-lt"/>
              </a:rPr>
              <a:t/>
            </a:r>
            <a:br>
              <a:rPr lang="ru-RU" sz="3200" dirty="0">
                <a:ea typeface="+mn-lt"/>
                <a:cs typeface="+mn-lt"/>
              </a:rPr>
            </a:br>
            <a:r>
              <a:rPr lang="ru-RU" sz="2400" dirty="0">
                <a:ea typeface="+mn-lt"/>
                <a:cs typeface="+mn-lt"/>
              </a:rPr>
              <a:t/>
            </a:r>
            <a:br>
              <a:rPr lang="ru-RU" sz="2400" dirty="0">
                <a:ea typeface="+mn-lt"/>
                <a:cs typeface="+mn-lt"/>
              </a:rPr>
            </a:br>
            <a:r>
              <a:rPr lang="en-US" dirty="0"/>
              <a:t/>
            </a:r>
            <a:br>
              <a:rPr lang="en-US" dirty="0"/>
            </a:br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84333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68E12-03C3-43D1-9B56-08994BC30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>
                <a:latin typeface="Times New Roman"/>
                <a:cs typeface="Calibri Light"/>
              </a:rPr>
              <a:t>1.Организационный момент</a:t>
            </a:r>
            <a:endParaRPr lang="ru-RU" sz="4000" dirty="0">
              <a:latin typeface="Times New Roman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0AF889-B74A-4CC1-9482-6C602F5E5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85" y="1552456"/>
            <a:ext cx="10529977" cy="48114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r>
              <a:rPr lang="ru-RU" dirty="0">
                <a:ea typeface="+mn-lt"/>
                <a:cs typeface="+mn-lt"/>
              </a:rPr>
              <a:t> Звучит аудиозапись голосов птиц.</a:t>
            </a:r>
            <a:endParaRPr lang="ru-RU" dirty="0">
              <a:cs typeface="Calibri"/>
            </a:endParaRPr>
          </a:p>
          <a:p>
            <a:pPr marL="0" indent="0" algn="just">
              <a:buNone/>
            </a:pPr>
            <a:r>
              <a:rPr lang="ru-RU" dirty="0">
                <a:ea typeface="+mn-lt"/>
                <a:cs typeface="+mn-lt"/>
              </a:rPr>
              <a:t>Логопед:</a:t>
            </a:r>
          </a:p>
          <a:p>
            <a:pPr marL="0" indent="0" algn="just">
              <a:buNone/>
            </a:pPr>
            <a:r>
              <a:rPr lang="ru-RU" dirty="0">
                <a:ea typeface="+mn-lt"/>
                <a:cs typeface="+mn-lt"/>
              </a:rPr>
              <a:t>- Чьи голоса вы услышали? </a:t>
            </a:r>
            <a:endParaRPr lang="ru-RU" dirty="0"/>
          </a:p>
          <a:p>
            <a:pPr marL="0" indent="0" algn="just">
              <a:buNone/>
            </a:pPr>
            <a:r>
              <a:rPr lang="ru-RU" dirty="0">
                <a:ea typeface="+mn-lt"/>
                <a:cs typeface="+mn-lt"/>
              </a:rPr>
              <a:t>Дети:</a:t>
            </a:r>
          </a:p>
          <a:p>
            <a:pPr marL="0" indent="0" algn="just">
              <a:buNone/>
            </a:pPr>
            <a:r>
              <a:rPr lang="ru-RU" dirty="0">
                <a:ea typeface="+mn-lt"/>
                <a:cs typeface="+mn-lt"/>
              </a:rPr>
              <a:t>- Птичьи.</a:t>
            </a:r>
            <a:endParaRPr lang="ru-RU" dirty="0">
              <a:cs typeface="Calibri" panose="020F0502020204030204"/>
            </a:endParaRPr>
          </a:p>
          <a:p>
            <a:pPr marL="0" indent="0" algn="just">
              <a:buNone/>
            </a:pPr>
            <a:endParaRPr lang="ru-RU" dirty="0">
              <a:cs typeface="Calibri" panose="020F0502020204030204"/>
            </a:endParaRPr>
          </a:p>
        </p:txBody>
      </p:sp>
      <p:pic>
        <p:nvPicPr>
          <p:cNvPr id="4" name="deti-online.com_-_utrennie-pesni-ptic">
            <a:hlinkClick r:id="" action="ppaction://media"/>
            <a:extLst>
              <a:ext uri="{FF2B5EF4-FFF2-40B4-BE49-F238E27FC236}">
                <a16:creationId xmlns:a16="http://schemas.microsoft.com/office/drawing/2014/main" id="{E1D16DAF-4717-4831-93C7-D1C1DBF27F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2949" y="1496743"/>
            <a:ext cx="2814966" cy="175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0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птица, дятел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25A66DE5-8699-4CAC-BEB0-D3471795C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307" y="1480566"/>
            <a:ext cx="3090819" cy="216598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1377DE-D449-4093-BB9E-12125B8C3C40}"/>
              </a:ext>
            </a:extLst>
          </p:cNvPr>
          <p:cNvSpPr txBox="1"/>
          <p:nvPr/>
        </p:nvSpPr>
        <p:spPr>
          <a:xfrm>
            <a:off x="8628" y="3885675"/>
            <a:ext cx="316014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cs typeface="Calibri"/>
              </a:rPr>
              <a:t>    Дятел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C0BB6C-CEF5-4143-B8A5-82866E0D54F2}"/>
              </a:ext>
            </a:extLst>
          </p:cNvPr>
          <p:cNvSpPr txBox="1"/>
          <p:nvPr/>
        </p:nvSpPr>
        <p:spPr>
          <a:xfrm>
            <a:off x="3242634" y="3378390"/>
            <a:ext cx="297323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2400" b="1" dirty="0">
              <a:cs typeface="Calibri"/>
            </a:endParaRPr>
          </a:p>
          <a:p>
            <a:r>
              <a:rPr lang="ru-RU" sz="2400" b="1" dirty="0">
                <a:cs typeface="Calibri"/>
              </a:rPr>
              <a:t>Снегирь 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809165-3014-4ECA-BDC6-B00AC1E08107}"/>
              </a:ext>
            </a:extLst>
          </p:cNvPr>
          <p:cNvSpPr txBox="1"/>
          <p:nvPr/>
        </p:nvSpPr>
        <p:spPr>
          <a:xfrm>
            <a:off x="6275358" y="3799137"/>
            <a:ext cx="216810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400" b="1" dirty="0">
                <a:cs typeface="Calibri"/>
              </a:rPr>
              <a:t>Голубь</a:t>
            </a:r>
          </a:p>
        </p:txBody>
      </p:sp>
      <p:pic>
        <p:nvPicPr>
          <p:cNvPr id="10" name="Рисунок 10" descr="Изображение выглядит как птица отряда курообразных, голубь, птиц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AC006B6-7732-4C0B-A7D9-0E66F255A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4625" y="1482468"/>
            <a:ext cx="2829465" cy="2196535"/>
          </a:xfrm>
          <a:prstGeom prst="rect">
            <a:avLst/>
          </a:prstGeom>
        </p:spPr>
      </p:pic>
      <p:pic>
        <p:nvPicPr>
          <p:cNvPr id="11" name="Рисунок 11" descr="Изображение выглядит как дерево, внешний, черный, певч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A9B7F0D2-B11F-4E3A-ACED-65A1A2E11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2589" y="-1437"/>
            <a:ext cx="3045125" cy="213072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A33272-15E6-4653-8C7A-774213E8BDA4}"/>
              </a:ext>
            </a:extLst>
          </p:cNvPr>
          <p:cNvSpPr txBox="1"/>
          <p:nvPr/>
        </p:nvSpPr>
        <p:spPr>
          <a:xfrm>
            <a:off x="9022333" y="2127560"/>
            <a:ext cx="257067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cs typeface="Calibri"/>
              </a:rPr>
              <a:t>Сорока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931847-D42F-4E83-98AE-DA1E6D6CB69E}"/>
              </a:ext>
            </a:extLst>
          </p:cNvPr>
          <p:cNvSpPr txBox="1"/>
          <p:nvPr/>
        </p:nvSpPr>
        <p:spPr>
          <a:xfrm>
            <a:off x="3773699" y="6232805"/>
            <a:ext cx="293010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cs typeface="Calibri"/>
              </a:rPr>
              <a:t>Ворона </a:t>
            </a:r>
          </a:p>
        </p:txBody>
      </p:sp>
      <p:pic>
        <p:nvPicPr>
          <p:cNvPr id="3" name="Рисунок 5" descr="Изображение выглядит как певчая птица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37CCDE0F-72F2-4344-BE92-C3BB6509E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" y="4340614"/>
            <a:ext cx="2946280" cy="1943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82F80F-403E-4542-B8D7-632FBC9C63B6}"/>
              </a:ext>
            </a:extLst>
          </p:cNvPr>
          <p:cNvSpPr txBox="1"/>
          <p:nvPr/>
        </p:nvSpPr>
        <p:spPr>
          <a:xfrm flipH="1">
            <a:off x="163903" y="6495633"/>
            <a:ext cx="297898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latin typeface="Calibri"/>
                <a:cs typeface="Calibri"/>
              </a:rPr>
              <a:t>  Синица </a:t>
            </a:r>
          </a:p>
        </p:txBody>
      </p:sp>
      <p:pic>
        <p:nvPicPr>
          <p:cNvPr id="15" name="Рисунок 15" descr="Изображение выглядит как птица, певч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E4D825C9-852A-41F5-A9AE-7959F65E68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5987" y="4328678"/>
            <a:ext cx="3160143" cy="18956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37A915C-8F50-4ACF-B36A-E8AAA9D9C6AD}"/>
              </a:ext>
            </a:extLst>
          </p:cNvPr>
          <p:cNvSpPr txBox="1"/>
          <p:nvPr/>
        </p:nvSpPr>
        <p:spPr>
          <a:xfrm rot="10800000" flipV="1">
            <a:off x="3128514" y="3670374"/>
            <a:ext cx="2743198" cy="4501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ru-RU" dirty="0"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7B88F6-3C5D-49E9-8F70-9C730E5A4749}"/>
              </a:ext>
            </a:extLst>
          </p:cNvPr>
          <p:cNvSpPr txBox="1"/>
          <p:nvPr/>
        </p:nvSpPr>
        <p:spPr>
          <a:xfrm>
            <a:off x="1173192" y="331288"/>
            <a:ext cx="715704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Times New Roman"/>
                <a:cs typeface="Calibri"/>
              </a:rPr>
              <a:t>- </a:t>
            </a:r>
            <a:r>
              <a:rPr lang="en-US" sz="2800" dirty="0" err="1">
                <a:latin typeface="Times New Roman"/>
                <a:cs typeface="Calibri"/>
              </a:rPr>
              <a:t>Посмотрите</a:t>
            </a:r>
            <a:r>
              <a:rPr lang="en-US" sz="2800" dirty="0">
                <a:latin typeface="Times New Roman"/>
                <a:cs typeface="Calibri"/>
              </a:rPr>
              <a:t> </a:t>
            </a:r>
            <a:r>
              <a:rPr lang="en-US" sz="2800" dirty="0" err="1">
                <a:latin typeface="Times New Roman"/>
                <a:cs typeface="Calibri"/>
              </a:rPr>
              <a:t>на</a:t>
            </a:r>
            <a:r>
              <a:rPr lang="en-US" sz="2800" dirty="0">
                <a:latin typeface="Times New Roman"/>
                <a:cs typeface="Calibri"/>
              </a:rPr>
              <a:t> </a:t>
            </a:r>
            <a:r>
              <a:rPr lang="en-US" sz="2800" dirty="0" err="1">
                <a:latin typeface="Times New Roman"/>
                <a:cs typeface="Calibri"/>
              </a:rPr>
              <a:t>экран</a:t>
            </a:r>
            <a:r>
              <a:rPr lang="en-US" sz="2800" dirty="0">
                <a:latin typeface="Times New Roman"/>
                <a:cs typeface="Calibri"/>
              </a:rPr>
              <a:t> </a:t>
            </a:r>
            <a:r>
              <a:rPr lang="en-US" sz="2800" dirty="0">
                <a:latin typeface="Times New Roman"/>
                <a:ea typeface="+mn-lt"/>
                <a:cs typeface="+mn-lt"/>
              </a:rPr>
              <a:t> и </a:t>
            </a:r>
            <a:r>
              <a:rPr lang="en-US" sz="2800" dirty="0" err="1">
                <a:latin typeface="Times New Roman"/>
                <a:ea typeface="+mn-lt"/>
                <a:cs typeface="+mn-lt"/>
              </a:rPr>
              <a:t>скажите</a:t>
            </a:r>
            <a:r>
              <a:rPr lang="en-US" sz="2800" dirty="0">
                <a:latin typeface="Times New Roman"/>
                <a:ea typeface="+mn-lt"/>
                <a:cs typeface="+mn-lt"/>
              </a:rPr>
              <a:t> </a:t>
            </a:r>
            <a:r>
              <a:rPr lang="en-US" sz="2800" dirty="0" err="1">
                <a:latin typeface="Times New Roman"/>
                <a:ea typeface="+mn-lt"/>
                <a:cs typeface="+mn-lt"/>
              </a:rPr>
              <a:t>какие</a:t>
            </a:r>
            <a:r>
              <a:rPr lang="en-US" sz="2800" dirty="0">
                <a:latin typeface="Times New Roman"/>
                <a:ea typeface="+mn-lt"/>
                <a:cs typeface="+mn-lt"/>
              </a:rPr>
              <a:t> </a:t>
            </a:r>
            <a:r>
              <a:rPr lang="en-US" sz="2800" dirty="0" err="1">
                <a:latin typeface="Times New Roman"/>
                <a:ea typeface="+mn-lt"/>
                <a:cs typeface="+mn-lt"/>
              </a:rPr>
              <a:t>из</a:t>
            </a:r>
            <a:r>
              <a:rPr lang="en-US" sz="2800" dirty="0">
                <a:latin typeface="Times New Roman"/>
                <a:ea typeface="+mn-lt"/>
                <a:cs typeface="+mn-lt"/>
              </a:rPr>
              <a:t> </a:t>
            </a:r>
            <a:r>
              <a:rPr lang="en-US" sz="2800" dirty="0" err="1">
                <a:latin typeface="Times New Roman"/>
                <a:ea typeface="+mn-lt"/>
                <a:cs typeface="+mn-lt"/>
              </a:rPr>
              <a:t>этих</a:t>
            </a:r>
            <a:r>
              <a:rPr lang="en-US" sz="2800" dirty="0">
                <a:latin typeface="Times New Roman"/>
                <a:ea typeface="+mn-lt"/>
                <a:cs typeface="+mn-lt"/>
              </a:rPr>
              <a:t> </a:t>
            </a:r>
            <a:r>
              <a:rPr lang="en-US" sz="2800" dirty="0" err="1">
                <a:latin typeface="Times New Roman"/>
                <a:ea typeface="+mn-lt"/>
                <a:cs typeface="+mn-lt"/>
              </a:rPr>
              <a:t>птиц</a:t>
            </a:r>
            <a:r>
              <a:rPr lang="en-US" sz="2800" dirty="0">
                <a:latin typeface="Times New Roman"/>
                <a:ea typeface="+mn-lt"/>
                <a:cs typeface="+mn-lt"/>
              </a:rPr>
              <a:t> </a:t>
            </a:r>
            <a:r>
              <a:rPr lang="en-US" sz="2800" dirty="0" err="1">
                <a:latin typeface="Times New Roman"/>
                <a:ea typeface="+mn-lt"/>
                <a:cs typeface="+mn-lt"/>
              </a:rPr>
              <a:t>вам</a:t>
            </a:r>
            <a:r>
              <a:rPr lang="en-US" sz="2800" dirty="0">
                <a:latin typeface="Times New Roman"/>
                <a:ea typeface="+mn-lt"/>
                <a:cs typeface="+mn-lt"/>
              </a:rPr>
              <a:t> </a:t>
            </a:r>
            <a:r>
              <a:rPr lang="en-US" sz="2800" dirty="0" err="1">
                <a:latin typeface="Times New Roman"/>
                <a:ea typeface="+mn-lt"/>
                <a:cs typeface="+mn-lt"/>
              </a:rPr>
              <a:t>знакомы</a:t>
            </a:r>
            <a:r>
              <a:rPr lang="en-US" sz="2800" dirty="0">
                <a:latin typeface="Times New Roman"/>
                <a:ea typeface="+mn-lt"/>
                <a:cs typeface="+mn-lt"/>
              </a:rPr>
              <a:t>?</a:t>
            </a:r>
            <a:endParaRPr lang="en-US" sz="2800" dirty="0">
              <a:latin typeface="Times New Roman"/>
              <a:cs typeface="Calibri"/>
            </a:endParaRPr>
          </a:p>
        </p:txBody>
      </p:sp>
      <p:pic>
        <p:nvPicPr>
          <p:cNvPr id="16" name="Рисунок 17" descr="Изображение выглядит как птица, внешний, зеленый, воробей&#10;&#10;Автоматически созданное описание">
            <a:extLst>
              <a:ext uri="{FF2B5EF4-FFF2-40B4-BE49-F238E27FC236}">
                <a16:creationId xmlns:a16="http://schemas.microsoft.com/office/drawing/2014/main" id="{3AB8379A-996C-4230-B3E0-39F7FEF16D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1947" y="4111059"/>
            <a:ext cx="3145766" cy="18420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96277D-CF17-4470-8CBC-D91EF18052BC}"/>
              </a:ext>
            </a:extLst>
          </p:cNvPr>
          <p:cNvSpPr txBox="1"/>
          <p:nvPr/>
        </p:nvSpPr>
        <p:spPr>
          <a:xfrm flipH="1">
            <a:off x="8833449" y="6239440"/>
            <a:ext cx="213072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ru-RU" sz="2400" b="1" dirty="0">
                <a:cs typeface="Calibri"/>
              </a:rPr>
              <a:t>Воробей</a:t>
            </a:r>
          </a:p>
        </p:txBody>
      </p:sp>
      <p:pic>
        <p:nvPicPr>
          <p:cNvPr id="21" name="Рисунок 21" descr="Изображение выглядит как птица, дерево, сидит, высоко расположенный&#10;&#10;Автоматически созданное описание">
            <a:extLst>
              <a:ext uri="{FF2B5EF4-FFF2-40B4-BE49-F238E27FC236}">
                <a16:creationId xmlns:a16="http://schemas.microsoft.com/office/drawing/2014/main" id="{1EFE8CB3-BB1C-4E94-BCEE-C6184B107F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7268" y="1477202"/>
            <a:ext cx="2944484" cy="220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52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068B2FF-28F8-45FC-A9E3-D466EBECC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389" y="919853"/>
            <a:ext cx="9523562" cy="57603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ru-RU" dirty="0">
                <a:cs typeface="Calibri"/>
              </a:rPr>
              <a:t>  </a:t>
            </a:r>
            <a:r>
              <a:rPr lang="ru-RU" sz="3200" dirty="0">
                <a:latin typeface="Times New Roman"/>
                <a:cs typeface="Calibri"/>
              </a:rPr>
              <a:t>- Можем мы услышать сейчас в лесу или на улице    голоса этих птиц? </a:t>
            </a:r>
            <a:endParaRPr lang="ru-RU" sz="320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Calibri"/>
              </a:rPr>
              <a:t>   -Да. Это зимующие птицы.</a:t>
            </a: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Calibri"/>
              </a:rPr>
              <a:t>  -</a:t>
            </a:r>
            <a:r>
              <a:rPr lang="ru-RU" sz="3200" b="1" dirty="0">
                <a:latin typeface="Times New Roman"/>
                <a:ea typeface="+mn-lt"/>
                <a:cs typeface="+mn-lt"/>
              </a:rPr>
              <a:t>Зимующие птицы</a:t>
            </a:r>
            <a:r>
              <a:rPr lang="ru-RU" sz="3200" dirty="0">
                <a:latin typeface="Times New Roman"/>
                <a:ea typeface="+mn-lt"/>
                <a:cs typeface="+mn-lt"/>
              </a:rPr>
              <a:t> – </a:t>
            </a:r>
            <a:r>
              <a:rPr lang="ru-RU" sz="3200" b="1" dirty="0">
                <a:latin typeface="Times New Roman"/>
                <a:ea typeface="+mn-lt"/>
                <a:cs typeface="+mn-lt"/>
              </a:rPr>
              <a:t>это птицы</a:t>
            </a:r>
            <a:r>
              <a:rPr lang="ru-RU" sz="3200" dirty="0">
                <a:latin typeface="Times New Roman"/>
                <a:ea typeface="+mn-lt"/>
                <a:cs typeface="+mn-lt"/>
              </a:rPr>
              <a:t>, которым не нужно мигрировать на время зимы. Они остаются в родных для себя краях и ищут пропитания на месте проживания. </a:t>
            </a:r>
            <a:endParaRPr lang="ru-RU"/>
          </a:p>
          <a:p>
            <a:pPr marL="0" indent="0">
              <a:buNone/>
            </a:pPr>
            <a:r>
              <a:rPr lang="ru-RU" sz="3200" b="1" dirty="0">
                <a:latin typeface="Times New Roman"/>
                <a:ea typeface="+mn-lt"/>
                <a:cs typeface="+mn-lt"/>
              </a:rPr>
              <a:t>Зимующие птицы</a:t>
            </a:r>
            <a:r>
              <a:rPr lang="ru-RU" sz="3200" dirty="0">
                <a:latin typeface="Times New Roman"/>
                <a:ea typeface="+mn-lt"/>
                <a:cs typeface="+mn-lt"/>
              </a:rPr>
              <a:t> относятся к тем, кто может найти себе пропитание на период сильных холодов</a:t>
            </a:r>
            <a:r>
              <a:rPr lang="ru-RU" dirty="0">
                <a:ea typeface="+mn-lt"/>
                <a:cs typeface="+mn-lt"/>
              </a:rPr>
              <a:t>.</a:t>
            </a:r>
            <a:endParaRPr lang="ru-RU" dirty="0">
              <a:cs typeface="Calibri"/>
            </a:endParaRP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4463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птица, дятел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25A66DE5-8699-4CAC-BEB0-D3471795C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6"/>
          <a:stretch>
            <a:fillRect/>
          </a:stretch>
        </p:blipFill>
        <p:spPr>
          <a:xfrm>
            <a:off x="158307" y="919850"/>
            <a:ext cx="3090819" cy="2165982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1377DE-D449-4093-BB9E-12125B8C3C40}"/>
              </a:ext>
            </a:extLst>
          </p:cNvPr>
          <p:cNvSpPr txBox="1"/>
          <p:nvPr/>
        </p:nvSpPr>
        <p:spPr>
          <a:xfrm>
            <a:off x="-5749" y="3166808"/>
            <a:ext cx="318889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cs typeface="Calibri"/>
              </a:rPr>
              <a:t>  Дятел стучит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C0BB6C-CEF5-4143-B8A5-82866E0D54F2}"/>
              </a:ext>
            </a:extLst>
          </p:cNvPr>
          <p:cNvSpPr txBox="1"/>
          <p:nvPr/>
        </p:nvSpPr>
        <p:spPr>
          <a:xfrm>
            <a:off x="3875238" y="2558880"/>
            <a:ext cx="268569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ru-RU" sz="2400" b="1" dirty="0">
              <a:cs typeface="Calibri"/>
            </a:endParaRPr>
          </a:p>
          <a:p>
            <a:r>
              <a:rPr lang="ru-RU" sz="2400" b="1" dirty="0">
                <a:cs typeface="Calibri"/>
              </a:rPr>
              <a:t>Снегирь свистит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809165-3014-4ECA-BDC6-B00AC1E08107}"/>
              </a:ext>
            </a:extLst>
          </p:cNvPr>
          <p:cNvSpPr txBox="1"/>
          <p:nvPr/>
        </p:nvSpPr>
        <p:spPr>
          <a:xfrm>
            <a:off x="6189095" y="4184147"/>
            <a:ext cx="26713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cs typeface="Calibri"/>
              </a:rPr>
              <a:t>Голубь воркует </a:t>
            </a:r>
          </a:p>
        </p:txBody>
      </p:sp>
      <p:pic>
        <p:nvPicPr>
          <p:cNvPr id="10" name="Рисунок 10" descr="Изображение выглядит как птица отряда курообразных, голубь, птица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7AC006B6-7732-4C0B-A7D9-0E66F255A9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8912" y="2230291"/>
            <a:ext cx="2829465" cy="1894611"/>
          </a:xfrm>
          <a:prstGeom prst="rect">
            <a:avLst/>
          </a:prstGeom>
        </p:spPr>
      </p:pic>
      <p:pic>
        <p:nvPicPr>
          <p:cNvPr id="11" name="Рисунок 11" descr="Изображение выглядит как дерево, внешний, черный, певч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A9B7F0D2-B11F-4E3A-ACED-65A1A2E11AF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51985" y="-1437"/>
            <a:ext cx="3145766" cy="22457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DA33272-15E6-4653-8C7A-774213E8BDA4}"/>
              </a:ext>
            </a:extLst>
          </p:cNvPr>
          <p:cNvSpPr txBox="1"/>
          <p:nvPr/>
        </p:nvSpPr>
        <p:spPr>
          <a:xfrm>
            <a:off x="9022333" y="2127560"/>
            <a:ext cx="257067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cs typeface="Calibri"/>
              </a:rPr>
              <a:t>Сорока трещит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931847-D42F-4E83-98AE-DA1E6D6CB69E}"/>
              </a:ext>
            </a:extLst>
          </p:cNvPr>
          <p:cNvSpPr txBox="1"/>
          <p:nvPr/>
        </p:nvSpPr>
        <p:spPr>
          <a:xfrm>
            <a:off x="3157328" y="6246167"/>
            <a:ext cx="35483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cs typeface="Calibri"/>
              </a:rPr>
              <a:t>Ворона каркает</a:t>
            </a:r>
          </a:p>
        </p:txBody>
      </p:sp>
      <p:pic>
        <p:nvPicPr>
          <p:cNvPr id="3" name="Рисунок 5" descr="Изображение выглядит как певчая птица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37CCDE0F-72F2-4344-BE92-C3BB6509E59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0897" y="4067444"/>
            <a:ext cx="2946280" cy="19436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82F80F-403E-4542-B8D7-632FBC9C63B6}"/>
              </a:ext>
            </a:extLst>
          </p:cNvPr>
          <p:cNvSpPr txBox="1"/>
          <p:nvPr/>
        </p:nvSpPr>
        <p:spPr>
          <a:xfrm flipH="1">
            <a:off x="63262" y="6351860"/>
            <a:ext cx="307962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latin typeface="Calibri"/>
                <a:cs typeface="Calibri"/>
              </a:rPr>
              <a:t>  Синица пищит </a:t>
            </a:r>
          </a:p>
        </p:txBody>
      </p:sp>
      <p:pic>
        <p:nvPicPr>
          <p:cNvPr id="15" name="Рисунок 15" descr="Изображение выглядит как птица, певч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E4D825C9-852A-41F5-A9AE-7959F65E687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171647" y="4069887"/>
            <a:ext cx="3102633" cy="203939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B7B88F6-3C5D-49E9-8F70-9C730E5A4749}"/>
              </a:ext>
            </a:extLst>
          </p:cNvPr>
          <p:cNvSpPr txBox="1"/>
          <p:nvPr/>
        </p:nvSpPr>
        <p:spPr>
          <a:xfrm>
            <a:off x="281796" y="331288"/>
            <a:ext cx="8652294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800" dirty="0">
                <a:ea typeface="+mn-lt"/>
                <a:cs typeface="+mn-lt"/>
              </a:rPr>
              <a:t>       - Ребята, а вы знаете какие голоса подают птицы?</a:t>
            </a:r>
            <a:endParaRPr lang="en-US" sz="2800" dirty="0">
              <a:ea typeface="+mn-lt"/>
              <a:cs typeface="+mn-lt"/>
            </a:endParaRPr>
          </a:p>
          <a:p>
            <a:r>
              <a:rPr lang="en-US" sz="2800" dirty="0">
                <a:latin typeface="Times New Roman"/>
                <a:cs typeface="Calibri"/>
              </a:rPr>
              <a:t>  </a:t>
            </a:r>
            <a:endParaRPr lang="en-US"/>
          </a:p>
        </p:txBody>
      </p:sp>
      <p:pic>
        <p:nvPicPr>
          <p:cNvPr id="16" name="Рисунок 17" descr="Изображение выглядит как птица, внешний, зеленый, воробей&#10;&#10;Автоматически созданное описание">
            <a:extLst>
              <a:ext uri="{FF2B5EF4-FFF2-40B4-BE49-F238E27FC236}">
                <a16:creationId xmlns:a16="http://schemas.microsoft.com/office/drawing/2014/main" id="{3AB8379A-996C-4230-B3E0-39F7FEF16D4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65079" y="4182946"/>
            <a:ext cx="3145766" cy="18420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96277D-CF17-4470-8CBC-D91EF18052BC}"/>
              </a:ext>
            </a:extLst>
          </p:cNvPr>
          <p:cNvSpPr txBox="1"/>
          <p:nvPr/>
        </p:nvSpPr>
        <p:spPr>
          <a:xfrm flipH="1">
            <a:off x="8732808" y="6023780"/>
            <a:ext cx="345344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b="1" dirty="0">
                <a:cs typeface="Calibri"/>
              </a:rPr>
              <a:t>Воробей чирикает </a:t>
            </a:r>
          </a:p>
        </p:txBody>
      </p:sp>
      <p:pic>
        <p:nvPicPr>
          <p:cNvPr id="21" name="Рисунок 21" descr="Изображение выглядит как птица, дерево, сидит, высоко расположенный&#10;&#10;Автоматически созданное описание">
            <a:extLst>
              <a:ext uri="{FF2B5EF4-FFF2-40B4-BE49-F238E27FC236}">
                <a16:creationId xmlns:a16="http://schemas.microsoft.com/office/drawing/2014/main" id="{1EFE8CB3-BB1C-4E94-BCEE-C6184B107FF7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43531" y="916485"/>
            <a:ext cx="2958861" cy="2135181"/>
          </a:xfrm>
          <a:prstGeom prst="rect">
            <a:avLst/>
          </a:prstGeom>
        </p:spPr>
      </p:pic>
      <p:pic>
        <p:nvPicPr>
          <p:cNvPr id="2" name="Голубь">
            <a:hlinkClick r:id="" action="ppaction://media"/>
            <a:extLst>
              <a:ext uri="{FF2B5EF4-FFF2-40B4-BE49-F238E27FC236}">
                <a16:creationId xmlns:a16="http://schemas.microsoft.com/office/drawing/2014/main" id="{D408DFD5-F5F6-4A1C-B7C6-350D997238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023291" y="3380177"/>
            <a:ext cx="730250" cy="730250"/>
          </a:xfrm>
          <a:prstGeom prst="rect">
            <a:avLst/>
          </a:prstGeom>
        </p:spPr>
      </p:pic>
      <p:pic>
        <p:nvPicPr>
          <p:cNvPr id="8" name="воробей">
            <a:hlinkClick r:id="" action="ppaction://media"/>
            <a:extLst>
              <a:ext uri="{FF2B5EF4-FFF2-40B4-BE49-F238E27FC236}">
                <a16:creationId xmlns:a16="http://schemas.microsoft.com/office/drawing/2014/main" id="{E4F98DD6-3C21-4B6E-9C23-E0F54E4CF7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23026" y="6111875"/>
            <a:ext cx="730250" cy="730250"/>
          </a:xfrm>
          <a:prstGeom prst="rect">
            <a:avLst/>
          </a:prstGeom>
        </p:spPr>
      </p:pic>
      <p:pic>
        <p:nvPicPr>
          <p:cNvPr id="12" name="ворона">
            <a:hlinkClick r:id="" action="ppaction://media"/>
            <a:extLst>
              <a:ext uri="{FF2B5EF4-FFF2-40B4-BE49-F238E27FC236}">
                <a16:creationId xmlns:a16="http://schemas.microsoft.com/office/drawing/2014/main" id="{1253085D-EC92-4CDA-970C-FEBEA05BD45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673366" y="6097498"/>
            <a:ext cx="730250" cy="730250"/>
          </a:xfrm>
          <a:prstGeom prst="rect">
            <a:avLst/>
          </a:prstGeom>
        </p:spPr>
      </p:pic>
      <p:pic>
        <p:nvPicPr>
          <p:cNvPr id="20" name="синица">
            <a:hlinkClick r:id="" action="ppaction://media"/>
            <a:extLst>
              <a:ext uri="{FF2B5EF4-FFF2-40B4-BE49-F238E27FC236}">
                <a16:creationId xmlns:a16="http://schemas.microsoft.com/office/drawing/2014/main" id="{EB0E4870-8E97-422C-8983-A9E41275981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337818" y="6011234"/>
            <a:ext cx="715873" cy="1046551"/>
          </a:xfrm>
          <a:prstGeom prst="rect">
            <a:avLst/>
          </a:prstGeom>
        </p:spPr>
      </p:pic>
      <p:pic>
        <p:nvPicPr>
          <p:cNvPr id="22" name="дятел">
            <a:hlinkClick r:id="" action="ppaction://media"/>
            <a:extLst>
              <a:ext uri="{FF2B5EF4-FFF2-40B4-BE49-F238E27FC236}">
                <a16:creationId xmlns:a16="http://schemas.microsoft.com/office/drawing/2014/main" id="{C5D02360-562C-4C16-9645-9E933D6CB88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2064649" y="3135762"/>
            <a:ext cx="730250" cy="730250"/>
          </a:xfrm>
          <a:prstGeom prst="rect">
            <a:avLst/>
          </a:prstGeom>
        </p:spPr>
      </p:pic>
      <p:pic>
        <p:nvPicPr>
          <p:cNvPr id="23" name="сорока">
            <a:hlinkClick r:id="" action="ppaction://media"/>
            <a:extLst>
              <a:ext uri="{FF2B5EF4-FFF2-40B4-BE49-F238E27FC236}">
                <a16:creationId xmlns:a16="http://schemas.microsoft.com/office/drawing/2014/main" id="{2CC33948-337E-492F-860E-04627FE273D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23026" y="2129347"/>
            <a:ext cx="730250" cy="730250"/>
          </a:xfrm>
          <a:prstGeom prst="rect">
            <a:avLst/>
          </a:prstGeom>
        </p:spPr>
      </p:pic>
      <p:pic>
        <p:nvPicPr>
          <p:cNvPr id="24" name="снегирь">
            <a:hlinkClick r:id="" action="ppaction://media"/>
            <a:extLst>
              <a:ext uri="{FF2B5EF4-FFF2-40B4-BE49-F238E27FC236}">
                <a16:creationId xmlns:a16="http://schemas.microsoft.com/office/drawing/2014/main" id="{213BB967-C011-4B6B-89C1-13951D9FC42A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157328" y="304949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485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0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347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95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82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501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94FA4D-F2CD-40BB-B6C3-E954CAE39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ea typeface="+mj-lt"/>
                <a:cs typeface="+mj-lt"/>
              </a:rPr>
              <a:t>Задание «Узнай по описанию»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161392-1B79-4E02-A345-D0FB043A1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276" y="1451814"/>
            <a:ext cx="11406995" cy="532899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endParaRPr lang="ru-RU" sz="3200" b="1" i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3200" b="1" i="1" dirty="0">
                <a:latin typeface="Times New Roman"/>
                <a:cs typeface="Times New Roman"/>
              </a:rPr>
              <a:t>- Узнайте по описанию какую птицу я описываю.</a:t>
            </a:r>
          </a:p>
          <a:p>
            <a:pPr marL="0" indent="0">
              <a:buNone/>
            </a:pPr>
            <a:endParaRPr lang="ru-RU" sz="3200" dirty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ru-RU" sz="3200" dirty="0">
                <a:latin typeface="Times New Roman"/>
                <a:cs typeface="Times New Roman"/>
              </a:rPr>
              <a:t>Шустрый, быстрый, ловкий, драчливый, бое­вой, смелый. </a:t>
            </a:r>
            <a:r>
              <a:rPr lang="ru-RU" sz="3200" i="1" dirty="0">
                <a:latin typeface="Times New Roman"/>
                <a:cs typeface="Times New Roman"/>
              </a:rPr>
              <a:t>(Воробей.)</a:t>
            </a:r>
            <a:endParaRPr lang="ru-RU" sz="3200">
              <a:cs typeface="Calibri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sz="3200" dirty="0">
                <a:latin typeface="Times New Roman"/>
                <a:cs typeface="Times New Roman"/>
              </a:rPr>
              <a:t>Красногрудый, ленивый, грустный, малопод­вижный. </a:t>
            </a:r>
            <a:r>
              <a:rPr lang="ru-RU" sz="3200" i="1" dirty="0">
                <a:latin typeface="Times New Roman"/>
                <a:cs typeface="Times New Roman"/>
              </a:rPr>
              <a:t>(Снегирь.)</a:t>
            </a:r>
            <a:endParaRPr lang="ru-RU" sz="3200">
              <a:cs typeface="Calibri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sz="3200" dirty="0">
                <a:latin typeface="Times New Roman"/>
                <a:cs typeface="Times New Roman"/>
              </a:rPr>
              <a:t>Желтогрудая, тонкая, юркая, веселая, умная. </a:t>
            </a:r>
            <a:r>
              <a:rPr lang="ru-RU" sz="3200" i="1" dirty="0">
                <a:latin typeface="Times New Roman"/>
                <a:cs typeface="Times New Roman"/>
              </a:rPr>
              <a:t>(Синица.)</a:t>
            </a:r>
            <a:endParaRPr lang="ru-RU" sz="3200">
              <a:cs typeface="Calibri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sz="3200" dirty="0">
                <a:latin typeface="Times New Roman"/>
                <a:cs typeface="Times New Roman"/>
              </a:rPr>
              <a:t>Громкая, черная, хитрая, злая, крупная, умная.</a:t>
            </a:r>
            <a:r>
              <a:rPr lang="ru-RU" sz="3200" i="1" dirty="0">
                <a:latin typeface="Times New Roman"/>
                <a:cs typeface="Times New Roman"/>
              </a:rPr>
              <a:t> (Ворона)</a:t>
            </a:r>
            <a:endParaRPr lang="ru-RU" sz="3200">
              <a:cs typeface="Calibri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ru-RU" sz="3200" dirty="0">
                <a:latin typeface="Times New Roman"/>
                <a:cs typeface="Times New Roman"/>
              </a:rPr>
              <a:t>Молодцы , ребята. </a:t>
            </a:r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en-US" dirty="0">
              <a:cs typeface="Calibri" panose="020F0502020204030204"/>
            </a:endParaRP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8818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989</Words>
  <Application>Microsoft Office PowerPoint</Application>
  <PresentationFormat>Широкоэкранный</PresentationFormat>
  <Paragraphs>112</Paragraphs>
  <Slides>18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Verdana</vt:lpstr>
      <vt:lpstr>Тема Office</vt:lpstr>
      <vt:lpstr>                                                                                                                                                                                        Конспект занятия  для детей с ОНР III  уровня в старшей группе  на тему  «Зимующие птицы» </vt:lpstr>
      <vt:lpstr>Презентация PowerPoint</vt:lpstr>
      <vt:lpstr>Предварительная работа.</vt:lpstr>
      <vt:lpstr>Цель: систематизация и закрепление знаний  по теме «Зимующие птицы».</vt:lpstr>
      <vt:lpstr>1.Организационный момент</vt:lpstr>
      <vt:lpstr>Презентация PowerPoint</vt:lpstr>
      <vt:lpstr>Презентация PowerPoint</vt:lpstr>
      <vt:lpstr>Презентация PowerPoint</vt:lpstr>
      <vt:lpstr>Задание «Узнай по описанию»</vt:lpstr>
      <vt:lpstr>Презентация PowerPoint</vt:lpstr>
      <vt:lpstr>      Задание «Назови ласково» (Образование имен существительных и имен прилагательных с уменьшительно-ласкательным значением) Логопед: Скажите ласково</vt:lpstr>
      <vt:lpstr>       -Ребята , посчитайте и скажите  сколько  здесь изображено птиц.</vt:lpstr>
      <vt:lpstr>Презентация PowerPoint</vt:lpstr>
      <vt:lpstr>Презентация PowerPoint</vt:lpstr>
      <vt:lpstr>-А теперь, ребята, давайте попробуем составить описательный рассказ о птицах по схеме:</vt:lpstr>
      <vt:lpstr>Презентация PowerPoint</vt:lpstr>
      <vt:lpstr>. Подведение итогов.</vt:lpstr>
      <vt:lpstr>Домашнее задание.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/>
  <cp:lastModifiedBy>User</cp:lastModifiedBy>
  <cp:revision>1178</cp:revision>
  <dcterms:created xsi:type="dcterms:W3CDTF">2022-01-04T16:05:19Z</dcterms:created>
  <dcterms:modified xsi:type="dcterms:W3CDTF">2023-12-15T07:23:47Z</dcterms:modified>
</cp:coreProperties>
</file>