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3286116" cy="3207249"/>
          </a:xfrm>
          <a:prstGeom prst="rect">
            <a:avLst/>
          </a:prstGeom>
          <a:noFill/>
        </p:spPr>
      </p:pic>
      <p:sp>
        <p:nvSpPr>
          <p:cNvPr id="8" name="Блок-схема: альтернативный процесс 7"/>
          <p:cNvSpPr/>
          <p:nvPr userDrawn="1"/>
        </p:nvSpPr>
        <p:spPr>
          <a:xfrm>
            <a:off x="4500562" y="4857760"/>
            <a:ext cx="4214842" cy="1643074"/>
          </a:xfrm>
          <a:prstGeom prst="flowChartAlternateProcess">
            <a:avLst/>
          </a:prstGeom>
          <a:solidFill>
            <a:srgbClr val="FF0000">
              <a:alpha val="22000"/>
            </a:srgbClr>
          </a:solidFill>
          <a:ln w="31750"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 userDrawn="1"/>
        </p:nvSpPr>
        <p:spPr>
          <a:xfrm>
            <a:off x="642910" y="2500306"/>
            <a:ext cx="7858180" cy="1357322"/>
          </a:xfrm>
          <a:prstGeom prst="flowChartAlternateProcess">
            <a:avLst/>
          </a:prstGeom>
          <a:solidFill>
            <a:schemeClr val="bg1">
              <a:alpha val="51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7772400" cy="135732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857760"/>
            <a:ext cx="4214842" cy="1643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482" name="AutoShape 2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8" descr="http://www.promopharma.it/wp-content/uploads/2014/11/margh-lacrimilla-2.png"/>
          <p:cNvPicPr>
            <a:picLocks noChangeAspect="1" noChangeArrowheads="1"/>
          </p:cNvPicPr>
          <p:nvPr userDrawn="1"/>
        </p:nvPicPr>
        <p:blipFill>
          <a:blip r:embed="rId3"/>
          <a:srcRect b="13333"/>
          <a:stretch>
            <a:fillRect/>
          </a:stretch>
        </p:blipFill>
        <p:spPr bwMode="auto">
          <a:xfrm>
            <a:off x="0" y="5000636"/>
            <a:ext cx="2857488" cy="185736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4929198"/>
            <a:ext cx="1145825" cy="1130748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946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584376"/>
            <a:ext cx="1290606" cy="1273624"/>
          </a:xfrm>
          <a:prstGeom prst="rect">
            <a:avLst/>
          </a:prstGeom>
          <a:noFill/>
        </p:spPr>
      </p:pic>
      <p:pic>
        <p:nvPicPr>
          <p:cNvPr id="1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 userDrawn="1"/>
        </p:nvSpPr>
        <p:spPr>
          <a:xfrm>
            <a:off x="714348" y="2928934"/>
            <a:ext cx="7786742" cy="1428760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000372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"/>
          </a:blip>
          <a:srcRect/>
          <a:stretch>
            <a:fillRect/>
          </a:stretch>
        </p:blipFill>
        <p:spPr bwMode="auto">
          <a:xfrm>
            <a:off x="0" y="0"/>
            <a:ext cx="3286116" cy="3207249"/>
          </a:xfrm>
          <a:prstGeom prst="rect">
            <a:avLst/>
          </a:prstGeom>
          <a:noFill/>
        </p:spPr>
      </p:pic>
      <p:pic>
        <p:nvPicPr>
          <p:cNvPr id="9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9198"/>
            <a:ext cx="1145825" cy="1130748"/>
          </a:xfrm>
          <a:prstGeom prst="rect">
            <a:avLst/>
          </a:prstGeom>
          <a:noFill/>
        </p:spPr>
      </p:pic>
      <p:pic>
        <p:nvPicPr>
          <p:cNvPr id="1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584376"/>
            <a:ext cx="1290606" cy="1273624"/>
          </a:xfrm>
          <a:prstGeom prst="rect">
            <a:avLst/>
          </a:prstGeom>
          <a:noFill/>
        </p:spPr>
      </p:pic>
      <p:pic>
        <p:nvPicPr>
          <p:cNvPr id="11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14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14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6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2074"/>
            <a:ext cx="1145825" cy="1130748"/>
          </a:xfrm>
          <a:prstGeom prst="rect">
            <a:avLst/>
          </a:prstGeom>
          <a:noFill/>
        </p:spPr>
      </p:pic>
      <p:pic>
        <p:nvPicPr>
          <p:cNvPr id="7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584376"/>
            <a:ext cx="1290606" cy="1273624"/>
          </a:xfrm>
          <a:prstGeom prst="rect">
            <a:avLst/>
          </a:prstGeom>
          <a:noFill/>
        </p:spPr>
      </p:pic>
      <p:pic>
        <p:nvPicPr>
          <p:cNvPr id="9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62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 userDrawn="1"/>
        </p:nvSpPr>
        <p:spPr>
          <a:xfrm>
            <a:off x="4643438" y="1571612"/>
            <a:ext cx="4071966" cy="571504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 userDrawn="1"/>
        </p:nvSpPr>
        <p:spPr>
          <a:xfrm>
            <a:off x="428596" y="1571612"/>
            <a:ext cx="4071966" cy="571504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4429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4429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98"/>
            <a:ext cx="1145825" cy="1130748"/>
          </a:xfrm>
          <a:prstGeom prst="rect">
            <a:avLst/>
          </a:prstGeom>
          <a:noFill/>
        </p:spPr>
      </p:pic>
      <p:pic>
        <p:nvPicPr>
          <p:cNvPr id="14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584376"/>
            <a:ext cx="1290606" cy="1273624"/>
          </a:xfrm>
          <a:prstGeom prst="rect">
            <a:avLst/>
          </a:prstGeom>
          <a:noFill/>
        </p:spPr>
      </p:pic>
      <p:pic>
        <p:nvPicPr>
          <p:cNvPr id="15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6000" contrast="-24000"/>
          </a:blip>
          <a:srcRect/>
          <a:stretch>
            <a:fillRect/>
          </a:stretch>
        </p:blipFill>
        <p:spPr bwMode="auto">
          <a:xfrm>
            <a:off x="0" y="1"/>
            <a:ext cx="2214546" cy="3286123"/>
          </a:xfrm>
          <a:prstGeom prst="rect">
            <a:avLst/>
          </a:prstGeom>
          <a:noFill/>
        </p:spPr>
      </p:pic>
      <p:sp>
        <p:nvSpPr>
          <p:cNvPr id="6" name="Блок-схема: альтернативный процесс 5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Picture 8" descr="http://www.promopharma.it/wp-content/uploads/2014/11/margh-lacrimilla-2.png"/>
          <p:cNvPicPr>
            <a:picLocks noChangeAspect="1" noChangeArrowheads="1"/>
          </p:cNvPicPr>
          <p:nvPr userDrawn="1"/>
        </p:nvPicPr>
        <p:blipFill>
          <a:blip r:embed="rId3">
            <a:lum bright="7000"/>
          </a:blip>
          <a:srcRect b="20000"/>
          <a:stretch>
            <a:fillRect/>
          </a:stretch>
        </p:blipFill>
        <p:spPr bwMode="auto">
          <a:xfrm>
            <a:off x="0" y="5143512"/>
            <a:ext cx="2857488" cy="17144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 l="12472" t="-6318"/>
          <a:stretch>
            <a:fillRect/>
          </a:stretch>
        </p:blipFill>
        <p:spPr bwMode="auto">
          <a:xfrm>
            <a:off x="0" y="5000636"/>
            <a:ext cx="1002917" cy="1202186"/>
          </a:xfrm>
          <a:prstGeom prst="rect">
            <a:avLst/>
          </a:prstGeom>
          <a:noFill/>
        </p:spPr>
      </p:pic>
      <p:pic>
        <p:nvPicPr>
          <p:cNvPr id="4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 b="21475"/>
          <a:stretch>
            <a:fillRect/>
          </a:stretch>
        </p:blipFill>
        <p:spPr bwMode="auto">
          <a:xfrm>
            <a:off x="285720" y="5857892"/>
            <a:ext cx="1290606" cy="1000108"/>
          </a:xfrm>
          <a:prstGeom prst="rect">
            <a:avLst/>
          </a:prstGeom>
          <a:noFill/>
        </p:spPr>
      </p:pic>
      <p:pic>
        <p:nvPicPr>
          <p:cNvPr id="5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730032"/>
            <a:ext cx="1143008" cy="1127968"/>
          </a:xfrm>
          <a:prstGeom prst="rect">
            <a:avLst/>
          </a:prstGeom>
          <a:noFill/>
        </p:spPr>
      </p:pic>
      <p:pic>
        <p:nvPicPr>
          <p:cNvPr id="6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 r="12503" b="11335"/>
          <a:stretch>
            <a:fillRect/>
          </a:stretch>
        </p:blipFill>
        <p:spPr bwMode="auto">
          <a:xfrm>
            <a:off x="8143900" y="5857892"/>
            <a:ext cx="1000100" cy="10001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85762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Муниципальное Дошкольное Образовательное Учреждение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детский сад №6 «Золотая рыбка»  г. Юрюзани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Катав - Ивановского муниципального района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«Наша Родина-Россия,</a:t>
            </a:r>
            <a:br>
              <a:rPr lang="ru-RU" dirty="0" smtClean="0"/>
            </a:br>
            <a:r>
              <a:rPr lang="ru-RU" dirty="0" smtClean="0"/>
              <a:t>Юрюзань- наш дом родной».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929198"/>
            <a:ext cx="4143404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Воспитатель: Озерова Наталья Валерьевна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71636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Воспитание чувства патриотизма у дошкольников – процесс сложный и длительный, требующий большой личной убежденности и вдохновения. Это весьма кропотливая работа должна вестись систематически, планомерно во в разных видах деятельности и по разным направлениям: воспитание любви к близким, к детскому саду, к родному городу, к родной стране.</a:t>
            </a:r>
            <a:br>
              <a:rPr lang="ru-RU" sz="1400" dirty="0" smtClean="0"/>
            </a:br>
            <a:r>
              <a:rPr lang="ru-RU" sz="1400" dirty="0" smtClean="0"/>
              <a:t>Именно поэтому я создала патриотический уголок, чтобы познакомить детей с понятием Патриотизма. </a:t>
            </a:r>
            <a:endParaRPr lang="ru-RU" sz="1400" dirty="0"/>
          </a:p>
        </p:txBody>
      </p:sp>
      <p:pic>
        <p:nvPicPr>
          <p:cNvPr id="1026" name="Picture 2" descr="C:\Users\Asus\Downloads\патриотический уголок\nlp7iXmxs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85926"/>
            <a:ext cx="3482602" cy="4643470"/>
          </a:xfrm>
          <a:prstGeom prst="rect">
            <a:avLst/>
          </a:prstGeom>
          <a:noFill/>
        </p:spPr>
      </p:pic>
      <p:pic>
        <p:nvPicPr>
          <p:cNvPr id="1027" name="Picture 3" descr="C:\Users\Asus\Downloads\патриотический уголок\nlp7iXmxspg — копия.jpg"/>
          <p:cNvPicPr>
            <a:picLocks noChangeAspect="1" noChangeArrowheads="1"/>
          </p:cNvPicPr>
          <p:nvPr/>
        </p:nvPicPr>
        <p:blipFill>
          <a:blip r:embed="rId3"/>
          <a:srcRect l="9523" t="7232" b="10803"/>
          <a:stretch>
            <a:fillRect/>
          </a:stretch>
        </p:blipFill>
        <p:spPr bwMode="auto">
          <a:xfrm>
            <a:off x="214282" y="1857364"/>
            <a:ext cx="500069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/>
              <a:t>В рамках тематической недели, было проведено занятие-игра </a:t>
            </a:r>
            <a:r>
              <a:rPr lang="ru-RU" sz="1600" i="1" dirty="0" smtClean="0"/>
              <a:t>«Путешествие по городу» </a:t>
            </a:r>
            <a:r>
              <a:rPr lang="ru-RU" sz="1600" dirty="0" smtClean="0"/>
              <a:t>с показом  фотографий достопримечательностей нашего  городского поселения Юрюзань.</a:t>
            </a:r>
            <a:br>
              <a:rPr lang="ru-RU" sz="1600" dirty="0" smtClean="0"/>
            </a:br>
            <a:r>
              <a:rPr lang="ru-RU" sz="1600" dirty="0" smtClean="0"/>
              <a:t>Дети виртуально побывали в родных уголках города и узнали их историю.</a:t>
            </a:r>
            <a:endParaRPr lang="ru-RU" sz="1600" dirty="0"/>
          </a:p>
        </p:txBody>
      </p:sp>
      <p:pic>
        <p:nvPicPr>
          <p:cNvPr id="4099" name="Picture 3" descr="C:\Users\Asus\Downloads\патриотический уголок\CXWcy6Zuqt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3"/>
            <a:ext cx="3071834" cy="2702314"/>
          </a:xfrm>
          <a:prstGeom prst="rect">
            <a:avLst/>
          </a:prstGeom>
          <a:noFill/>
        </p:spPr>
      </p:pic>
      <p:pic>
        <p:nvPicPr>
          <p:cNvPr id="4102" name="Picture 6" descr="C:\Users\Asus\Downloads\05yVon624VA.jpg"/>
          <p:cNvPicPr>
            <a:picLocks noChangeAspect="1" noChangeArrowheads="1"/>
          </p:cNvPicPr>
          <p:nvPr/>
        </p:nvPicPr>
        <p:blipFill>
          <a:blip r:embed="rId3"/>
          <a:srcRect t="10417" b="40277"/>
          <a:stretch>
            <a:fillRect/>
          </a:stretch>
        </p:blipFill>
        <p:spPr bwMode="auto">
          <a:xfrm>
            <a:off x="3571868" y="1571612"/>
            <a:ext cx="514350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/>
              <a:t>Также познакомились с государственными символами нашей страны России, Челябинской области и нашей малой Родины  городским поселением Юрюзань. Разобрали с детьми почему на нашем гербе нарисована подкова, горы и почему выбрана такая цветовая палитра для герба Юрюзань.</a:t>
            </a:r>
            <a:endParaRPr lang="ru-RU" sz="1600" dirty="0"/>
          </a:p>
        </p:txBody>
      </p:sp>
      <p:pic>
        <p:nvPicPr>
          <p:cNvPr id="2050" name="Picture 2" descr="C:\Users\Asus\Downloads\патриотический уголок\F98XuRQ5YP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403" y="1600200"/>
            <a:ext cx="3836194" cy="5114925"/>
          </a:xfrm>
          <a:prstGeom prst="rect">
            <a:avLst/>
          </a:prstGeom>
          <a:noFill/>
        </p:spPr>
      </p:pic>
      <p:pic>
        <p:nvPicPr>
          <p:cNvPr id="2051" name="Picture 3" descr="C:\Users\Asus\Downloads\патриотический уголок\xB1nNipfzj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49403" y="1600200"/>
            <a:ext cx="3836194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/>
              <a:t>Тематическая неделя завершилась коллективной работой по созданию герба Юрюзань в нетрадиционной форме прикладного искусства (из скрученных разноцветных салфеток). Так же дети с родителями дома изготовили герб Юрюзани в разных техниках: пластилинография, ниткография, обрывная аппликация,  рисование в технике пуантилизм.</a:t>
            </a:r>
            <a:endParaRPr lang="ru-RU" sz="1400" dirty="0"/>
          </a:p>
        </p:txBody>
      </p:sp>
      <p:pic>
        <p:nvPicPr>
          <p:cNvPr id="17" name="Picture 2" descr="C:\Users\Asus\Downloads\патриотический уголок\wzNAVqRTv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14488"/>
            <a:ext cx="2089562" cy="2786082"/>
          </a:xfrm>
          <a:prstGeom prst="rect">
            <a:avLst/>
          </a:prstGeom>
          <a:noFill/>
        </p:spPr>
      </p:pic>
      <p:pic>
        <p:nvPicPr>
          <p:cNvPr id="3075" name="Picture 3" descr="C:\Users\Asus\Downloads\патриотический уголок\ZQ1XVOderU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8527" b="8336"/>
          <a:stretch>
            <a:fillRect/>
          </a:stretch>
        </p:blipFill>
        <p:spPr bwMode="auto">
          <a:xfrm>
            <a:off x="214282" y="1714488"/>
            <a:ext cx="2513399" cy="2786082"/>
          </a:xfrm>
          <a:prstGeom prst="rect">
            <a:avLst/>
          </a:prstGeom>
          <a:noFill/>
        </p:spPr>
      </p:pic>
      <p:pic>
        <p:nvPicPr>
          <p:cNvPr id="1026" name="Picture 2" descr="C:\Users\Asus\Downloads\патриотический уголок\IPXLoz7Fmb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14488"/>
            <a:ext cx="2214578" cy="2786082"/>
          </a:xfrm>
          <a:prstGeom prst="rect">
            <a:avLst/>
          </a:prstGeom>
          <a:noFill/>
        </p:spPr>
      </p:pic>
      <p:pic>
        <p:nvPicPr>
          <p:cNvPr id="1027" name="Picture 3" descr="C:\Users\Asus\Downloads\патриотический уголок\aG_R3XXVno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714488"/>
            <a:ext cx="1996666" cy="2786046"/>
          </a:xfrm>
          <a:prstGeom prst="rect">
            <a:avLst/>
          </a:prstGeom>
          <a:noFill/>
        </p:spPr>
      </p:pic>
      <p:pic>
        <p:nvPicPr>
          <p:cNvPr id="1028" name="Picture 4" descr="C:\Users\Asus\Downloads\патриотический уголок\BPmP6xNyPV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476770"/>
            <a:ext cx="1785923" cy="2381230"/>
          </a:xfrm>
          <a:prstGeom prst="rect">
            <a:avLst/>
          </a:prstGeom>
          <a:noFill/>
        </p:spPr>
      </p:pic>
      <p:pic>
        <p:nvPicPr>
          <p:cNvPr id="1029" name="Picture 5" descr="C:\Users\Asus\Downloads\патриотический уголок\0clO5vH5oM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476734"/>
            <a:ext cx="1785950" cy="2381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001156" cy="6572272"/>
          </a:xfrm>
        </p:spPr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ru-RU" sz="1400" dirty="0" smtClean="0"/>
              <a:t>                    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lnSpc>
                <a:spcPct val="120000"/>
              </a:lnSpc>
              <a:buNone/>
            </a:pPr>
            <a:r>
              <a:rPr lang="ru-RU" sz="4800" dirty="0" smtClean="0"/>
              <a:t>                    Не зря говорят, что Урал - опорный край державы. Урал- это кузнеца нашей страны. </a:t>
            </a:r>
            <a:r>
              <a:rPr lang="ru-RU" sz="4800" dirty="0" smtClean="0"/>
              <a:t>Металлургическим предприятием Юрюзанский завод был на протяжении полутора веков. На заводе действовали 3 домны, 7 пудлинговых и 11сварочных печей. Высококачественный металл выплавлялся в мартеновской печи . Подкова  на нашем гербе это не только символ удачи и счастья. Юрюзанский завод стал  производить конные  подковы, конноподковные гвозди, шипы, телеграфные крючья для кавалерии Красной Армии и гражданского населения. </a:t>
            </a:r>
          </a:p>
          <a:p>
            <a:pPr>
              <a:lnSpc>
                <a:spcPct val="120000"/>
              </a:lnSpc>
              <a:buNone/>
            </a:pPr>
            <a:r>
              <a:rPr lang="ru-RU" sz="4800" dirty="0" smtClean="0"/>
              <a:t>                     В Великую Отечественную войну  наш завод стал выпускать патроны </a:t>
            </a:r>
            <a:r>
              <a:rPr lang="ru-RU" sz="4800" dirty="0" smtClean="0"/>
              <a:t>. Президиум </a:t>
            </a:r>
            <a:r>
              <a:rPr lang="ru-RU" sz="4800" dirty="0" smtClean="0"/>
              <a:t>Верховного Совета СССР за трудовые подвиги во время войны трижды награждал работников Юрюзанского патронного завода орденами и медалями. Во всесоюзном социалистическом соревновании коллектив завода 8 раз занимал первое место, 16 раз второе и 7 раз третье. Восемь раз вручалось коллективу Переходящее Красное Знамя ЦК ВКП(б) и Государственного Комитета Обороны. 20 апреля 1945 г. за бесперебойное обеспечение фронта патронами завод награжден орденом Трудового Красного Знамени. </a:t>
            </a:r>
            <a:endParaRPr lang="ru-RU" sz="4800" dirty="0" smtClean="0"/>
          </a:p>
          <a:p>
            <a:pPr>
              <a:lnSpc>
                <a:spcPct val="120000"/>
              </a:lnSpc>
              <a:buNone/>
            </a:pPr>
            <a:r>
              <a:rPr lang="ru-RU" sz="4800" dirty="0" smtClean="0"/>
              <a:t> </a:t>
            </a:r>
            <a:r>
              <a:rPr lang="ru-RU" sz="4800" dirty="0" smtClean="0"/>
              <a:t>                   Хоть </a:t>
            </a:r>
            <a:r>
              <a:rPr lang="ru-RU" sz="4800" dirty="0" smtClean="0"/>
              <a:t>наш городок очень мал, но очень много сделал для Родины в тяжелые дни войны. </a:t>
            </a:r>
            <a:r>
              <a:rPr lang="ru-RU" sz="4800" dirty="0" smtClean="0"/>
              <a:t>Даже в нашем гимне города  рассказывает автор, как  Юрюзань в войну не стояла в стороне, а ковала победу в тылу. </a:t>
            </a:r>
            <a:endParaRPr lang="ru-RU" sz="4800" dirty="0" smtClean="0"/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endParaRPr lang="ru-RU" sz="4800" dirty="0" smtClean="0"/>
          </a:p>
          <a:p>
            <a:pPr algn="ctr">
              <a:lnSpc>
                <a:spcPct val="120000"/>
              </a:lnSpc>
              <a:buNone/>
            </a:pPr>
            <a:r>
              <a:rPr lang="ru-RU" sz="6400" b="1" smtClean="0"/>
              <a:t>Гимн </a:t>
            </a:r>
            <a:r>
              <a:rPr lang="ru-RU" sz="6400" b="1" smtClean="0"/>
              <a:t>Юрюзани</a:t>
            </a:r>
          </a:p>
          <a:p>
            <a:pPr algn="ctr">
              <a:lnSpc>
                <a:spcPct val="120000"/>
              </a:lnSpc>
              <a:buNone/>
            </a:pPr>
            <a:endParaRPr lang="ru-RU" sz="6400" b="1" dirty="0" smtClean="0"/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Городок наш старинный уральский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По утрам из тумана встает.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Горы нежно его обнимают,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И река ему песни поет.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Припев: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Славься малая Родина наша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И счастливее стань.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Процветай с каждым годом,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Городок Юрюзань.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В нашем городе много талантов,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Люди добрые всюду живут.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Юрюзань - это наша обитель.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Здесь в почете и отдых, и труд.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Припев: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А в войну ты победу ковала,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Не смыкала  усталых очей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И на битву с врагом посылала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Самых лучших своих сыновей.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Припев: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Мы тобою привыкли гордиться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И стремимся воздать тебе дань.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Пусть, как прежде, всегда соловьиной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Называют тебя, Юрюзань.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Припев: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          Процветай с каждым годом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/>
              <a:t>          Городок Юрюзань.</a:t>
            </a:r>
          </a:p>
          <a:p>
            <a:pPr algn="ctr">
              <a:buNone/>
            </a:pPr>
            <a:r>
              <a:rPr lang="ru-RU" sz="4800" dirty="0" smtClean="0"/>
              <a:t> </a:t>
            </a:r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endParaRPr lang="ru-RU" sz="3700" dirty="0" smtClean="0"/>
          </a:p>
          <a:p>
            <a:pPr>
              <a:buNone/>
            </a:pPr>
            <a:endParaRPr lang="ru-RU" sz="3700" dirty="0"/>
          </a:p>
        </p:txBody>
      </p:sp>
      <p:pic>
        <p:nvPicPr>
          <p:cNvPr id="8" name="Picture 2" descr="C:\Users\Asus\Downloads\патриотический уголок\ekran-3k4-3200_2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249</Words>
  <PresentationFormat>Экран (4:3)</PresentationFormat>
  <Paragraphs>72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Муниципальное Дошкольное Образовательное Учреждение   детский сад №6 «Золотая рыбка»  г. Юрюзани  Катав - Ивановского муниципального района    «Наша Родина-Россия, Юрюзань- наш дом родной».</vt:lpstr>
      <vt:lpstr>Воспитание чувства патриотизма у дошкольников – процесс сложный и длительный, требующий большой личной убежденности и вдохновения. Это весьма кропотливая работа должна вестись систематически, планомерно во в разных видах деятельности и по разным направлениям: воспитание любви к близким, к детскому саду, к родному городу, к родной стране. Именно поэтому я создала патриотический уголок, чтобы познакомить детей с понятием Патриотизма. </vt:lpstr>
      <vt:lpstr>В рамках тематической недели, было проведено занятие-игра «Путешествие по городу» с показом  фотографий достопримечательностей нашего  городского поселения Юрюзань. Дети виртуально побывали в родных уголках города и узнали их историю.</vt:lpstr>
      <vt:lpstr>Также познакомились с государственными символами нашей страны России, Челябинской области и нашей малой Родины  городским поселением Юрюзань. Разобрали с детьми почему на нашем гербе нарисована подкова, горы и почему выбрана такая цветовая палитра для герба Юрюзань.</vt:lpstr>
      <vt:lpstr>Тематическая неделя завершилась коллективной работой по созданию герба Юрюзань в нетрадиционной форме прикладного искусства (из скрученных разноцветных салфеток). Так же дети с родителями дома изготовили герб Юрюзани в разных техниках: пластилинография, ниткография, обрывная аппликация,  рисование в технике пуантилизм.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Asus</cp:lastModifiedBy>
  <cp:revision>32</cp:revision>
  <dcterms:modified xsi:type="dcterms:W3CDTF">2025-02-10T16:09:41Z</dcterms:modified>
</cp:coreProperties>
</file>