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4"/>
  </p:notesMasterIdLst>
  <p:sldIdLst>
    <p:sldId id="317" r:id="rId2"/>
    <p:sldId id="258" r:id="rId3"/>
    <p:sldId id="304" r:id="rId4"/>
    <p:sldId id="305" r:id="rId5"/>
    <p:sldId id="306" r:id="rId6"/>
    <p:sldId id="310" r:id="rId7"/>
    <p:sldId id="311" r:id="rId8"/>
    <p:sldId id="313" r:id="rId9"/>
    <p:sldId id="318" r:id="rId10"/>
    <p:sldId id="319" r:id="rId11"/>
    <p:sldId id="320" r:id="rId12"/>
    <p:sldId id="321" r:id="rId13"/>
    <p:sldId id="323" r:id="rId14"/>
    <p:sldId id="322" r:id="rId15"/>
    <p:sldId id="324" r:id="rId16"/>
    <p:sldId id="325" r:id="rId17"/>
    <p:sldId id="326" r:id="rId18"/>
    <p:sldId id="328" r:id="rId19"/>
    <p:sldId id="329" r:id="rId20"/>
    <p:sldId id="330" r:id="rId21"/>
    <p:sldId id="279" r:id="rId22"/>
    <p:sldId id="33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6F8E3"/>
    <a:srgbClr val="FF9966"/>
    <a:srgbClr val="A8351E"/>
    <a:srgbClr val="FFCC99"/>
    <a:srgbClr val="FFCC66"/>
    <a:srgbClr val="00CCFF"/>
    <a:srgbClr val="084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1" autoAdjust="0"/>
    <p:restoredTop sz="51986" autoAdjust="0"/>
  </p:normalViewPr>
  <p:slideViewPr>
    <p:cSldViewPr>
      <p:cViewPr>
        <p:scale>
          <a:sx n="107" d="100"/>
          <a:sy n="107" d="100"/>
        </p:scale>
        <p:origin x="-7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B4C08-D35C-45B8-A2D5-8036FFB83E36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9B685-E331-4FB9-90D7-BB879A86D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0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7446-0999-42C9-92A0-3EDB7967E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38AF-4593-483D-B3D4-700E78C2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C6FD-F1B7-41D5-97FB-C43B72854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99F5-0638-415D-B94A-1F62B6F8A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1075-0601-415C-B404-78FD96C3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FE27-EE31-4B6D-BC46-7FBA16F23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4C7E-EF19-47BE-B148-47FE20819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2B7A-A5A7-41E7-86CB-4237C2AEF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E082-D79A-41E8-8C26-B22B518BD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62883-AD67-48E2-99CA-9BD749D2A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34CF-374F-4BE3-B3CA-40CEE360F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E0FECD4-55A9-4CA6-BF5C-CB83BD3DD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4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8032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sz="500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lang="ru-RU" sz="5000" dirty="0" err="1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Эколята</a:t>
            </a:r>
            <a:r>
              <a:rPr lang="ru-RU" sz="500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дошколята друзья и защитники природы»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ru-RU" sz="1800" b="1" u="sng" dirty="0" smtClean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sz="1800" b="1" u="sng" dirty="0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Вид </a:t>
            </a:r>
            <a:r>
              <a:rPr lang="ru-RU" sz="1800" b="1" u="sng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проекта:</a:t>
            </a:r>
            <a:r>
              <a:rPr lang="ru-RU" sz="1800" b="1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1800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Познавательно- </a:t>
            </a:r>
            <a:r>
              <a:rPr lang="ru-RU" sz="1800" dirty="0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исследовательский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None/>
            </a:pPr>
            <a:endParaRPr lang="ru-RU" sz="1800" dirty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  <a:p>
            <a:pPr lvl="0" algn="r">
              <a:buNone/>
            </a:pPr>
            <a:r>
              <a:rPr lang="ru-RU" sz="2000" dirty="0">
                <a:solidFill>
                  <a:srgbClr val="FFFF00"/>
                </a:solidFill>
              </a:rPr>
              <a:t>воспитатель: </a:t>
            </a:r>
          </a:p>
          <a:p>
            <a:pPr lvl="0" algn="r">
              <a:buNone/>
            </a:pPr>
            <a:r>
              <a:rPr lang="ru-RU" sz="2000" dirty="0" err="1">
                <a:solidFill>
                  <a:srgbClr val="FFFF00"/>
                </a:solidFill>
              </a:rPr>
              <a:t>Ямилева</a:t>
            </a:r>
            <a:r>
              <a:rPr lang="ru-RU" sz="2000" dirty="0">
                <a:solidFill>
                  <a:srgbClr val="FFFF00"/>
                </a:solidFill>
              </a:rPr>
              <a:t> Е.А.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None/>
            </a:pPr>
            <a:endParaRPr lang="ru-RU" sz="1800" dirty="0" smtClean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endParaRPr lang="ru-RU" sz="1800" dirty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endParaRPr lang="ru-RU" sz="1800" dirty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  <a:p>
            <a:pPr marL="0" indent="0" algn="ctr">
              <a:buNone/>
            </a:pPr>
            <a:endParaRPr lang="ru-RU" sz="5000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5000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5000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0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50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прогулке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1713701066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17137010661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9D20~1\AppData\Local\Temp\Rar$DIa1912.25993\17136994674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9323"/>
            <a:ext cx="31432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9D20~1\AppData\Local\Temp\Rar$DIa1912.12144\17136994674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99323"/>
            <a:ext cx="30956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9D20~1\AppData\Local\Temp\Rar$DIa1912.1995\17136994674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7" y="4523488"/>
            <a:ext cx="3095625" cy="217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Users\Эдуард\Desktop\фото\17136994674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21" y="4523488"/>
            <a:ext cx="3141980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10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добрых дел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Users\Эдуард\Desktop\фото\17137047842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312368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Users\Эдуард\Desktop\фото\17137047842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37425"/>
            <a:ext cx="3326170" cy="195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Users\Эдуард\Desktop\фото\17137047842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1838325" cy="243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Users\Эдуард\Desktop\фото\17137047842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276600" cy="243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Users\Эдуард\Desktop\фото\17137047842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1800200" cy="244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49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Посвящение 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Users\Эдуард\Desktop\фото\17137046470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19297"/>
            <a:ext cx="3384376" cy="227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Эдуард\Desktop\фото\17137046470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672408" cy="242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Эдуард\Desktop\фото\17137046471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04" y="4293096"/>
            <a:ext cx="3704952" cy="242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62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Эдуард\Desktop\фото\17136995764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764704"/>
            <a:ext cx="4619625" cy="285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Users\Эдуард\Desktop\фото\17136995764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785368" cy="254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Эдуард\Desktop\фото\17136995764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50784"/>
            <a:ext cx="3744416" cy="249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85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Покормите птиц зимой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Users\Эдуард\Desktop\фото\17137063682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467100" cy="228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Эдуард\Desktop\фото\17137063682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79083"/>
            <a:ext cx="3447678" cy="229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Эдуард\Desktop\фото\17137063682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365104"/>
            <a:ext cx="34671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Эдуард\Desktop\фото\17137063682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66" y="4365104"/>
            <a:ext cx="3450051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73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Эдуард\Desktop\фото\17136996739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2" y="764704"/>
            <a:ext cx="3778782" cy="241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Users\Эдуард\Desktop\фото\1713699674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764704"/>
            <a:ext cx="3766938" cy="241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Эдуард\Desktop\фото\17136996739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5476"/>
            <a:ext cx="3784706" cy="235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Эдуард\Desktop\фото\171369967399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65475"/>
            <a:ext cx="376693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878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Посадка семян для огорода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Users\Эдуард\Desktop\фото\17136997683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44825"/>
            <a:ext cx="208823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Эдуард\Desktop\фото\17136997682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5"/>
            <a:ext cx="2088232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Эдуард\Desktop\фото\17136997683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2220"/>
            <a:ext cx="2070909" cy="266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Эдуард\Desktop\фото\17136997683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8050"/>
            <a:ext cx="3176946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Users\Эдуард\Desktop\фото\17136997683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46" y="1844825"/>
            <a:ext cx="2814099" cy="206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Users\Эдуард\Desktop\фото\171369976832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2645"/>
            <a:ext cx="3190875" cy="200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21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мы знаем о воде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Users\Эдуард\Desktop\фото\17136998548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024336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Users\Эдуард\Desktop\фото\17136998547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3" y="1927627"/>
            <a:ext cx="1908213" cy="242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Users\Эдуард\Desktop\фото\17136998547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74922"/>
            <a:ext cx="3024336" cy="252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Users\Эдуард\Desktop\фото\17136998548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7142"/>
            <a:ext cx="2971800" cy="237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Users\Эдуард\Desktop\фото\171369985479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6899"/>
            <a:ext cx="3042538" cy="234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Users\Эдуард\Desktop\фото\171369985477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48" y="4397142"/>
            <a:ext cx="2536696" cy="2436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66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русской березы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Users\Эдуард\Desktop\фото\17136999148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52644"/>
            <a:ext cx="2546995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Эдуард\Desktop\фото\17136999148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2644"/>
            <a:ext cx="2915816" cy="214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Эдуард\Desktop\фото\17136999148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68916"/>
            <a:ext cx="3203848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Эдуард\Desktop\фото\17136999148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" y="4365104"/>
            <a:ext cx="2919763" cy="23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Users\Эдуард\Desktop\фото\171369991486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20" y="4365104"/>
            <a:ext cx="2695575" cy="23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Users\Эдуард\Desktop\фото\17136999148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365105"/>
            <a:ext cx="3117543" cy="2397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959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Земля наш общий дом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Users\Эдуард\Desktop\фото\17137000252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16832"/>
            <a:ext cx="2520281" cy="216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Эдуард\Desktop\фото\17137000252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2733675" cy="216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Эдуард\Desktop\фото\17137000252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3"/>
            <a:ext cx="2880320" cy="216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Эдуард\Desktop\фото\17137000981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85993"/>
            <a:ext cx="2056765" cy="2694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64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305800" cy="226695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                       </a:t>
            </a:r>
            <a:r>
              <a:rPr lang="ru-RU" sz="2400" cap="small" dirty="0">
                <a:solidFill>
                  <a:srgbClr val="FFFF00"/>
                </a:solidFill>
              </a:rPr>
              <a:t>Я обнял глобус – шар земной.</a:t>
            </a:r>
            <a:br>
              <a:rPr lang="ru-RU" sz="2400" cap="small" dirty="0">
                <a:solidFill>
                  <a:srgbClr val="FFFF00"/>
                </a:solidFill>
              </a:rPr>
            </a:br>
            <a:r>
              <a:rPr lang="ru-RU" sz="2400" cap="small" dirty="0">
                <a:solidFill>
                  <a:srgbClr val="FFFF00"/>
                </a:solidFill>
              </a:rPr>
              <a:t> </a:t>
            </a:r>
            <a:r>
              <a:rPr lang="en-US" sz="2400" cap="small" dirty="0">
                <a:solidFill>
                  <a:srgbClr val="FFFF00"/>
                </a:solidFill>
              </a:rPr>
              <a:t>                           </a:t>
            </a:r>
            <a:r>
              <a:rPr lang="ru-RU" sz="2400" cap="small" dirty="0">
                <a:solidFill>
                  <a:srgbClr val="FFFF00"/>
                </a:solidFill>
              </a:rPr>
              <a:t>Один над сушей и водой.</a:t>
            </a:r>
            <a:br>
              <a:rPr lang="ru-RU" sz="2400" cap="small" dirty="0">
                <a:solidFill>
                  <a:srgbClr val="FFFF00"/>
                </a:solidFill>
              </a:rPr>
            </a:br>
            <a:r>
              <a:rPr lang="ru-RU" sz="2400" cap="small" dirty="0">
                <a:solidFill>
                  <a:srgbClr val="FFFF00"/>
                </a:solidFill>
              </a:rPr>
              <a:t> </a:t>
            </a:r>
            <a:r>
              <a:rPr lang="en-US" sz="2400" cap="small" dirty="0">
                <a:solidFill>
                  <a:srgbClr val="FFFF00"/>
                </a:solidFill>
              </a:rPr>
              <a:t>                                   </a:t>
            </a:r>
            <a:r>
              <a:rPr lang="ru-RU" sz="2400" cap="small" dirty="0">
                <a:solidFill>
                  <a:srgbClr val="FFFF00"/>
                </a:solidFill>
              </a:rPr>
              <a:t>В руках моих материки</a:t>
            </a:r>
            <a:br>
              <a:rPr lang="ru-RU" sz="2400" cap="small" dirty="0">
                <a:solidFill>
                  <a:srgbClr val="FFFF00"/>
                </a:solidFill>
              </a:rPr>
            </a:br>
            <a:r>
              <a:rPr lang="ru-RU" sz="2400" cap="small" dirty="0">
                <a:solidFill>
                  <a:srgbClr val="FFFF00"/>
                </a:solidFill>
              </a:rPr>
              <a:t> </a:t>
            </a:r>
            <a:r>
              <a:rPr lang="en-US" sz="2400" cap="small" dirty="0">
                <a:solidFill>
                  <a:srgbClr val="FFFF00"/>
                </a:solidFill>
              </a:rPr>
              <a:t>                                         </a:t>
            </a:r>
            <a:r>
              <a:rPr lang="ru-RU" sz="2400" cap="small" dirty="0">
                <a:solidFill>
                  <a:srgbClr val="FFFF00"/>
                </a:solidFill>
              </a:rPr>
              <a:t>Мне тихо шепчут: «Береги».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cap="small" dirty="0"/>
              <a:t/>
            </a:r>
            <a:br>
              <a:rPr lang="en-US" sz="2000" cap="small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3" name="Содержимое 6" descr="3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133600"/>
            <a:ext cx="5334000" cy="4592638"/>
          </a:xfrm>
        </p:spPr>
      </p:pic>
      <p:pic>
        <p:nvPicPr>
          <p:cNvPr id="5124" name="Picture 25" descr="butterfly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6" descr="butterfly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0415" y="609600"/>
            <a:ext cx="192358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Эдуард\Desktop\фото\17137000252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7389"/>
            <a:ext cx="3528392" cy="263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Users\Эдуард\Desktop\фото\17137000252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07554"/>
            <a:ext cx="352839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Эдуард\Desktop\фото\17137000981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392430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590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4" descr="de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2362200"/>
            <a:ext cx="5283200" cy="4389438"/>
          </a:xfr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7543800" cy="2071702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                                          </a:t>
            </a:r>
            <a:r>
              <a:rPr lang="ru-RU" sz="2000" b="1" dirty="0">
                <a:solidFill>
                  <a:srgbClr val="FFFF00"/>
                </a:solidFill>
              </a:rPr>
              <a:t>Давайте, дошколята, природу охранять!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 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                                      </a:t>
            </a:r>
            <a:r>
              <a:rPr lang="ru-RU" sz="2000" b="1" dirty="0">
                <a:solidFill>
                  <a:srgbClr val="FFFF00"/>
                </a:solidFill>
              </a:rPr>
              <a:t>О ней ни на минуту не надо забывать.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 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                                         </a:t>
            </a:r>
            <a:r>
              <a:rPr lang="ru-RU" sz="2000" b="1" dirty="0">
                <a:solidFill>
                  <a:srgbClr val="FFFF00"/>
                </a:solidFill>
              </a:rPr>
              <a:t>Ведь цветы, леса, поля и речки,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 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                                            </a:t>
            </a:r>
            <a:r>
              <a:rPr lang="ru-RU" sz="2000" b="1" dirty="0">
                <a:solidFill>
                  <a:srgbClr val="FFFF00"/>
                </a:solidFill>
              </a:rPr>
              <a:t>    Это все для нас навечно!</a:t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89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papik.pro/grafic/uploads/posts/2023-04/1682821081_papik-pro-p-smail-spasibo-s-potseluem-png-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18135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28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Цель проекта:</a:t>
            </a:r>
            <a:r>
              <a:rPr lang="ru-RU" b="1" dirty="0"/>
              <a:t> </a:t>
            </a:r>
            <a:r>
              <a:rPr lang="ru-RU" dirty="0"/>
              <a:t>формирование первоначальной системы ценностных ориентаций у дошкольников, действенного отношения к окружающему миру путем становления начал экологической культуры, экологического сознания и мышления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057400"/>
            <a:ext cx="8763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Задачи проекта: 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1600" dirty="0"/>
              <a:t>создание условий для экологического образования дошкольников;</a:t>
            </a:r>
          </a:p>
          <a:p>
            <a:pPr algn="just"/>
            <a:r>
              <a:rPr lang="ru-RU" sz="1600" dirty="0"/>
              <a:t>- формирование системы элементарных научных экологических  знаний, доступных пониманию ребенка-дошкольника;</a:t>
            </a:r>
          </a:p>
          <a:p>
            <a:pPr algn="just"/>
            <a:r>
              <a:rPr lang="ru-RU" sz="1600" dirty="0"/>
              <a:t>- развитие познавательного интереса к миру природы;</a:t>
            </a:r>
          </a:p>
          <a:p>
            <a:pPr algn="just"/>
            <a:r>
              <a:rPr lang="ru-RU" sz="1600" dirty="0"/>
              <a:t>- развитие положительных нравственных качеств, побуждающих детей к соблюдению норм поведения в природе, в обществе;</a:t>
            </a:r>
          </a:p>
          <a:p>
            <a:pPr algn="just"/>
            <a:r>
              <a:rPr lang="ru-RU" sz="1600" dirty="0"/>
              <a:t> -воспитание гуманного, эмоционально-положительного, бережного, заботливого отношения к миру природы и окружающему миру в целом;</a:t>
            </a:r>
          </a:p>
          <a:p>
            <a:pPr algn="just"/>
            <a:r>
              <a:rPr lang="ru-RU" sz="1600" dirty="0"/>
              <a:t>- развитие эмоций, чувства </a:t>
            </a:r>
            <a:r>
              <a:rPr lang="ru-RU" sz="1600" dirty="0" err="1"/>
              <a:t>эмпатии</a:t>
            </a:r>
            <a:r>
              <a:rPr lang="ru-RU" sz="1600" dirty="0"/>
              <a:t> к объектам природы;</a:t>
            </a:r>
          </a:p>
          <a:p>
            <a:pPr algn="just"/>
            <a:r>
              <a:rPr lang="ru-RU" sz="1600" dirty="0"/>
              <a:t>- формирование первоначальной системы ценностных ориентаций (восприятие себя как части природы, взаимосвязи человека и природы, </a:t>
            </a:r>
            <a:r>
              <a:rPr lang="ru-RU" sz="1600" dirty="0" err="1"/>
              <a:t>самоценности</a:t>
            </a:r>
            <a:r>
              <a:rPr lang="ru-RU" sz="1600" dirty="0"/>
              <a:t> и многообразие значений природы, ценность общения с природой);</a:t>
            </a:r>
          </a:p>
          <a:p>
            <a:pPr algn="just"/>
            <a:r>
              <a:rPr lang="ru-RU" sz="1600" dirty="0"/>
              <a:t>- формирование умения и желания сохранять природу и при необходимости оказывать ей помощь (уход за живыми объектами), а также навыков элементарной природоохранной деятельности в ближайшем окружении;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584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87058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/>
              </a:rPr>
              <a:t>Прогнозируемый результат</a:t>
            </a:r>
            <a:r>
              <a:rPr lang="ru-RU" sz="2400" b="1" dirty="0">
                <a:solidFill>
                  <a:srgbClr val="FFFF00"/>
                </a:solidFill>
                <a:latin typeface="Tahoma"/>
              </a:rPr>
              <a:t> 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Tahoma"/>
              </a:rPr>
              <a:t>формирование единой системой становления нравственных качеств личности дошкольника посредством экологического воспитания на основе принципа преемственности всех звеньев  образовательной цепи;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Tahoma"/>
              </a:rPr>
              <a:t>повышение уровня знаний дошкольников о живой и неживой </a:t>
            </a:r>
            <a:r>
              <a:rPr lang="ru-RU" sz="2000" dirty="0" smtClean="0">
                <a:solidFill>
                  <a:srgbClr val="FFFF00"/>
                </a:solidFill>
                <a:latin typeface="Tahoma"/>
              </a:rPr>
              <a:t>природе</a:t>
            </a:r>
            <a:r>
              <a:rPr lang="ru-RU" sz="2000" dirty="0">
                <a:solidFill>
                  <a:srgbClr val="FFFF00"/>
                </a:solidFill>
                <a:latin typeface="Tahoma"/>
              </a:rPr>
              <a:t>;</a:t>
            </a:r>
          </a:p>
          <a:p>
            <a:pPr>
              <a:buFont typeface="Arial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Tahoma"/>
              </a:rPr>
              <a:t>воспитание </a:t>
            </a:r>
            <a:r>
              <a:rPr lang="ru-RU" sz="2000" dirty="0">
                <a:solidFill>
                  <a:srgbClr val="FFFF00"/>
                </a:solidFill>
                <a:latin typeface="Tahoma"/>
              </a:rPr>
              <a:t>бережного и ответственного отношения к миру природы;</a:t>
            </a: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Повышение уровня знаний у родителей и детей об экологии и охране природы</a:t>
            </a:r>
            <a:endParaRPr lang="ru-RU" sz="2000" dirty="0">
              <a:solidFill>
                <a:srgbClr val="FFFF00"/>
              </a:solidFill>
              <a:latin typeface="Tahoma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Tahoma"/>
              </a:rPr>
              <a:t>    </a:t>
            </a:r>
            <a:r>
              <a:rPr lang="ru-RU" sz="2800" b="1" dirty="0">
                <a:solidFill>
                  <a:srgbClr val="C00000"/>
                </a:solidFill>
                <a:latin typeface="Tahoma"/>
              </a:rPr>
              <a:t>Непосредственные участники проекта:</a:t>
            </a:r>
          </a:p>
          <a:p>
            <a:pPr algn="ctr">
              <a:buFont typeface="Arial"/>
              <a:buChar char="•"/>
            </a:pPr>
            <a:endParaRPr lang="ru-RU" dirty="0">
              <a:solidFill>
                <a:srgbClr val="FF0000"/>
              </a:solidFill>
              <a:latin typeface="Tahoma"/>
            </a:endParaRPr>
          </a:p>
          <a:p>
            <a:pPr>
              <a:buFont typeface="Arial"/>
              <a:buChar char="•"/>
            </a:pPr>
            <a:endParaRPr lang="ru-RU" dirty="0">
              <a:solidFill>
                <a:srgbClr val="FFFF00"/>
              </a:solidFill>
              <a:latin typeface="Tahoma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88602" y="4581128"/>
            <a:ext cx="2438400" cy="15775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ahoma"/>
              </a:rPr>
              <a:t>Дети старшего дошкольного</a:t>
            </a:r>
          </a:p>
          <a:p>
            <a:pPr algn="ctr">
              <a:buFont typeface="Arial"/>
              <a:buChar char="•"/>
            </a:pPr>
            <a:r>
              <a:rPr lang="ru-RU" dirty="0">
                <a:solidFill>
                  <a:srgbClr val="C00000"/>
                </a:solidFill>
                <a:latin typeface="Tahoma"/>
              </a:rPr>
              <a:t>возраста</a:t>
            </a:r>
          </a:p>
        </p:txBody>
      </p:sp>
      <p:sp>
        <p:nvSpPr>
          <p:cNvPr id="4" name="Овал 3"/>
          <p:cNvSpPr/>
          <p:nvPr/>
        </p:nvSpPr>
        <p:spPr>
          <a:xfrm>
            <a:off x="467544" y="4509120"/>
            <a:ext cx="2590800" cy="15775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Tahoma"/>
                <a:cs typeface="Arial" charset="0"/>
              </a:rPr>
              <a:t>Педагог </a:t>
            </a:r>
            <a:r>
              <a:rPr lang="ru-RU" sz="2000" dirty="0">
                <a:solidFill>
                  <a:srgbClr val="C00000"/>
                </a:solidFill>
                <a:latin typeface="Tahoma"/>
                <a:cs typeface="Arial" charset="0"/>
              </a:rPr>
              <a:t>дошкольного учреждения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6305203" y="4613431"/>
            <a:ext cx="2553077" cy="14161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Tahoma"/>
                <a:cs typeface="Arial" charset="0"/>
              </a:rPr>
              <a:t>Родители </a:t>
            </a:r>
            <a:r>
              <a:rPr lang="ru-RU" dirty="0">
                <a:solidFill>
                  <a:srgbClr val="C00000"/>
                </a:solidFill>
                <a:latin typeface="Tahoma"/>
                <a:cs typeface="Arial" charset="0"/>
              </a:rPr>
              <a:t>воспитанников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000232" y="4143380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429124" y="442913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6948534" y="4143380"/>
            <a:ext cx="633208" cy="470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3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8488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                                    </a:t>
            </a:r>
            <a:r>
              <a:rPr lang="ru-RU" sz="4000" b="1" dirty="0">
                <a:solidFill>
                  <a:srgbClr val="FF0000"/>
                </a:solidFill>
              </a:rPr>
              <a:t>АКТУАЛЬНОСТЬ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</a:rPr>
              <a:t>В настоящее время в области экологии просматриваются новые тенденции и проблемы, которые  свидетельствуют о необходимости выхода экологического воспитания дошкольников  на качественно новый уровень.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</a:rPr>
              <a:t>В период дошкольного детства в процессе целенаправленного педагогического взаимодействия у детей дошкольного возраста можно сформировать основы экологической культуры, правильного и осознанного отношения к явлениям, объектам живой и неживой природы.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548680"/>
            <a:ext cx="8496944" cy="747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>
                <a:solidFill>
                  <a:srgbClr val="FF0000"/>
                </a:solidFill>
              </a:rPr>
              <a:t>Подготовительный этап</a:t>
            </a:r>
            <a:r>
              <a:rPr lang="ru-RU" sz="4400" b="1" i="1" dirty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b="1" i="1" dirty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эколятами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посвящение в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детьми художественной литературы о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Наблюдения на прогулке за природными объектами.</a:t>
            </a:r>
          </a:p>
          <a:p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ea typeface="Tahoma" pitchFamily="34" charset="0"/>
                <a:cs typeface="Tahoma" pitchFamily="34" charset="0"/>
              </a:rPr>
              <a:t>«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Экологическое воспитание в семье</a:t>
            </a:r>
            <a:r>
              <a:rPr lang="ru-RU" sz="1600" dirty="0" smtClean="0">
                <a:ea typeface="Tahoma" pitchFamily="34" charset="0"/>
                <a:cs typeface="Tahoma" pitchFamily="34" charset="0"/>
              </a:rPr>
              <a:t>»,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a typeface="Tahoma" pitchFamily="34" charset="0"/>
                <a:cs typeface="Tahoma" pitchFamily="34" charset="0"/>
              </a:rPr>
              <a:t>   «В 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игры разные играем, что мы в детях развиваем</a:t>
            </a:r>
            <a:r>
              <a:rPr lang="ru-RU" sz="1600" dirty="0" smtClean="0">
                <a:ea typeface="Tahoma" pitchFamily="34" charset="0"/>
                <a:cs typeface="Tahoma" pitchFamily="34" charset="0"/>
              </a:rPr>
              <a:t>».</a:t>
            </a:r>
            <a:endParaRPr lang="ru-RU" sz="1600" dirty="0"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Участие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</a:rPr>
              <a:t>родителей в акциях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«Бум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Calibri"/>
              </a:rPr>
              <a:t>Батл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»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</a:rPr>
              <a:t>(по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сбору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</a:rPr>
              <a:t>макулатуры),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«Кормушка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2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endParaRPr lang="ru-RU" sz="2400" b="1" dirty="0">
              <a:solidFill>
                <a:srgbClr val="FFFF00"/>
              </a:solidFill>
            </a:endParaRPr>
          </a:p>
          <a:p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501122" cy="954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</a:rPr>
              <a:t>Основной этап</a:t>
            </a:r>
            <a:r>
              <a:rPr lang="ru-RU" sz="32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Деятельность с детьми:</a:t>
            </a:r>
            <a:endParaRPr lang="ru-RU" sz="1600" b="1" i="1" dirty="0">
              <a:solidFill>
                <a:srgbClr val="FF0000"/>
              </a:solidFill>
            </a:endParaRPr>
          </a:p>
          <a:p>
            <a:pPr lvl="0"/>
            <a:r>
              <a:rPr lang="ru-RU" sz="1400" dirty="0">
                <a:solidFill>
                  <a:srgbClr val="FFFF00"/>
                </a:solidFill>
              </a:rPr>
              <a:t>Беседы с детьми с использованием игровых обучающих ситуаций: </a:t>
            </a:r>
            <a:r>
              <a:rPr lang="ru-RU" sz="1400" dirty="0"/>
              <a:t>«Зимующие и перелётные птицы» Холодно ли птицам зимой?; «Правила друзей леса»; «Природно-климатические зоны Земли»; «Природные и погодные явления» и др.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Занятия </a:t>
            </a:r>
            <a:r>
              <a:rPr lang="ru-RU" sz="1400" dirty="0">
                <a:solidFill>
                  <a:srgbClr val="FFFF00"/>
                </a:solidFill>
              </a:rPr>
              <a:t>познавательного цикла:</a:t>
            </a:r>
          </a:p>
          <a:p>
            <a:pPr lvl="0"/>
            <a:r>
              <a:rPr lang="ru-RU" sz="1400" dirty="0"/>
              <a:t>«Наши пернатые друзья», «Как звери к зиме готовятся»; «Домашние и дикие животные»</a:t>
            </a:r>
          </a:p>
          <a:p>
            <a:pPr lvl="0"/>
            <a:r>
              <a:rPr lang="ru-RU" sz="1400" dirty="0"/>
              <a:t>Рассматривание </a:t>
            </a:r>
            <a:r>
              <a:rPr lang="ru-RU" sz="1400" dirty="0" smtClean="0"/>
              <a:t>энциклопедий , альбомов, «Красной книги».</a:t>
            </a:r>
            <a:endParaRPr lang="ru-RU" sz="1400" dirty="0"/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Беседы </a:t>
            </a:r>
            <a:r>
              <a:rPr lang="ru-RU" sz="1400" dirty="0"/>
              <a:t>«Кто в лесу «вредный», а кто «полезный»?»,</a:t>
            </a:r>
          </a:p>
          <a:p>
            <a:r>
              <a:rPr lang="ru-RU" sz="1400" dirty="0"/>
              <a:t>«Что помогает животным </a:t>
            </a:r>
            <a:r>
              <a:rPr lang="ru-RU" sz="1400" dirty="0" smtClean="0"/>
              <a:t>выжить»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Рассматривание </a:t>
            </a:r>
            <a:r>
              <a:rPr lang="ru-RU" sz="1400" dirty="0">
                <a:solidFill>
                  <a:srgbClr val="FFFF00"/>
                </a:solidFill>
              </a:rPr>
              <a:t>иллюстраций  </a:t>
            </a:r>
            <a:r>
              <a:rPr lang="ru-RU" sz="1400" dirty="0">
                <a:solidFill>
                  <a:prstClr val="white"/>
                </a:solidFill>
              </a:rPr>
              <a:t> «Птицы</a:t>
            </a:r>
            <a:r>
              <a:rPr lang="ru-RU" sz="1400" dirty="0" smtClean="0">
                <a:solidFill>
                  <a:prstClr val="white"/>
                </a:solidFill>
              </a:rPr>
              <a:t>», </a:t>
            </a:r>
            <a:r>
              <a:rPr lang="ru-RU" sz="1400" dirty="0">
                <a:solidFill>
                  <a:prstClr val="white"/>
                </a:solidFill>
              </a:rPr>
              <a:t>«Животные», «Животные Крайнего Севера» и др.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Исследовательская </a:t>
            </a:r>
            <a:r>
              <a:rPr lang="ru-RU" sz="1400" dirty="0">
                <a:solidFill>
                  <a:srgbClr val="FFFF00"/>
                </a:solidFill>
              </a:rPr>
              <a:t>деятельность: </a:t>
            </a:r>
            <a:r>
              <a:rPr lang="ru-RU" sz="1400" dirty="0">
                <a:solidFill>
                  <a:prstClr val="white"/>
                </a:solidFill>
              </a:rPr>
              <a:t>рассматривание птиц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на прогулке: воробьи, голуби, вороны;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Игры </a:t>
            </a:r>
            <a:r>
              <a:rPr lang="ru-RU" sz="1400" dirty="0">
                <a:solidFill>
                  <a:srgbClr val="FFFF00"/>
                </a:solidFill>
              </a:rPr>
              <a:t>– эксперименты: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prstClr val="white"/>
                </a:solidFill>
              </a:rPr>
              <a:t>с водой, снегом; посадка семян, уход за комнатными </a:t>
            </a:r>
            <a:r>
              <a:rPr lang="ru-RU" sz="1400" dirty="0" smtClean="0">
                <a:solidFill>
                  <a:prstClr val="white"/>
                </a:solidFill>
              </a:rPr>
              <a:t>растениями.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Дидактические </a:t>
            </a:r>
            <a:r>
              <a:rPr lang="ru-RU" sz="1400" dirty="0">
                <a:solidFill>
                  <a:srgbClr val="FFFF00"/>
                </a:solidFill>
              </a:rPr>
              <a:t>игры: 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1400" dirty="0">
                <a:solidFill>
                  <a:prstClr val="white"/>
                </a:solidFill>
              </a:rPr>
              <a:t>«Кто обедал в птичьей столовой?»; «Помогите птицам улететь на юг»; «Зоологическое лото»; Лото «Деревья», «Кто где живет?»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«Где твой домик?»; «Чей нос лучше и пища вкуснее?»; «Земля и ее Жители»; «Животные и их детеныши»; «Целый год»; </a:t>
            </a:r>
            <a:endParaRPr lang="ru-RU" sz="1400" dirty="0" smtClean="0">
              <a:solidFill>
                <a:prstClr val="white"/>
              </a:solidFill>
            </a:endParaRP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Ознакомление </a:t>
            </a:r>
            <a:r>
              <a:rPr lang="ru-RU" sz="1400" dirty="0">
                <a:solidFill>
                  <a:srgbClr val="FFFF00"/>
                </a:solidFill>
              </a:rPr>
              <a:t>детей с растениями, деревьями и </a:t>
            </a:r>
            <a:r>
              <a:rPr lang="ru-RU" sz="1400" dirty="0" smtClean="0">
                <a:solidFill>
                  <a:srgbClr val="FFFF00"/>
                </a:solidFill>
              </a:rPr>
              <a:t>кустарниками родного края.</a:t>
            </a:r>
          </a:p>
          <a:p>
            <a:pPr lvl="0"/>
            <a:r>
              <a:rPr lang="ru-RU" sz="1400" dirty="0">
                <a:solidFill>
                  <a:srgbClr val="FFFF00"/>
                </a:solidFill>
              </a:rPr>
              <a:t>Подвижные игры </a:t>
            </a:r>
            <a:r>
              <a:rPr lang="ru-RU" sz="1400" dirty="0" smtClean="0">
                <a:solidFill>
                  <a:prstClr val="white"/>
                </a:solidFill>
              </a:rPr>
              <a:t>«Хитрая лиса»; «Волк и зайцы»; «Баба-</a:t>
            </a:r>
            <a:r>
              <a:rPr lang="ru-RU" sz="1400" dirty="0" err="1" smtClean="0">
                <a:solidFill>
                  <a:prstClr val="white"/>
                </a:solidFill>
              </a:rPr>
              <a:t>снеговуха</a:t>
            </a:r>
            <a:r>
              <a:rPr lang="ru-RU" sz="1400" dirty="0" smtClean="0">
                <a:solidFill>
                  <a:prstClr val="white"/>
                </a:solidFill>
              </a:rPr>
              <a:t>»; «Два мороза» и др. </a:t>
            </a:r>
            <a:endParaRPr lang="ru-RU" sz="1400" dirty="0">
              <a:solidFill>
                <a:prstClr val="white"/>
              </a:solidFill>
            </a:endParaRPr>
          </a:p>
          <a:p>
            <a:pPr lvl="0"/>
            <a:r>
              <a:rPr lang="ru-RU" sz="1400" dirty="0">
                <a:solidFill>
                  <a:srgbClr val="FFFF00"/>
                </a:solidFill>
              </a:rPr>
              <a:t>Труд в уголке природы: </a:t>
            </a:r>
            <a:r>
              <a:rPr lang="ru-RU" sz="1400" dirty="0">
                <a:solidFill>
                  <a:prstClr val="white"/>
                </a:solidFill>
              </a:rPr>
              <a:t>полив, протирание листьев, рыхление почвы комнатных растений; работа с календарем </a:t>
            </a:r>
            <a:r>
              <a:rPr lang="ru-RU" sz="1400" dirty="0" smtClean="0">
                <a:solidFill>
                  <a:prstClr val="white"/>
                </a:solidFill>
              </a:rPr>
              <a:t>природы.</a:t>
            </a:r>
          </a:p>
          <a:p>
            <a:pPr lvl="0"/>
            <a:r>
              <a:rPr lang="ru-RU" sz="1600" b="1" i="1" dirty="0" smtClean="0">
                <a:solidFill>
                  <a:srgbClr val="FF0000"/>
                </a:solidFill>
              </a:rPr>
              <a:t>Работа с родителями: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Анкетирование.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Привлечение родителей к участию в природоохранных акциях</a:t>
            </a:r>
            <a:r>
              <a:rPr lang="ru-RU" sz="1400" smtClean="0">
                <a:solidFill>
                  <a:srgbClr val="FFFF00"/>
                </a:solidFill>
              </a:rPr>
              <a:t>, конкурсах.</a:t>
            </a:r>
            <a:endParaRPr lang="ru-RU" sz="1400" dirty="0" smtClean="0">
              <a:solidFill>
                <a:srgbClr val="FFFF00"/>
              </a:solidFill>
            </a:endParaRP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Консультации.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Памятки.</a:t>
            </a:r>
            <a:endParaRPr lang="ru-RU" sz="1400" dirty="0">
              <a:solidFill>
                <a:srgbClr val="FFFF00"/>
              </a:solidFill>
            </a:endParaRPr>
          </a:p>
          <a:p>
            <a:pPr lvl="0"/>
            <a:endParaRPr lang="ru-RU" sz="1400" dirty="0">
              <a:solidFill>
                <a:prstClr val="white"/>
              </a:solidFill>
            </a:endParaRPr>
          </a:p>
          <a:p>
            <a:pPr lvl="0"/>
            <a:endParaRPr lang="ru-RU" sz="1400" dirty="0">
              <a:solidFill>
                <a:srgbClr val="FFFF00"/>
              </a:solidFill>
            </a:endParaRPr>
          </a:p>
          <a:p>
            <a:pPr marL="285750" lvl="0" indent="-285750">
              <a:buFontTx/>
              <a:buChar char="-"/>
            </a:pPr>
            <a:endParaRPr lang="ru-RU" dirty="0" smtClean="0">
              <a:solidFill>
                <a:prstClr val="white"/>
              </a:solidFill>
            </a:endParaRPr>
          </a:p>
          <a:p>
            <a:pPr marL="285750" lvl="0" indent="-285750">
              <a:buFontTx/>
              <a:buChar char="-"/>
            </a:pPr>
            <a:endParaRPr lang="ru-RU" dirty="0">
              <a:solidFill>
                <a:prstClr val="white"/>
              </a:solidFill>
            </a:endParaRPr>
          </a:p>
          <a:p>
            <a:pPr marL="342900" lvl="0" indent="-342900">
              <a:buFontTx/>
              <a:buChar char="-"/>
            </a:pPr>
            <a:endParaRPr lang="ru-RU" sz="2000" dirty="0">
              <a:solidFill>
                <a:prstClr val="white"/>
              </a:solidFill>
            </a:endParaRPr>
          </a:p>
          <a:p>
            <a:endParaRPr lang="ru-RU" dirty="0"/>
          </a:p>
          <a:p>
            <a:pPr algn="just">
              <a:buFont typeface="Wingdings" pitchFamily="2" charset="2"/>
              <a:buChar char="ü"/>
            </a:pPr>
            <a:endParaRPr lang="ru-RU" sz="2000" dirty="0">
              <a:solidFill>
                <a:srgbClr val="D6F8E3"/>
              </a:solidFill>
            </a:endParaRPr>
          </a:p>
          <a:p>
            <a:pPr algn="ctr"/>
            <a:endParaRPr lang="ru-RU" b="1" i="1" dirty="0">
              <a:solidFill>
                <a:srgbClr val="FF0000"/>
              </a:solidFill>
            </a:endParaRPr>
          </a:p>
          <a:p>
            <a:pPr algn="ctr"/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7524" y="1122321"/>
            <a:ext cx="84969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 ЭТАП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2471" y="2338038"/>
            <a:ext cx="87129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Обобщающая беседа с воспитанниками «Земля – наш общий дом»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Подготовка презентации проекта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Сбор семян цветов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Users\Эдуард\Desktop\фото\17136990935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02433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Эдуард\Desktop\фото\17136990935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9"/>
            <a:ext cx="314960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Эдуард\Desktop\фото\17136990935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1369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315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1412</TotalTime>
  <Words>340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Экологический проект</vt:lpstr>
      <vt:lpstr>                       Я обнял глобус – шар земной.                             Один над сушей и водой.                                     В руках моих материки                                           Мне тихо шепчут: «Береги».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 семян цветов</vt:lpstr>
      <vt:lpstr> Игры на прогулке</vt:lpstr>
      <vt:lpstr>День добрых дел</vt:lpstr>
      <vt:lpstr>Посвящение в эколята</vt:lpstr>
      <vt:lpstr>Презентация PowerPoint</vt:lpstr>
      <vt:lpstr>Покормите птиц зимой</vt:lpstr>
      <vt:lpstr>Презентация PowerPoint</vt:lpstr>
      <vt:lpstr>Посадка семян для огорода</vt:lpstr>
      <vt:lpstr>Что мы знаем о воде</vt:lpstr>
      <vt:lpstr>День русской березы</vt:lpstr>
      <vt:lpstr>Земля наш общий дом</vt:lpstr>
      <vt:lpstr>Презентация PowerPoint</vt:lpstr>
      <vt:lpstr>                                          Давайте, дошколята, природу охранять!                                         О ней ни на минуту не надо забывать.                                            Ведь цветы, леса, поля и речки,                                                   Это все для нас навечно! </vt:lpstr>
      <vt:lpstr>СПАСИБО  ЗА 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Эдуард</cp:lastModifiedBy>
  <cp:revision>146</cp:revision>
  <cp:lastPrinted>1601-01-01T00:00:00Z</cp:lastPrinted>
  <dcterms:created xsi:type="dcterms:W3CDTF">1601-01-01T00:00:00Z</dcterms:created>
  <dcterms:modified xsi:type="dcterms:W3CDTF">2024-04-21T14:44:19Z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