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01" r:id="rId3"/>
    <p:sldId id="302" r:id="rId4"/>
    <p:sldId id="303" r:id="rId5"/>
    <p:sldId id="258" r:id="rId6"/>
    <p:sldId id="259" r:id="rId7"/>
    <p:sldId id="294" r:id="rId8"/>
    <p:sldId id="295" r:id="rId9"/>
    <p:sldId id="272" r:id="rId10"/>
    <p:sldId id="296" r:id="rId11"/>
    <p:sldId id="297" r:id="rId12"/>
    <p:sldId id="298" r:id="rId13"/>
    <p:sldId id="299" r:id="rId14"/>
    <p:sldId id="300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F6CD38-D6CD-407F-A4E6-826998DB633A}" type="datetimeFigureOut">
              <a:rPr lang="ru-RU" smtClean="0"/>
              <a:pPr/>
              <a:t>25.03.2025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2291A6-3FB8-432F-A223-D1B211AB19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-ege.sdamgia.ru/" TargetMode="External"/><Relationship Id="rId2" Type="http://schemas.openxmlformats.org/officeDocument/2006/relationships/hyperlink" Target="https://kpolyakov.spb.ru/school/eg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571744"/>
            <a:ext cx="7406640" cy="14287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</a:rPr>
              <a:t>Построение </a:t>
            </a:r>
            <a:r>
              <a:rPr lang="ru-RU" sz="3600" b="1" dirty="0">
                <a:effectLst/>
              </a:rPr>
              <a:t>и анализ </a:t>
            </a:r>
            <a:r>
              <a:rPr lang="ru-RU" sz="3600" b="1" dirty="0" smtClean="0">
                <a:effectLst/>
              </a:rPr>
              <a:t>таблиц истинности логических выражений</a:t>
            </a:r>
            <a:br>
              <a:rPr lang="ru-RU" sz="3600" b="1" dirty="0" smtClean="0">
                <a:effectLst/>
              </a:rPr>
            </a:br>
            <a:endParaRPr lang="ru-RU" sz="3600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500570"/>
            <a:ext cx="7286676" cy="7858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Задание 2 ЕГЭ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x-none" b="1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базовый уровень</a:t>
            </a:r>
            <a:r>
              <a:rPr lang="x-none" b="1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ru-RU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1" descr="D:\ДОКУМЕНТЫ\картинки\картинкиэкзамен\1\ege1.jpg"/>
          <p:cNvPicPr>
            <a:picLocks noChangeAspect="1" noChangeArrowheads="1"/>
          </p:cNvPicPr>
          <p:nvPr/>
        </p:nvPicPr>
        <p:blipFill>
          <a:blip r:embed="rId2"/>
          <a:srcRect b="6061"/>
          <a:stretch>
            <a:fillRect/>
          </a:stretch>
        </p:blipFill>
        <p:spPr bwMode="auto">
          <a:xfrm>
            <a:off x="1000099" y="0"/>
            <a:ext cx="2814916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5657671"/>
            <a:ext cx="778674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Times New Roman" pitchFamily="18" charset="0"/>
              </a:rPr>
              <a:t>Разработала, Шарапова Елена Васильевна,</a:t>
            </a:r>
          </a:p>
          <a:p>
            <a:pPr algn="ctr"/>
            <a:r>
              <a:rPr lang="ru-RU" sz="2400" dirty="0" smtClean="0">
                <a:cs typeface="Times New Roman" pitchFamily="18" charset="0"/>
              </a:rPr>
              <a:t> учитель информатики МОБУ СОШ № 4 </a:t>
            </a:r>
          </a:p>
          <a:p>
            <a:pPr algn="ctr"/>
            <a:r>
              <a:rPr lang="ru-RU" sz="2400" dirty="0" smtClean="0">
                <a:cs typeface="Times New Roman" pitchFamily="18" charset="0"/>
              </a:rPr>
              <a:t>г. Минусинска Красноярского края</a:t>
            </a:r>
            <a:endParaRPr lang="ru-RU" sz="2400" dirty="0">
              <a:cs typeface="Times New Roman" pitchFamily="18" charset="0"/>
            </a:endParaRPr>
          </a:p>
        </p:txBody>
      </p:sp>
      <p:pic>
        <p:nvPicPr>
          <p:cNvPr id="6" name="Рисунок 5" descr="http://www.kab35.ru/wpimages/wpc58224db_0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0"/>
            <a:ext cx="557213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ru-RU" sz="1800" dirty="0" smtClean="0"/>
              <a:t>Повторение</a:t>
            </a:r>
          </a:p>
          <a:p>
            <a:pPr marL="82296" indent="0" algn="just">
              <a:buNone/>
            </a:pPr>
            <a:r>
              <a:rPr lang="ru-RU" sz="1800" b="1" dirty="0" smtClean="0"/>
              <a:t>     Лямбда-функции </a:t>
            </a:r>
            <a:r>
              <a:rPr lang="ru-RU" sz="1800" b="1" dirty="0"/>
              <a:t>в </a:t>
            </a:r>
            <a:r>
              <a:rPr lang="ru-RU" sz="1800" b="1" dirty="0" err="1"/>
              <a:t>Python</a:t>
            </a:r>
            <a:r>
              <a:rPr lang="ru-RU" sz="1800" dirty="0"/>
              <a:t> — это анонимные функции, которые могут включать только одно выражение. Они обычно используются для выполнения простых операций, не требующих полного определения функции с помощью ключевого слова </a:t>
            </a:r>
            <a:r>
              <a:rPr lang="ru-RU" sz="1800" dirty="0" err="1"/>
              <a:t>def</a:t>
            </a:r>
            <a:r>
              <a:rPr lang="ru-RU" sz="1800" dirty="0"/>
              <a:t>.</a:t>
            </a:r>
          </a:p>
          <a:p>
            <a:pPr marL="82296" indent="0" algn="just">
              <a:buNone/>
            </a:pPr>
            <a:r>
              <a:rPr lang="ru-RU" sz="1800" dirty="0"/>
              <a:t>Лямбда-функции могут принимать любое количество аргументов, но могут возвращать только одно значение.</a:t>
            </a:r>
          </a:p>
          <a:p>
            <a:pPr marL="82296" indent="0" algn="just">
              <a:buNone/>
            </a:pPr>
            <a:r>
              <a:rPr lang="ru-RU" sz="1800" dirty="0"/>
              <a:t>Создание лямбда-функций в </a:t>
            </a:r>
            <a:r>
              <a:rPr lang="ru-RU" sz="1800" dirty="0" err="1"/>
              <a:t>Python</a:t>
            </a:r>
            <a:r>
              <a:rPr lang="ru-RU" sz="1800" dirty="0"/>
              <a:t> осуществляется с помощью ключевого слова </a:t>
            </a:r>
            <a:r>
              <a:rPr lang="ru-RU" sz="1800" dirty="0" err="1"/>
              <a:t>lambda</a:t>
            </a:r>
            <a:r>
              <a:rPr lang="ru-RU" sz="1800" dirty="0"/>
              <a:t>.</a:t>
            </a:r>
          </a:p>
          <a:p>
            <a:pPr marL="82296" indent="0" algn="just">
              <a:buNone/>
            </a:pPr>
            <a:r>
              <a:rPr lang="ru-RU" sz="1800" dirty="0"/>
              <a:t>Таблицу рассматриваем как массив . Элементы массива нумеруются последовательно, начиная с нуля.</a:t>
            </a:r>
          </a:p>
          <a:p>
            <a:pPr marL="82296" indent="0" algn="just">
              <a:buNone/>
            </a:pPr>
            <a:r>
              <a:rPr lang="en-US" sz="1800" dirty="0" smtClean="0"/>
              <a:t>print(</a:t>
            </a:r>
            <a:r>
              <a:rPr lang="en-US" sz="1800" dirty="0" err="1" smtClean="0"/>
              <a:t>f'x</a:t>
            </a:r>
            <a:r>
              <a:rPr lang="ru-RU" sz="1800" dirty="0" smtClean="0"/>
              <a:t>= </a:t>
            </a:r>
            <a:r>
              <a:rPr lang="en-US" sz="1800" dirty="0"/>
              <a:t>{</a:t>
            </a:r>
            <a:r>
              <a:rPr lang="en-US" sz="1800" dirty="0" smtClean="0"/>
              <a:t>x+</a:t>
            </a:r>
            <a:r>
              <a:rPr lang="ru-RU" sz="1800" dirty="0" smtClean="0"/>
              <a:t>1</a:t>
            </a:r>
            <a:r>
              <a:rPr lang="en-US" sz="1800" dirty="0" smtClean="0"/>
              <a:t>} </a:t>
            </a:r>
            <a:r>
              <a:rPr lang="ru-RU" sz="1800" dirty="0" smtClean="0"/>
              <a:t>) -f </a:t>
            </a:r>
            <a:r>
              <a:rPr lang="ru-RU" sz="1800" dirty="0"/>
              <a:t>строки </a:t>
            </a:r>
            <a:r>
              <a:rPr lang="ru-RU" sz="1800" dirty="0" smtClean="0"/>
              <a:t>служат для </a:t>
            </a:r>
            <a:r>
              <a:rPr lang="ru-RU" sz="1800" dirty="0"/>
              <a:t>улучшения читаемости кода и продуктивного </a:t>
            </a:r>
            <a:r>
              <a:rPr lang="ru-RU" sz="1800" dirty="0" smtClean="0"/>
              <a:t>форматирования.</a:t>
            </a:r>
          </a:p>
          <a:p>
            <a:pPr marL="82296" indent="0" algn="ctr">
              <a:buNone/>
            </a:pPr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5148064" y="625043"/>
            <a:ext cx="292036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 на Питоне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32656"/>
            <a:ext cx="59766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Задача  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43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85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from </a:t>
            </a:r>
            <a:r>
              <a:rPr lang="en-US" sz="1800" dirty="0" err="1"/>
              <a:t>itertools</a:t>
            </a:r>
            <a:r>
              <a:rPr lang="en-US" sz="1800" dirty="0"/>
              <a:t> import *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f1 = lambda x, y, z, w: 1 if  (x or not (y)) == (z&lt;=w) else 0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f2 = lambda x, y, z, w: 1 if (not(x)== y) and (z&lt;=w) else 0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for a0, a1, a2, a3 in product((0,1), repeat=4):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    table = [(a0, 0, 0, 0), (0, 0, a2, 0), (a0, 1, 1, 0)]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    if </a:t>
            </a:r>
            <a:r>
              <a:rPr lang="en-US" sz="1800" dirty="0" err="1"/>
              <a:t>len</a:t>
            </a:r>
            <a:r>
              <a:rPr lang="en-US" sz="1800" dirty="0"/>
              <a:t>(set(table)) == </a:t>
            </a:r>
            <a:r>
              <a:rPr lang="en-US" sz="1800" dirty="0" err="1"/>
              <a:t>len</a:t>
            </a:r>
            <a:r>
              <a:rPr lang="en-US" sz="1800" dirty="0"/>
              <a:t>(table): </a:t>
            </a:r>
            <a:r>
              <a:rPr lang="en-US" sz="1800" dirty="0">
                <a:solidFill>
                  <a:srgbClr val="FF0000"/>
                </a:solidFill>
              </a:rPr>
              <a:t>#</a:t>
            </a:r>
            <a:r>
              <a:rPr lang="ru-RU" sz="1800" dirty="0">
                <a:solidFill>
                  <a:srgbClr val="FF0000"/>
                </a:solidFill>
              </a:rPr>
              <a:t>проверяем уникальность таблицы</a:t>
            </a:r>
          </a:p>
          <a:p>
            <a:pPr marL="82296" indent="0">
              <a:buNone/>
            </a:pPr>
            <a:r>
              <a:rPr lang="en-US" sz="1800" dirty="0"/>
              <a:t>       for x</a:t>
            </a:r>
            <a:r>
              <a:rPr lang="ru-RU" sz="1800" dirty="0"/>
              <a:t>, </a:t>
            </a:r>
            <a:r>
              <a:rPr lang="en-US" sz="1800" dirty="0"/>
              <a:t>y</a:t>
            </a:r>
            <a:r>
              <a:rPr lang="ru-RU" sz="1800" dirty="0"/>
              <a:t>, </a:t>
            </a:r>
            <a:r>
              <a:rPr lang="en-US" sz="1800" dirty="0"/>
              <a:t>z</a:t>
            </a:r>
            <a:r>
              <a:rPr lang="ru-RU" sz="1800" dirty="0"/>
              <a:t>, </a:t>
            </a:r>
            <a:r>
              <a:rPr lang="en-US" sz="1800" dirty="0"/>
              <a:t>w in permutations</a:t>
            </a:r>
            <a:r>
              <a:rPr lang="ru-RU" sz="1800" dirty="0"/>
              <a:t>((0, 1, 2, 3)):  </a:t>
            </a:r>
            <a:r>
              <a:rPr lang="ru-RU" sz="1800" dirty="0">
                <a:solidFill>
                  <a:srgbClr val="FF0000"/>
                </a:solidFill>
              </a:rPr>
              <a:t># считает количество перестановок и перемещений элементов</a:t>
            </a:r>
          </a:p>
          <a:p>
            <a:pPr marL="82296" indent="0">
              <a:buNone/>
            </a:pPr>
            <a:r>
              <a:rPr lang="ru-RU" sz="1800" dirty="0"/>
              <a:t>            </a:t>
            </a:r>
            <a:r>
              <a:rPr lang="en-US" sz="1800" dirty="0"/>
              <a:t>if (k:=[f1(</a:t>
            </a:r>
            <a:r>
              <a:rPr lang="en-US" sz="1800" dirty="0" err="1"/>
              <a:t>i</a:t>
            </a:r>
            <a:r>
              <a:rPr lang="en-US" sz="1800" dirty="0"/>
              <a:t>[x], </a:t>
            </a:r>
            <a:r>
              <a:rPr lang="en-US" sz="1800" dirty="0" err="1"/>
              <a:t>i</a:t>
            </a:r>
            <a:r>
              <a:rPr lang="en-US" sz="1800" dirty="0"/>
              <a:t>[y], </a:t>
            </a:r>
            <a:r>
              <a:rPr lang="en-US" sz="1800" dirty="0" err="1"/>
              <a:t>i</a:t>
            </a:r>
            <a:r>
              <a:rPr lang="en-US" sz="1800" dirty="0"/>
              <a:t>[z], </a:t>
            </a:r>
            <a:r>
              <a:rPr lang="en-US" sz="1800" dirty="0" err="1"/>
              <a:t>i</a:t>
            </a:r>
            <a:r>
              <a:rPr lang="en-US" sz="1800" dirty="0"/>
              <a:t>[w]) for </a:t>
            </a:r>
            <a:r>
              <a:rPr lang="en-US" sz="1800" dirty="0" err="1"/>
              <a:t>i</a:t>
            </a:r>
            <a:r>
              <a:rPr lang="en-US" sz="1800" dirty="0"/>
              <a:t> in table]) and  k[0]+k[1]==0 and\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               (t:=[f2(</a:t>
            </a:r>
            <a:r>
              <a:rPr lang="en-US" sz="1800" dirty="0" err="1"/>
              <a:t>i</a:t>
            </a:r>
            <a:r>
              <a:rPr lang="en-US" sz="1800" dirty="0"/>
              <a:t>[x], </a:t>
            </a:r>
            <a:r>
              <a:rPr lang="en-US" sz="1800" dirty="0" err="1"/>
              <a:t>i</a:t>
            </a:r>
            <a:r>
              <a:rPr lang="en-US" sz="1800" dirty="0"/>
              <a:t>[y], </a:t>
            </a:r>
            <a:r>
              <a:rPr lang="en-US" sz="1800" dirty="0" err="1"/>
              <a:t>i</a:t>
            </a:r>
            <a:r>
              <a:rPr lang="en-US" sz="1800" dirty="0"/>
              <a:t>[z], </a:t>
            </a:r>
            <a:r>
              <a:rPr lang="en-US" sz="1800" dirty="0" err="1"/>
              <a:t>i</a:t>
            </a:r>
            <a:r>
              <a:rPr lang="en-US" sz="1800" dirty="0"/>
              <a:t>[w]) for </a:t>
            </a:r>
            <a:r>
              <a:rPr lang="en-US" sz="1800" dirty="0" err="1"/>
              <a:t>i</a:t>
            </a:r>
            <a:r>
              <a:rPr lang="en-US" sz="1800" dirty="0"/>
              <a:t> in table]) and t[1] + t[2] == 1: </a:t>
            </a:r>
            <a:endParaRPr lang="ru-RU" sz="1800" dirty="0"/>
          </a:p>
          <a:p>
            <a:pPr marL="82296" indent="0">
              <a:buNone/>
            </a:pPr>
            <a:r>
              <a:rPr lang="en-US" sz="1800" dirty="0"/>
              <a:t>                print(</a:t>
            </a:r>
            <a:r>
              <a:rPr lang="en-US" sz="1800" dirty="0" err="1"/>
              <a:t>f'x</a:t>
            </a:r>
            <a:r>
              <a:rPr lang="en-US" sz="1800" dirty="0"/>
              <a:t> = {x+1}; y = {y+1}; z = {z+1}; w = {w+1}'); break</a:t>
            </a:r>
            <a:endParaRPr lang="ru-RU" sz="1800" dirty="0"/>
          </a:p>
          <a:p>
            <a:pPr marL="82296" indent="0">
              <a:buNone/>
            </a:pPr>
            <a:endParaRPr lang="ru-RU" sz="1800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Задача  2</a:t>
            </a:r>
          </a:p>
          <a:p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5137221" y="394210"/>
            <a:ext cx="292036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2400" b="1" smtClean="0"/>
              <a:t>Решение на Питоне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5661248"/>
            <a:ext cx="4320480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Вывод: </a:t>
            </a:r>
            <a:r>
              <a:rPr lang="ru-RU" sz="2400" dirty="0"/>
              <a:t>x = 2; y = 3; z = 1; w = </a:t>
            </a:r>
            <a:r>
              <a:rPr lang="ru-RU" sz="2400" dirty="0" smtClean="0"/>
              <a:t>4</a:t>
            </a:r>
            <a:endParaRPr lang="en-US" sz="2400" dirty="0" smtClean="0"/>
          </a:p>
          <a:p>
            <a:r>
              <a:rPr lang="ru-RU" sz="2400" b="1" dirty="0" smtClean="0"/>
              <a:t>Ответ:</a:t>
            </a:r>
            <a:r>
              <a:rPr lang="ru-RU" sz="2400" dirty="0" smtClean="0"/>
              <a:t> </a:t>
            </a:r>
            <a:r>
              <a:rPr lang="en-US" sz="2400" dirty="0" err="1" smtClean="0"/>
              <a:t>zxyw</a:t>
            </a:r>
            <a:endParaRPr lang="ru-RU" sz="2400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1699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09683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Задания для</a:t>
            </a:r>
            <a:br>
              <a:rPr lang="ru-RU" sz="2400" dirty="0" smtClean="0"/>
            </a:br>
            <a:r>
              <a:rPr lang="ru-RU" sz="2400" dirty="0" smtClean="0"/>
              <a:t> самостоятельного выполнения.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8473"/>
            <a:ext cx="7498080" cy="4800600"/>
          </a:xfrm>
        </p:spPr>
        <p:txBody>
          <a:bodyPr/>
          <a:lstStyle/>
          <a:p>
            <a:pPr marL="82296" indent="0" algn="just">
              <a:buNone/>
            </a:pPr>
            <a:r>
              <a:rPr lang="ru-RU" sz="1800" dirty="0" smtClean="0"/>
              <a:t>Логическая </a:t>
            </a:r>
            <a:r>
              <a:rPr lang="ru-RU" sz="1800" dirty="0"/>
              <a:t>функция </a:t>
            </a:r>
            <a:r>
              <a:rPr lang="ru-RU" sz="1800" i="1" dirty="0"/>
              <a:t>F</a:t>
            </a:r>
            <a:r>
              <a:rPr lang="ru-RU" sz="1800" dirty="0"/>
              <a:t> задаётся выражением ((¬</a:t>
            </a:r>
            <a:r>
              <a:rPr lang="ru-RU" sz="1800" i="1" dirty="0"/>
              <a:t>x</a:t>
            </a:r>
            <a:r>
              <a:rPr lang="ru-RU" sz="1800" dirty="0"/>
              <a:t> ∨ </a:t>
            </a:r>
            <a:r>
              <a:rPr lang="ru-RU" sz="1800" i="1" dirty="0"/>
              <a:t>z</a:t>
            </a:r>
            <a:r>
              <a:rPr lang="ru-RU" sz="1800" dirty="0"/>
              <a:t>) ≡ (</a:t>
            </a:r>
            <a:r>
              <a:rPr lang="ru-RU" sz="1800" i="1" dirty="0"/>
              <a:t>y</a:t>
            </a:r>
            <a:r>
              <a:rPr lang="ru-RU" sz="1800" dirty="0"/>
              <a:t> ∧ ¬</a:t>
            </a:r>
            <a:r>
              <a:rPr lang="ru-RU" sz="1800" i="1" dirty="0"/>
              <a:t>w</a:t>
            </a:r>
            <a:r>
              <a:rPr lang="ru-RU" sz="1800" dirty="0"/>
              <a:t>)) → (</a:t>
            </a:r>
            <a:r>
              <a:rPr lang="ru-RU" sz="1800" i="1" dirty="0"/>
              <a:t>z</a:t>
            </a:r>
            <a:r>
              <a:rPr lang="ru-RU" sz="1800" dirty="0"/>
              <a:t> ∧ </a:t>
            </a:r>
            <a:r>
              <a:rPr lang="ru-RU" sz="1800" i="1" dirty="0"/>
              <a:t>y</a:t>
            </a:r>
            <a:r>
              <a:rPr lang="ru-RU" sz="1800" dirty="0"/>
              <a:t>). На рисунке приведён частично заполненный фрагмент таблицы истинности функции </a:t>
            </a:r>
            <a:r>
              <a:rPr lang="ru-RU" sz="1800" i="1" dirty="0"/>
              <a:t>F</a:t>
            </a:r>
            <a:r>
              <a:rPr lang="ru-RU" sz="1800" dirty="0"/>
              <a:t>, содержащий неповторяющиеся строки. Определите, какому столбцу таблицы истинности функции </a:t>
            </a:r>
            <a:r>
              <a:rPr lang="ru-RU" sz="1800" i="1" dirty="0"/>
              <a:t>F</a:t>
            </a:r>
            <a:r>
              <a:rPr lang="ru-RU" sz="1800" dirty="0"/>
              <a:t> </a:t>
            </a:r>
            <a:r>
              <a:rPr lang="ru-RU" sz="1800" dirty="0" smtClean="0"/>
              <a:t>соответствует </a:t>
            </a:r>
            <a:r>
              <a:rPr lang="ru-RU" sz="1800" dirty="0"/>
              <a:t>каждая из переменных </a:t>
            </a:r>
            <a:r>
              <a:rPr lang="ru-RU" sz="1800" i="1" dirty="0"/>
              <a:t>x</a:t>
            </a:r>
            <a:r>
              <a:rPr lang="ru-RU" sz="1800" dirty="0"/>
              <a:t>, </a:t>
            </a:r>
            <a:r>
              <a:rPr lang="ru-RU" sz="1800" i="1" dirty="0"/>
              <a:t>y</a:t>
            </a:r>
            <a:r>
              <a:rPr lang="ru-RU" sz="1800" dirty="0"/>
              <a:t>, </a:t>
            </a:r>
            <a:r>
              <a:rPr lang="ru-RU" sz="1800" i="1" dirty="0"/>
              <a:t>z</a:t>
            </a:r>
            <a:r>
              <a:rPr lang="ru-RU" sz="1800" dirty="0"/>
              <a:t>, </a:t>
            </a:r>
            <a:r>
              <a:rPr lang="ru-RU" sz="1800" i="1" dirty="0"/>
              <a:t>w</a:t>
            </a:r>
            <a:r>
              <a:rPr lang="ru-RU" sz="1800" dirty="0" smtClean="0"/>
              <a:t>.</a:t>
            </a:r>
          </a:p>
          <a:p>
            <a:pPr marL="425196" indent="-342900">
              <a:buAutoNum type="arabicPeriod"/>
            </a:pP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67622"/>
              </p:ext>
            </p:extLst>
          </p:nvPr>
        </p:nvGraphicFramePr>
        <p:xfrm>
          <a:off x="699703" y="2996952"/>
          <a:ext cx="8443312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3858"/>
                <a:gridCol w="1655445"/>
                <a:gridCol w="1652270"/>
                <a:gridCol w="1661795"/>
                <a:gridCol w="1819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Переменная</a:t>
                      </a:r>
                      <a:r>
                        <a:rPr lang="ru-RU" dirty="0">
                          <a:effectLst/>
                        </a:rPr>
                        <a:t> 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Переменная 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Функция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4797152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ответе напишите буквы 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i="1" dirty="0"/>
              <a:t>y</a:t>
            </a:r>
            <a:r>
              <a:rPr lang="ru-RU" dirty="0"/>
              <a:t>, </a:t>
            </a:r>
            <a:r>
              <a:rPr lang="ru-RU" i="1" dirty="0"/>
              <a:t>z</a:t>
            </a:r>
            <a:r>
              <a:rPr lang="ru-RU" dirty="0"/>
              <a:t>, </a:t>
            </a:r>
            <a:r>
              <a:rPr lang="ru-RU" i="1" dirty="0"/>
              <a:t>w</a:t>
            </a:r>
            <a:r>
              <a:rPr lang="ru-RU" dirty="0"/>
              <a:t> в том порядке, в котором идут соответствующие им столбцы (сначала  — буква, соответствующая первому столбцу; затем  — буква, соответствующая второму столбцу, и т. д.). Буквы в ответе пишите подряд, никаких разделителей между буквами ставить не нужно.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6022" y="105273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Задание 1</a:t>
            </a:r>
          </a:p>
        </p:txBody>
      </p:sp>
    </p:spTree>
    <p:extLst>
      <p:ext uri="{BB962C8B-B14F-4D97-AF65-F5344CB8AC3E}">
        <p14:creationId xmlns:p14="http://schemas.microsoft.com/office/powerpoint/2010/main" val="191366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749808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Задание 3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800" dirty="0"/>
              <a:t>Две логические функции заданы выражениями:</a:t>
            </a:r>
          </a:p>
          <a:p>
            <a:pPr marL="82296" indent="0" algn="ctr">
              <a:buNone/>
            </a:pPr>
            <a:r>
              <a:rPr lang="ru-RU" sz="1800" i="1" dirty="0"/>
              <a:t>F</a:t>
            </a:r>
            <a:r>
              <a:rPr lang="ru-RU" sz="1800" baseline="-25000" dirty="0"/>
              <a:t>1</a:t>
            </a:r>
            <a:r>
              <a:rPr lang="ru-RU" sz="1800" dirty="0"/>
              <a:t>  =  (</a:t>
            </a:r>
            <a:r>
              <a:rPr lang="ru-RU" sz="1800" i="1" dirty="0"/>
              <a:t>x</a:t>
            </a:r>
            <a:r>
              <a:rPr lang="ru-RU" sz="1800" dirty="0"/>
              <a:t> ∨¬ </a:t>
            </a:r>
            <a:r>
              <a:rPr lang="ru-RU" sz="1800" i="1" dirty="0"/>
              <a:t>y</a:t>
            </a:r>
            <a:r>
              <a:rPr lang="ru-RU" sz="1800" dirty="0"/>
              <a:t>) → (</a:t>
            </a:r>
            <a:r>
              <a:rPr lang="ru-RU" sz="1800" i="1" dirty="0"/>
              <a:t>w</a:t>
            </a:r>
            <a:r>
              <a:rPr lang="ru-RU" sz="1800" dirty="0"/>
              <a:t> ≡ </a:t>
            </a:r>
            <a:r>
              <a:rPr lang="ru-RU" sz="1800" i="1" dirty="0"/>
              <a:t>z</a:t>
            </a:r>
            <a:r>
              <a:rPr lang="ru-RU" sz="1800" dirty="0"/>
              <a:t>)</a:t>
            </a:r>
          </a:p>
          <a:p>
            <a:pPr marL="82296" indent="0" algn="ctr">
              <a:buNone/>
            </a:pPr>
            <a:r>
              <a:rPr lang="ru-RU" sz="1800" i="1" dirty="0"/>
              <a:t>F</a:t>
            </a:r>
            <a:r>
              <a:rPr lang="ru-RU" sz="1800" baseline="-25000" dirty="0"/>
              <a:t>2</a:t>
            </a:r>
            <a:r>
              <a:rPr lang="ru-RU" sz="1800" dirty="0"/>
              <a:t>  =  (</a:t>
            </a:r>
            <a:r>
              <a:rPr lang="ru-RU" sz="1800" i="1" dirty="0"/>
              <a:t>x</a:t>
            </a:r>
            <a:r>
              <a:rPr lang="ru-RU" sz="1800" dirty="0"/>
              <a:t> ∨¬ </a:t>
            </a:r>
            <a:r>
              <a:rPr lang="ru-RU" sz="1800" i="1" dirty="0"/>
              <a:t>y</a:t>
            </a:r>
            <a:r>
              <a:rPr lang="ru-RU" sz="1800" dirty="0"/>
              <a:t>) ≡ (</a:t>
            </a:r>
            <a:r>
              <a:rPr lang="ru-RU" sz="1800" i="1" dirty="0"/>
              <a:t>w</a:t>
            </a:r>
            <a:r>
              <a:rPr lang="ru-RU" sz="1800" dirty="0"/>
              <a:t> → </a:t>
            </a:r>
            <a:r>
              <a:rPr lang="ru-RU" sz="1800" i="1" dirty="0"/>
              <a:t>z</a:t>
            </a:r>
            <a:r>
              <a:rPr lang="ru-RU" sz="1800" dirty="0"/>
              <a:t>)</a:t>
            </a:r>
          </a:p>
          <a:p>
            <a:pPr marL="82296" indent="0" algn="just">
              <a:buNone/>
            </a:pPr>
            <a:r>
              <a:rPr lang="ru-RU" sz="1800" dirty="0"/>
              <a:t>Дан частично заполненный фрагмент, содержащий неповторяющиеся строки таблицы истинности обеих функций. Определите, какому столбцу таблицы истинности соответствует каждая из переменных </a:t>
            </a:r>
            <a:r>
              <a:rPr lang="ru-RU" sz="1800" i="1" dirty="0"/>
              <a:t>w</a:t>
            </a:r>
            <a:r>
              <a:rPr lang="ru-RU" sz="1800" dirty="0"/>
              <a:t>, </a:t>
            </a:r>
            <a:r>
              <a:rPr lang="ru-RU" sz="1800" i="1" dirty="0"/>
              <a:t>x</a:t>
            </a:r>
            <a:r>
              <a:rPr lang="ru-RU" sz="1800" dirty="0"/>
              <a:t>, </a:t>
            </a:r>
            <a:r>
              <a:rPr lang="ru-RU" sz="1800" i="1" dirty="0"/>
              <a:t>y</a:t>
            </a:r>
            <a:r>
              <a:rPr lang="ru-RU" sz="1800" dirty="0"/>
              <a:t>, </a:t>
            </a:r>
            <a:r>
              <a:rPr lang="ru-RU" sz="1800" i="1" dirty="0"/>
              <a:t>z</a:t>
            </a:r>
            <a:r>
              <a:rPr lang="ru-RU" sz="1800" dirty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248988"/>
              </p:ext>
            </p:extLst>
          </p:nvPr>
        </p:nvGraphicFramePr>
        <p:xfrm>
          <a:off x="1403648" y="3212976"/>
          <a:ext cx="60960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???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???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???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???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F</a:t>
                      </a:r>
                      <a:r>
                        <a:rPr lang="ru-RU" sz="1800" baseline="-25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F</a:t>
                      </a:r>
                      <a:r>
                        <a:rPr lang="ru-RU" sz="1800" baseline="-25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869160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ответе напишите буквы </a:t>
            </a:r>
            <a:r>
              <a:rPr lang="ru-RU" i="1" dirty="0"/>
              <a:t>w</a:t>
            </a:r>
            <a:r>
              <a:rPr lang="ru-RU" dirty="0"/>
              <a:t>, 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i="1" dirty="0"/>
              <a:t>y</a:t>
            </a:r>
            <a:r>
              <a:rPr lang="ru-RU" dirty="0"/>
              <a:t>, </a:t>
            </a:r>
            <a:r>
              <a:rPr lang="ru-RU" i="1" dirty="0"/>
              <a:t>z</a:t>
            </a:r>
            <a:r>
              <a:rPr lang="ru-RU" dirty="0"/>
              <a:t> в том порядке, в котором идут соответствующие им столбцы (сначала буква, соответствующая первому столбцу; затем буква, соответствующая второму столбцу, и т. д.). Буквы в ответе пишите подряд, никаких разделителей между буквами ставить не нужно.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96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err="1" smtClean="0"/>
              <a:t>zyxw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ru-RU" dirty="0" err="1" smtClean="0"/>
              <a:t>ywxz</a:t>
            </a:r>
            <a:endParaRPr lang="en-US" dirty="0" smtClean="0"/>
          </a:p>
          <a:p>
            <a:pPr marL="596646" indent="-514350">
              <a:buAutoNum type="arabicPeriod"/>
            </a:pPr>
            <a:endParaRPr lang="ru-RU" dirty="0" smtClean="0"/>
          </a:p>
          <a:p>
            <a:pPr marL="59664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35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Интернет-ресурсы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r>
              <a:rPr lang="ru-RU" sz="1800" u="sng" dirty="0" smtClean="0"/>
              <a:t>ЕГЭ по информатике : подготовка к ЕГЭ-2025 по информатике  Поляков </a:t>
            </a:r>
            <a:r>
              <a:rPr lang="ru-RU" sz="1800" u="sng" dirty="0"/>
              <a:t>К. </a:t>
            </a:r>
            <a:r>
              <a:rPr lang="en-US" sz="1800" u="sng" dirty="0">
                <a:hlinkClick r:id="rId2"/>
              </a:rPr>
              <a:t>https://</a:t>
            </a:r>
            <a:r>
              <a:rPr lang="en-US" sz="1800" u="sng" dirty="0" smtClean="0">
                <a:hlinkClick r:id="rId2"/>
              </a:rPr>
              <a:t>kpolyakov.spb.ru/school/ege.htm</a:t>
            </a:r>
            <a:endParaRPr lang="ru-RU" sz="1800" u="sng" dirty="0" smtClean="0"/>
          </a:p>
          <a:p>
            <a:r>
              <a:rPr lang="ru-RU" sz="1800" dirty="0"/>
              <a:t>РЕШУ ЕГЭ </a:t>
            </a:r>
            <a:r>
              <a:rPr lang="ru-RU" sz="1800" dirty="0" smtClean="0"/>
              <a:t> Образовательный </a:t>
            </a:r>
            <a:r>
              <a:rPr lang="ru-RU" sz="1800" dirty="0"/>
              <a:t>портал для подготовки к </a:t>
            </a:r>
            <a:r>
              <a:rPr lang="ru-RU" sz="1800" dirty="0" smtClean="0"/>
              <a:t>экзаменам по информатике  </a:t>
            </a:r>
            <a:r>
              <a:rPr lang="en-US" sz="1800" dirty="0">
                <a:hlinkClick r:id="rId3"/>
              </a:rPr>
              <a:t>https://inf-ege.sdamgia.ru</a:t>
            </a:r>
            <a:r>
              <a:rPr lang="en-US" sz="1800" dirty="0" smtClean="0">
                <a:hlinkClick r:id="rId3"/>
              </a:rPr>
              <a:t>/</a:t>
            </a:r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28" y="620688"/>
            <a:ext cx="749808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Задача  </a:t>
            </a:r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dirty="0"/>
              <a:t>Логическая функция </a:t>
            </a:r>
            <a:r>
              <a:rPr lang="ru-RU" sz="1800" i="1" dirty="0"/>
              <a:t>F</a:t>
            </a:r>
            <a:r>
              <a:rPr lang="ru-RU" sz="1800" dirty="0"/>
              <a:t> задаётся выражением (</a:t>
            </a:r>
            <a:r>
              <a:rPr lang="ru-RU" sz="1800" i="1" dirty="0"/>
              <a:t>x</a:t>
            </a:r>
            <a:r>
              <a:rPr lang="ru-RU" sz="1800" dirty="0"/>
              <a:t> ≡ (</a:t>
            </a:r>
            <a:r>
              <a:rPr lang="ru-RU" sz="1800" i="1" dirty="0"/>
              <a:t>y</a:t>
            </a:r>
            <a:r>
              <a:rPr lang="ru-RU" sz="1800" dirty="0"/>
              <a:t> → </a:t>
            </a:r>
            <a:r>
              <a:rPr lang="ru-RU" sz="1800" i="1" dirty="0"/>
              <a:t>z</a:t>
            </a:r>
            <a:r>
              <a:rPr lang="ru-RU" sz="1800" dirty="0"/>
              <a:t>)) ∧ (¬</a:t>
            </a:r>
            <a:r>
              <a:rPr lang="ru-RU" sz="1800" i="1" dirty="0"/>
              <a:t>w</a:t>
            </a:r>
            <a:r>
              <a:rPr lang="ru-RU" sz="1800" dirty="0"/>
              <a:t> → (</a:t>
            </a:r>
            <a:r>
              <a:rPr lang="ru-RU" sz="1800" i="1" dirty="0"/>
              <a:t>x</a:t>
            </a:r>
            <a:r>
              <a:rPr lang="ru-RU" sz="1800" dirty="0"/>
              <a:t> ≡ </a:t>
            </a:r>
            <a:r>
              <a:rPr lang="ru-RU" sz="1800" i="1" dirty="0"/>
              <a:t>y</a:t>
            </a:r>
            <a:r>
              <a:rPr lang="ru-RU" sz="1800" dirty="0"/>
              <a:t>)). На рисунке приведён частично заполненный фрагмент таблицы истинности функции </a:t>
            </a:r>
            <a:r>
              <a:rPr lang="ru-RU" sz="1800" i="1" dirty="0"/>
              <a:t>F</a:t>
            </a:r>
            <a:r>
              <a:rPr lang="ru-RU" sz="1800" dirty="0"/>
              <a:t>, содержащий неповторяющиеся строки. Определите, какому столбцу таблицы истинности функции </a:t>
            </a:r>
            <a:r>
              <a:rPr lang="ru-RU" sz="1800" i="1" dirty="0"/>
              <a:t>F</a:t>
            </a:r>
            <a:r>
              <a:rPr lang="ru-RU" sz="1800" dirty="0"/>
              <a:t> </a:t>
            </a:r>
            <a:r>
              <a:rPr lang="ru-RU" sz="1800" dirty="0" smtClean="0"/>
              <a:t>соответствует </a:t>
            </a:r>
            <a:r>
              <a:rPr lang="ru-RU" sz="1800" dirty="0"/>
              <a:t>каждая из переменных </a:t>
            </a:r>
            <a:r>
              <a:rPr lang="ru-RU" sz="1800" i="1" dirty="0"/>
              <a:t>x</a:t>
            </a:r>
            <a:r>
              <a:rPr lang="ru-RU" sz="1800" dirty="0"/>
              <a:t>, </a:t>
            </a:r>
            <a:r>
              <a:rPr lang="ru-RU" sz="1800" i="1" dirty="0"/>
              <a:t>y</a:t>
            </a:r>
            <a:r>
              <a:rPr lang="ru-RU" sz="1800" dirty="0"/>
              <a:t>, </a:t>
            </a:r>
            <a:r>
              <a:rPr lang="ru-RU" sz="1800" i="1" dirty="0"/>
              <a:t>z</a:t>
            </a:r>
            <a:r>
              <a:rPr lang="ru-RU" sz="1800" dirty="0"/>
              <a:t>, </a:t>
            </a:r>
            <a:r>
              <a:rPr lang="ru-RU" sz="1800" i="1" dirty="0"/>
              <a:t>w</a:t>
            </a:r>
            <a:r>
              <a:rPr lang="ru-RU" sz="1800" dirty="0" smtClean="0"/>
              <a:t>.</a:t>
            </a:r>
          </a:p>
          <a:p>
            <a:pPr marL="82296" indent="0"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7597"/>
              </p:ext>
            </p:extLst>
          </p:nvPr>
        </p:nvGraphicFramePr>
        <p:xfrm>
          <a:off x="1187624" y="3068960"/>
          <a:ext cx="784256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3858"/>
                <a:gridCol w="1655445"/>
                <a:gridCol w="1652270"/>
                <a:gridCol w="1661795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Переменная 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Функция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465313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ответе напишите буквы 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i="1" dirty="0"/>
              <a:t>y</a:t>
            </a:r>
            <a:r>
              <a:rPr lang="ru-RU" dirty="0"/>
              <a:t>, </a:t>
            </a:r>
            <a:r>
              <a:rPr lang="ru-RU" i="1" dirty="0"/>
              <a:t>z</a:t>
            </a:r>
            <a:r>
              <a:rPr lang="ru-RU" dirty="0"/>
              <a:t>, </a:t>
            </a:r>
            <a:r>
              <a:rPr lang="ru-RU" i="1" dirty="0"/>
              <a:t>w</a:t>
            </a:r>
            <a:r>
              <a:rPr lang="ru-RU" dirty="0"/>
              <a:t> в том порядке, в котором идут соответствующие им столбцы (сначала  — буква, соответствующая первому столбцу; затем  — буква, соответствующая второму столбцу, и т. д.). Буквы в ответе пишите подряд, никаких разделителей между буквами ставить не нужно.</a:t>
            </a:r>
          </a:p>
        </p:txBody>
      </p:sp>
    </p:spTree>
    <p:extLst>
      <p:ext uri="{BB962C8B-B14F-4D97-AF65-F5344CB8AC3E}">
        <p14:creationId xmlns:p14="http://schemas.microsoft.com/office/powerpoint/2010/main" val="152912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Задача  </a:t>
            </a:r>
            <a:r>
              <a:rPr lang="ru-RU" b="1" dirty="0"/>
              <a:t>1(1 способ)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50" y="1268760"/>
            <a:ext cx="784887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dirty="0" smtClean="0"/>
              <a:t>    Составим </a:t>
            </a:r>
            <a:r>
              <a:rPr lang="ru-RU" sz="1800" dirty="0"/>
              <a:t>таблицу истинности для выражения (</a:t>
            </a:r>
            <a:r>
              <a:rPr lang="ru-RU" sz="1800" i="1" dirty="0"/>
              <a:t>x</a:t>
            </a:r>
            <a:r>
              <a:rPr lang="ru-RU" sz="1800" dirty="0"/>
              <a:t> ≡ (</a:t>
            </a:r>
            <a:r>
              <a:rPr lang="ru-RU" sz="1800" i="1" dirty="0"/>
              <a:t>y</a:t>
            </a:r>
            <a:r>
              <a:rPr lang="ru-RU" sz="1800" dirty="0"/>
              <a:t> → </a:t>
            </a:r>
            <a:r>
              <a:rPr lang="ru-RU" sz="1800" i="1" dirty="0"/>
              <a:t>z</a:t>
            </a:r>
            <a:r>
              <a:rPr lang="ru-RU" sz="1800" dirty="0"/>
              <a:t>)) ∧ (¬</a:t>
            </a:r>
            <a:r>
              <a:rPr lang="ru-RU" sz="1800" i="1" dirty="0"/>
              <a:t>w</a:t>
            </a:r>
            <a:r>
              <a:rPr lang="ru-RU" sz="1800" dirty="0"/>
              <a:t> → (</a:t>
            </a:r>
            <a:r>
              <a:rPr lang="ru-RU" sz="1800" i="1" dirty="0"/>
              <a:t>x</a:t>
            </a:r>
            <a:r>
              <a:rPr lang="ru-RU" sz="1800" dirty="0"/>
              <a:t> ≡ </a:t>
            </a:r>
            <a:r>
              <a:rPr lang="ru-RU" sz="1800" i="1" dirty="0"/>
              <a:t>y</a:t>
            </a:r>
            <a:r>
              <a:rPr lang="ru-RU" sz="1800" dirty="0" smtClean="0"/>
              <a:t>)) при </a:t>
            </a:r>
            <a:r>
              <a:rPr lang="ru-RU" sz="1800" dirty="0"/>
              <a:t>помощи языка </a:t>
            </a:r>
            <a:r>
              <a:rPr lang="ru-RU" sz="1800" dirty="0" err="1"/>
              <a:t>Python</a:t>
            </a:r>
            <a:r>
              <a:rPr lang="ru-RU" sz="1800" dirty="0" smtClean="0"/>
              <a:t>:</a:t>
            </a:r>
          </a:p>
          <a:p>
            <a:pPr marL="82296" indent="0">
              <a:buNone/>
            </a:pPr>
            <a:r>
              <a:rPr lang="en-US" sz="1800" dirty="0"/>
              <a:t>print("x y z w")</a:t>
            </a:r>
          </a:p>
          <a:p>
            <a:pPr marL="82296" indent="0">
              <a:buNone/>
            </a:pPr>
            <a:r>
              <a:rPr lang="en-US" sz="1800" dirty="0"/>
              <a:t>for x in range(0, 2):</a:t>
            </a:r>
          </a:p>
          <a:p>
            <a:pPr marL="82296" indent="0">
              <a:buNone/>
            </a:pPr>
            <a:r>
              <a:rPr lang="en-US" sz="1800" dirty="0"/>
              <a:t>    for y in range(0, 2):</a:t>
            </a:r>
          </a:p>
          <a:p>
            <a:pPr marL="82296" indent="0">
              <a:buNone/>
            </a:pPr>
            <a:r>
              <a:rPr lang="en-US" sz="1800" dirty="0"/>
              <a:t>        for z in range(0, 2):</a:t>
            </a:r>
          </a:p>
          <a:p>
            <a:pPr marL="82296" indent="0">
              <a:buNone/>
            </a:pPr>
            <a:r>
              <a:rPr lang="en-US" sz="1800" dirty="0"/>
              <a:t>            for w in range(0, 2):</a:t>
            </a:r>
          </a:p>
          <a:p>
            <a:pPr marL="82296" indent="0">
              <a:buNone/>
            </a:pPr>
            <a:r>
              <a:rPr lang="en-US" sz="1800" dirty="0"/>
              <a:t>                if (x == (y &lt;= z)) and ((not(w)) &lt;= (x == y)):</a:t>
            </a:r>
          </a:p>
          <a:p>
            <a:pPr marL="82296" indent="0">
              <a:buNone/>
            </a:pPr>
            <a:r>
              <a:rPr lang="en-US" sz="1800" dirty="0"/>
              <a:t>                    print(x, y, z, w)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459130"/>
            <a:ext cx="3018149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 на Питоне</a:t>
            </a:r>
            <a:endParaRPr lang="ru-RU" sz="2400" b="1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10178" t="44048" r="82590" b="45313"/>
          <a:stretch/>
        </p:blipFill>
        <p:spPr bwMode="auto">
          <a:xfrm>
            <a:off x="3225218" y="4869160"/>
            <a:ext cx="1829468" cy="1462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8691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76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1 </a:t>
            </a:r>
            <a:br>
              <a:rPr lang="ru-RU" dirty="0" smtClean="0"/>
            </a:br>
            <a:r>
              <a:rPr lang="ru-RU" dirty="0" smtClean="0"/>
              <a:t>Анализ вывода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u-RU" sz="6400" dirty="0"/>
              <a:t>Далее выпишем те наборы переменных, при которых данное выражение равно 1. В наборах переменные запишем в порядке </a:t>
            </a:r>
            <a:r>
              <a:rPr lang="ru-RU" sz="6400" i="1" dirty="0"/>
              <a:t>х, y, z, w</a:t>
            </a:r>
            <a:r>
              <a:rPr lang="ru-RU" sz="6400" dirty="0"/>
              <a:t>. Получим следующие наборы:</a:t>
            </a:r>
          </a:p>
          <a:p>
            <a:pPr marL="82296" indent="0">
              <a:buNone/>
            </a:pPr>
            <a:r>
              <a:rPr lang="ru-RU" sz="6400" dirty="0"/>
              <a:t>(0, 1, 0, 1),</a:t>
            </a:r>
          </a:p>
          <a:p>
            <a:pPr marL="82296" indent="0">
              <a:buNone/>
            </a:pPr>
            <a:r>
              <a:rPr lang="ru-RU" sz="6400" dirty="0"/>
              <a:t>(1, 0, 0, 1),</a:t>
            </a:r>
          </a:p>
          <a:p>
            <a:pPr marL="82296" indent="0">
              <a:buNone/>
            </a:pPr>
            <a:r>
              <a:rPr lang="ru-RU" sz="6400" dirty="0"/>
              <a:t>(1, 0, 1, 1),</a:t>
            </a:r>
          </a:p>
          <a:p>
            <a:pPr marL="82296" indent="0">
              <a:buNone/>
            </a:pPr>
            <a:r>
              <a:rPr lang="ru-RU" sz="6400" dirty="0"/>
              <a:t>(1, 1, 1, 0),</a:t>
            </a:r>
          </a:p>
          <a:p>
            <a:pPr marL="82296" indent="0">
              <a:buNone/>
            </a:pPr>
            <a:r>
              <a:rPr lang="ru-RU" sz="6400" dirty="0"/>
              <a:t>(1, 1, 1, 1).</a:t>
            </a:r>
          </a:p>
          <a:p>
            <a:pPr marL="82296" indent="0" algn="just">
              <a:buNone/>
            </a:pPr>
            <a:r>
              <a:rPr lang="ru-RU" sz="6400" dirty="0"/>
              <a:t>Сопоставим эти наборы с приведенным в задании фрагментом таблицы истинности.</a:t>
            </a:r>
          </a:p>
          <a:p>
            <a:pPr marL="82296" indent="0" algn="just">
              <a:buNone/>
            </a:pPr>
            <a:r>
              <a:rPr lang="ru-RU" sz="6400" dirty="0"/>
              <a:t>Рассмотрим вторую и третью строки таблицы истинности. Заметим, что в первом столбце обеих строк стоит значение «0». Из найденных наборов только у второго и третьего на одной и той же позиции стоит значение «0» для переменной </a:t>
            </a:r>
            <a:r>
              <a:rPr lang="ru-RU" sz="6400" i="1" dirty="0"/>
              <a:t>y</a:t>
            </a:r>
            <a:r>
              <a:rPr lang="ru-RU" sz="6400" dirty="0"/>
              <a:t>. Следовательно, вторая строка соответствует третьему набору, а третья строка соответствует второму набору. Тогда первый столбец таблицы истинности соответствует переменной </a:t>
            </a:r>
            <a:r>
              <a:rPr lang="ru-RU" sz="6400" i="1" dirty="0"/>
              <a:t>y</a:t>
            </a:r>
            <a:r>
              <a:rPr lang="ru-RU" sz="6400" dirty="0"/>
              <a:t>. Поскольку третья строка соответствует второму набору, в котором </a:t>
            </a:r>
            <a:r>
              <a:rPr lang="ru-RU" sz="6400" i="1" dirty="0"/>
              <a:t>y</a:t>
            </a:r>
            <a:r>
              <a:rPr lang="ru-RU" sz="6400" dirty="0"/>
              <a:t>  =  0 и </a:t>
            </a:r>
            <a:r>
              <a:rPr lang="ru-RU" sz="6400" i="1" dirty="0"/>
              <a:t>z</a:t>
            </a:r>
            <a:r>
              <a:rPr lang="ru-RU" sz="6400" dirty="0"/>
              <a:t>  =  0, третий столбец таблицы истинности соответствует переменной </a:t>
            </a:r>
            <a:r>
              <a:rPr lang="ru-RU" sz="6400" i="1" dirty="0"/>
              <a:t>z</a:t>
            </a:r>
            <a:r>
              <a:rPr lang="ru-RU" sz="6400" dirty="0"/>
              <a:t>.</a:t>
            </a:r>
          </a:p>
          <a:p>
            <a:pPr marL="82296" indent="0" algn="just">
              <a:buNone/>
            </a:pPr>
            <a:r>
              <a:rPr lang="ru-RU" sz="6400" dirty="0"/>
              <a:t>Рассмотрим первую строку таблицы истинности. Из оставшихся наборов, только четвертый набор может соответствовать первой строке таблицы истинности. Тогда, поскольку в этом наборе </a:t>
            </a:r>
            <a:r>
              <a:rPr lang="ru-RU" sz="6400" i="1" dirty="0"/>
              <a:t>w</a:t>
            </a:r>
            <a:r>
              <a:rPr lang="ru-RU" sz="6400" dirty="0"/>
              <a:t>  =  0, второй столбец таблицы истинности соответствует переменной </a:t>
            </a:r>
            <a:r>
              <a:rPr lang="ru-RU" sz="6400" i="1" dirty="0"/>
              <a:t>w</a:t>
            </a:r>
            <a:r>
              <a:rPr lang="ru-RU" sz="6400" dirty="0"/>
              <a:t>, а четвёртый столбец соответствует переменной </a:t>
            </a:r>
            <a:r>
              <a:rPr lang="ru-RU" sz="6400" i="1" dirty="0"/>
              <a:t>x</a:t>
            </a:r>
            <a:r>
              <a:rPr lang="ru-RU" sz="6400" dirty="0"/>
              <a:t>.</a:t>
            </a:r>
          </a:p>
          <a:p>
            <a:pPr marL="82296" indent="0">
              <a:buNone/>
            </a:pPr>
            <a:r>
              <a:rPr lang="ru-RU" sz="6400" dirty="0"/>
              <a:t> </a:t>
            </a:r>
          </a:p>
          <a:p>
            <a:pPr marL="82296" indent="0">
              <a:buNone/>
            </a:pPr>
            <a:r>
              <a:rPr lang="ru-RU" sz="6400" dirty="0"/>
              <a:t>Ответ: </a:t>
            </a:r>
            <a:r>
              <a:rPr lang="ru-RU" sz="6400" dirty="0" err="1"/>
              <a:t>ywzx</a:t>
            </a:r>
            <a:r>
              <a:rPr lang="ru-RU" sz="6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46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14414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  </a:t>
            </a: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https://im0-tub-ru.yandex.net/i?id=340e5eb3094e994cb635b685ef03c59b&amp;n=33&amp;h=215&amp;w=40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"/>
            <a:ext cx="307180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3" name="TextBox 12"/>
          <p:cNvSpPr txBox="1"/>
          <p:nvPr/>
        </p:nvSpPr>
        <p:spPr>
          <a:xfrm>
            <a:off x="1000100" y="1225689"/>
            <a:ext cx="7929618" cy="1477328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dirty="0">
                <a:solidFill>
                  <a:schemeClr val="tx1"/>
                </a:solidFill>
              </a:rPr>
              <a:t>Логическая функция F задаётся выражением 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</a:t>
            </a:r>
            <a:r>
              <a:rPr lang="ru-RU" dirty="0">
                <a:solidFill>
                  <a:schemeClr val="tx1"/>
                </a:solidFill>
              </a:rPr>
              <a:t>(x → w)</a:t>
            </a:r>
            <a:r>
              <a:rPr lang="ru-RU" dirty="0">
                <a:solidFill>
                  <a:schemeClr val="tx1"/>
                </a:solidFill>
                <a:sym typeface="Symbol"/>
              </a:rPr>
              <a:t>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ru-RU" dirty="0">
                <a:solidFill>
                  <a:schemeClr val="tx1"/>
                </a:solidFill>
              </a:rPr>
              <a:t> ≡ 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ru-RU" dirty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  <a:sym typeface="Symbol"/>
              </a:rPr>
              <a:t>  </a:t>
            </a:r>
            <a:r>
              <a:rPr lang="en-US" dirty="0">
                <a:solidFill>
                  <a:schemeClr val="tx1"/>
                </a:solidFill>
                <a:sym typeface="Symbol"/>
              </a:rPr>
              <a:t>y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Дан частично заполненный фрагмент, содержащий неповторяющиеся строки таблицы истинности функции F.</a:t>
            </a:r>
          </a:p>
          <a:p>
            <a:r>
              <a:rPr lang="ru-RU" dirty="0">
                <a:solidFill>
                  <a:schemeClr val="tx1"/>
                </a:solidFill>
              </a:rPr>
              <a:t>Определите, какому столбцу таблицы истинности соответствует каждая из переменных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x, y, z, w.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395277"/>
              </p:ext>
            </p:extLst>
          </p:nvPr>
        </p:nvGraphicFramePr>
        <p:xfrm>
          <a:off x="1214414" y="2780928"/>
          <a:ext cx="7683666" cy="1828800"/>
        </p:xfrm>
        <a:graphic>
          <a:graphicData uri="http://schemas.openxmlformats.org/drawingml/2006/table">
            <a:tbl>
              <a:tblPr/>
              <a:tblGrid>
                <a:gridCol w="1606232"/>
                <a:gridCol w="1620520"/>
                <a:gridCol w="1728192"/>
                <a:gridCol w="1620520"/>
                <a:gridCol w="110820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Переменная</a:t>
                      </a:r>
                      <a:r>
                        <a:rPr lang="ru-RU" dirty="0">
                          <a:effectLst/>
                        </a:rPr>
                        <a:t> 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Переменная 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Переменная 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Функция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effectLst/>
                        </a:rPr>
                        <a:t>F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869160"/>
            <a:ext cx="7596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dk1"/>
                </a:solidFill>
              </a:rPr>
              <a:t>В ответе напишите буквы x, y, z, w в том порядке, в котором идут соответствующие им столбцы (сначала  — буква, соответствующая первому столбцу; затем  — буква, соответствующая второму столбцу, и т. д.). Буквы в ответе пишите подряд, никаких разделителей между буквами ставить не нужно.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14414" y="0"/>
            <a:ext cx="749808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endParaRPr kumimoji="0" lang="ru-RU" sz="4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Задача  2</a:t>
            </a:r>
            <a:r>
              <a:rPr lang="ru-RU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(2 способ)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pic>
        <p:nvPicPr>
          <p:cNvPr id="5" name="Рисунок 4" descr="https://im0-tub-ru.yandex.net/i?id=340e5eb3094e994cb635b685ef03c59b&amp;n=33&amp;h=215&amp;w=40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"/>
            <a:ext cx="307180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5868144" y="807095"/>
            <a:ext cx="3018149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 на Питоне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3355" y="1268760"/>
            <a:ext cx="8001056" cy="5232202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Повторение.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dirty="0" smtClean="0"/>
              <a:t>Ключевое </a:t>
            </a:r>
            <a:r>
              <a:rPr lang="ru-RU" dirty="0"/>
              <a:t>слово в </a:t>
            </a:r>
            <a:r>
              <a:rPr lang="ru-RU" dirty="0" err="1"/>
              <a:t>Python</a:t>
            </a:r>
            <a:r>
              <a:rPr lang="ru-RU" dirty="0"/>
              <a:t> </a:t>
            </a:r>
            <a:r>
              <a:rPr lang="ru-RU" b="1" dirty="0" err="1"/>
              <a:t>def</a:t>
            </a:r>
            <a:r>
              <a:rPr lang="ru-RU" b="1" dirty="0"/>
              <a:t> </a:t>
            </a:r>
            <a:r>
              <a:rPr lang="ru-RU" dirty="0"/>
              <a:t>используется для определения функции, помещается перед именем функции, которое предоставляется пользователем для создания пользовательской функции.</a:t>
            </a:r>
          </a:p>
          <a:p>
            <a:pPr algn="just"/>
            <a:r>
              <a:rPr lang="ru-RU" dirty="0" smtClean="0"/>
              <a:t>Оператор </a:t>
            </a:r>
            <a:r>
              <a:rPr lang="ru-RU" b="1" dirty="0" err="1"/>
              <a:t>return</a:t>
            </a:r>
            <a:r>
              <a:rPr lang="ru-RU" dirty="0"/>
              <a:t> используется для возврата из функции, т.е. для прекращения её работы и выхода из неё. При этом можно также вернуть некоторое значение из функции.</a:t>
            </a:r>
          </a:p>
          <a:p>
            <a:pPr algn="just"/>
            <a:r>
              <a:rPr lang="en-US" b="1" dirty="0" err="1"/>
              <a:t>Itertools</a:t>
            </a:r>
            <a:r>
              <a:rPr lang="ru-RU" dirty="0"/>
              <a:t>- модуль, который предоставляет  набор функций для работы с объектами, чтобы  пройти по своим элементам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Функция </a:t>
            </a:r>
            <a:r>
              <a:rPr lang="ru-RU" b="1" dirty="0" err="1"/>
              <a:t>product</a:t>
            </a:r>
            <a:r>
              <a:rPr lang="ru-RU" dirty="0"/>
              <a:t>() модуля </a:t>
            </a:r>
            <a:r>
              <a:rPr lang="ru-RU" dirty="0" err="1"/>
              <a:t>itertools</a:t>
            </a:r>
            <a:r>
              <a:rPr lang="ru-RU" dirty="0"/>
              <a:t> возвращает декартово произведение входных итераций.</a:t>
            </a:r>
          </a:p>
          <a:p>
            <a:pPr algn="just"/>
            <a:r>
              <a:rPr lang="en-US" b="1" dirty="0"/>
              <a:t>Permutations</a:t>
            </a:r>
            <a:r>
              <a:rPr lang="ru-RU" dirty="0"/>
              <a:t>- функция ,которая считает количество перестановок и перемещений элементов множества.</a:t>
            </a:r>
          </a:p>
          <a:p>
            <a:pPr algn="just"/>
            <a:r>
              <a:rPr lang="en-US" b="1" dirty="0" err="1"/>
              <a:t>Dict</a:t>
            </a:r>
            <a:r>
              <a:rPr lang="ru-RU" b="1" dirty="0"/>
              <a:t>-</a:t>
            </a:r>
            <a:r>
              <a:rPr lang="ru-RU" dirty="0"/>
              <a:t>тип данных в питоне(словарь).  </a:t>
            </a:r>
            <a:endParaRPr lang="ru-RU" dirty="0" smtClean="0"/>
          </a:p>
          <a:p>
            <a:pPr algn="just"/>
            <a:r>
              <a:rPr lang="en-US" b="1" dirty="0" smtClean="0"/>
              <a:t>Zip</a:t>
            </a:r>
            <a:r>
              <a:rPr lang="ru-RU" dirty="0"/>
              <a:t>- функция, которая позволяет  объединить элементы из нескольких списков для обработки в цикле</a:t>
            </a:r>
          </a:p>
          <a:p>
            <a:pPr lvl="0" algn="just"/>
            <a:endParaRPr lang="ru-RU" sz="2400" b="1" dirty="0">
              <a:latin typeface="Corbe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860032" y="285970"/>
            <a:ext cx="331236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Программа  на Питоне</a:t>
            </a: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14482"/>
            <a:ext cx="868216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from </a:t>
            </a:r>
            <a:r>
              <a:rPr lang="en-US" sz="2000" dirty="0" err="1">
                <a:latin typeface="Corbel" panose="020B0503020204020204" pitchFamily="34" charset="0"/>
              </a:rPr>
              <a:t>itertools</a:t>
            </a:r>
            <a:r>
              <a:rPr lang="en-US" sz="2000" dirty="0">
                <a:latin typeface="Corbel" panose="020B0503020204020204" pitchFamily="34" charset="0"/>
              </a:rPr>
              <a:t> import*</a:t>
            </a:r>
          </a:p>
          <a:p>
            <a:pPr marL="82296" indent="0">
              <a:buNone/>
            </a:pPr>
            <a:r>
              <a:rPr lang="en-US" sz="2000" dirty="0" err="1">
                <a:latin typeface="Corbel" panose="020B0503020204020204" pitchFamily="34" charset="0"/>
              </a:rPr>
              <a:t>def</a:t>
            </a:r>
            <a:r>
              <a:rPr lang="en-US" sz="2000" dirty="0">
                <a:latin typeface="Corbel" panose="020B0503020204020204" pitchFamily="34" charset="0"/>
              </a:rPr>
              <a:t> f(</a:t>
            </a:r>
            <a:r>
              <a:rPr lang="en-US" sz="2000" dirty="0" err="1">
                <a:latin typeface="Corbel" panose="020B0503020204020204" pitchFamily="34" charset="0"/>
              </a:rPr>
              <a:t>x,y,z,w</a:t>
            </a:r>
            <a:r>
              <a:rPr lang="en-US" sz="2000" dirty="0">
                <a:latin typeface="Corbel" panose="020B0503020204020204" pitchFamily="34" charset="0"/>
              </a:rPr>
              <a:t>):</a:t>
            </a: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    return (not(x&lt;=w)) or (y==z) or y</a:t>
            </a: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for a1,a2,a3,a4,a5,a6,a7 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in </a:t>
            </a:r>
            <a:r>
              <a:rPr lang="en-US" sz="2000" dirty="0">
                <a:latin typeface="Corbel" panose="020B0503020204020204" pitchFamily="34" charset="0"/>
              </a:rPr>
              <a:t>product([0,1],repeat=7</a:t>
            </a:r>
            <a:r>
              <a:rPr lang="en-US" sz="2000" dirty="0" smtClean="0">
                <a:latin typeface="Corbel" panose="020B0503020204020204" pitchFamily="34" charset="0"/>
              </a:rPr>
              <a:t>):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#</a:t>
            </a:r>
            <a:r>
              <a:rPr lang="ru-RU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перебираем значения</a:t>
            </a:r>
            <a:endParaRPr lang="en-US" sz="20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    table=[(a1,1,a2,0),(a3,0,1,a4),(a5,a6,0,a7)]</a:t>
            </a: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    if </a:t>
            </a:r>
            <a:r>
              <a:rPr lang="en-US" sz="2000" dirty="0" err="1">
                <a:latin typeface="Corbel" panose="020B0503020204020204" pitchFamily="34" charset="0"/>
              </a:rPr>
              <a:t>len</a:t>
            </a:r>
            <a:r>
              <a:rPr lang="en-US" sz="2000" dirty="0">
                <a:latin typeface="Corbel" panose="020B0503020204020204" pitchFamily="34" charset="0"/>
              </a:rPr>
              <a:t>(table)==</a:t>
            </a:r>
            <a:r>
              <a:rPr lang="en-US" sz="2000" dirty="0" err="1">
                <a:latin typeface="Corbel" panose="020B0503020204020204" pitchFamily="34" charset="0"/>
              </a:rPr>
              <a:t>len</a:t>
            </a:r>
            <a:r>
              <a:rPr lang="en-US" sz="2000" dirty="0">
                <a:latin typeface="Corbel" panose="020B0503020204020204" pitchFamily="34" charset="0"/>
              </a:rPr>
              <a:t>(set(table</a:t>
            </a:r>
            <a:r>
              <a:rPr lang="en-US" sz="2000" dirty="0" smtClean="0">
                <a:latin typeface="Corbel" panose="020B0503020204020204" pitchFamily="34" charset="0"/>
              </a:rPr>
              <a:t>)):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# </a:t>
            </a:r>
            <a:r>
              <a:rPr lang="ru-RU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проверяем уникальность таблицы</a:t>
            </a:r>
            <a:endParaRPr lang="en-US" sz="20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        for p in permutations('</a:t>
            </a:r>
            <a:r>
              <a:rPr lang="en-US" sz="2000" dirty="0" err="1">
                <a:latin typeface="Corbel" panose="020B0503020204020204" pitchFamily="34" charset="0"/>
              </a:rPr>
              <a:t>xyzw</a:t>
            </a:r>
            <a:r>
              <a:rPr lang="en-US" sz="2000" dirty="0">
                <a:latin typeface="Corbel" panose="020B0503020204020204" pitchFamily="34" charset="0"/>
              </a:rPr>
              <a:t>'):</a:t>
            </a: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            if [f(**</a:t>
            </a:r>
            <a:r>
              <a:rPr lang="en-US" sz="2000" dirty="0" err="1">
                <a:latin typeface="Corbel" panose="020B0503020204020204" pitchFamily="34" charset="0"/>
              </a:rPr>
              <a:t>dict</a:t>
            </a:r>
            <a:r>
              <a:rPr lang="en-US" sz="2000" dirty="0">
                <a:latin typeface="Corbel" panose="020B0503020204020204" pitchFamily="34" charset="0"/>
              </a:rPr>
              <a:t>(zip(</a:t>
            </a:r>
            <a:r>
              <a:rPr lang="en-US" sz="2000" dirty="0" err="1">
                <a:latin typeface="Corbel" panose="020B0503020204020204" pitchFamily="34" charset="0"/>
              </a:rPr>
              <a:t>p,r</a:t>
            </a:r>
            <a:r>
              <a:rPr lang="en-US" sz="2000" dirty="0">
                <a:latin typeface="Corbel" panose="020B0503020204020204" pitchFamily="34" charset="0"/>
              </a:rPr>
              <a:t>))) for r in table]==[0,0,0</a:t>
            </a:r>
            <a:r>
              <a:rPr lang="en-US" sz="2000" dirty="0" smtClean="0">
                <a:latin typeface="Corbel" panose="020B0503020204020204" pitchFamily="34" charset="0"/>
              </a:rPr>
              <a:t>]: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#</a:t>
            </a:r>
            <a:r>
              <a:rPr lang="ru-RU" sz="18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подставляем соответствующие значения </a:t>
            </a:r>
            <a:r>
              <a:rPr lang="en-US" sz="1800" dirty="0" err="1">
                <a:solidFill>
                  <a:srgbClr val="FF0000"/>
                </a:solidFill>
                <a:latin typeface="Corbel" panose="020B0503020204020204" pitchFamily="34" charset="0"/>
              </a:rPr>
              <a:t>xyzw</a:t>
            </a:r>
            <a:endParaRPr lang="en-US" sz="18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82296" indent="0">
              <a:buNone/>
            </a:pPr>
            <a:r>
              <a:rPr lang="en-US" sz="2000" dirty="0">
                <a:latin typeface="Corbel" panose="020B0503020204020204" pitchFamily="34" charset="0"/>
              </a:rPr>
              <a:t>                print(*</a:t>
            </a:r>
            <a:r>
              <a:rPr lang="en-US" sz="2000" dirty="0" err="1">
                <a:latin typeface="Corbel" panose="020B0503020204020204" pitchFamily="34" charset="0"/>
              </a:rPr>
              <a:t>p,sep</a:t>
            </a:r>
            <a:r>
              <a:rPr lang="en-US" sz="2000" dirty="0" smtClean="0">
                <a:latin typeface="Corbel" panose="020B0503020204020204" pitchFamily="34" charset="0"/>
              </a:rPr>
              <a:t>='')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# </a:t>
            </a:r>
            <a:r>
              <a:rPr lang="ru-RU" sz="2000" dirty="0" smtClean="0">
                <a:solidFill>
                  <a:srgbClr val="FF0000"/>
                </a:solidFill>
                <a:latin typeface="Corbel" panose="020B0503020204020204" pitchFamily="34" charset="0"/>
              </a:rPr>
              <a:t>вывод значений без разделителей</a:t>
            </a:r>
            <a:endParaRPr lang="ru-RU" sz="20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88640"/>
            <a:ext cx="72728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Задача  </a:t>
            </a: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43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5661248"/>
            <a:ext cx="185738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Ответ:</a:t>
            </a:r>
            <a:r>
              <a:rPr lang="en-US" sz="2400" b="1" dirty="0" err="1" smtClean="0">
                <a:latin typeface="Corbel" panose="020B0503020204020204" pitchFamily="34" charset="0"/>
              </a:rPr>
              <a:t>zxwy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457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/>
          <a:srcRect l="30697" t="19018" r="32714" b="46832"/>
          <a:stretch/>
        </p:blipFill>
        <p:spPr bwMode="auto">
          <a:xfrm>
            <a:off x="1115616" y="1196752"/>
            <a:ext cx="7884368" cy="44914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4860032" y="285970"/>
            <a:ext cx="331236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2400" b="1" smtClean="0"/>
              <a:t>Программа  на Питоне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4011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498080" cy="1997984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ru-RU" sz="1800" dirty="0"/>
              <a:t>Две логические функции заданы выражениями:</a:t>
            </a:r>
          </a:p>
          <a:p>
            <a:pPr marL="82296" indent="0" algn="ctr">
              <a:spcBef>
                <a:spcPts val="0"/>
              </a:spcBef>
              <a:buNone/>
            </a:pPr>
            <a:r>
              <a:rPr lang="ru-RU" sz="1800" i="1" dirty="0"/>
              <a:t>F</a:t>
            </a:r>
            <a:r>
              <a:rPr lang="ru-RU" sz="1800" baseline="-25000" dirty="0"/>
              <a:t>1</a:t>
            </a:r>
            <a:r>
              <a:rPr lang="ru-RU" sz="1800" dirty="0"/>
              <a:t>  =  (</a:t>
            </a:r>
            <a:r>
              <a:rPr lang="ru-RU" sz="1800" i="1" dirty="0"/>
              <a:t>x</a:t>
            </a:r>
            <a:r>
              <a:rPr lang="ru-RU" sz="1800" dirty="0"/>
              <a:t>∨¬</a:t>
            </a:r>
            <a:r>
              <a:rPr lang="ru-RU" sz="1800" i="1" dirty="0"/>
              <a:t>y</a:t>
            </a:r>
            <a:r>
              <a:rPr lang="ru-RU" sz="1800" dirty="0"/>
              <a:t>)≡(</a:t>
            </a:r>
            <a:r>
              <a:rPr lang="ru-RU" sz="1800" i="1" dirty="0" err="1"/>
              <a:t>z</a:t>
            </a:r>
            <a:r>
              <a:rPr lang="ru-RU" sz="1800" dirty="0" err="1"/>
              <a:t>→</a:t>
            </a:r>
            <a:r>
              <a:rPr lang="ru-RU" sz="1800" i="1" dirty="0" err="1"/>
              <a:t>w</a:t>
            </a:r>
            <a:r>
              <a:rPr lang="ru-RU" sz="1800" dirty="0"/>
              <a:t>),</a:t>
            </a:r>
          </a:p>
          <a:p>
            <a:pPr marL="82296" indent="0" algn="ctr">
              <a:spcBef>
                <a:spcPts val="0"/>
              </a:spcBef>
              <a:buNone/>
            </a:pPr>
            <a:r>
              <a:rPr lang="ru-RU" sz="1800" i="1" dirty="0"/>
              <a:t>F</a:t>
            </a:r>
            <a:r>
              <a:rPr lang="ru-RU" sz="1800" baseline="-25000" dirty="0"/>
              <a:t>2</a:t>
            </a:r>
            <a:r>
              <a:rPr lang="ru-RU" sz="1800" dirty="0"/>
              <a:t>  =  (¬</a:t>
            </a:r>
            <a:r>
              <a:rPr lang="ru-RU" sz="1800" i="1" dirty="0" err="1"/>
              <a:t>x</a:t>
            </a:r>
            <a:r>
              <a:rPr lang="ru-RU" sz="1800" dirty="0" err="1"/>
              <a:t>≡</a:t>
            </a:r>
            <a:r>
              <a:rPr lang="ru-RU" sz="1800" i="1" dirty="0" err="1"/>
              <a:t>y</a:t>
            </a:r>
            <a:r>
              <a:rPr lang="ru-RU" sz="1800" dirty="0"/>
              <a:t>)∧(</a:t>
            </a:r>
            <a:r>
              <a:rPr lang="ru-RU" sz="1800" i="1" dirty="0" err="1"/>
              <a:t>z</a:t>
            </a:r>
            <a:r>
              <a:rPr lang="ru-RU" sz="1800" dirty="0" err="1"/>
              <a:t>→</a:t>
            </a:r>
            <a:r>
              <a:rPr lang="ru-RU" sz="1800" i="1" dirty="0" err="1"/>
              <a:t>w</a:t>
            </a:r>
            <a:r>
              <a:rPr lang="ru-RU" sz="1800" dirty="0"/>
              <a:t>).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1800" dirty="0"/>
              <a:t>Дан частично заполненный фрагмент, содержащий неповторяющиеся строки таблицы истинности обеих функций.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1800" dirty="0" smtClean="0"/>
              <a:t>Определите</a:t>
            </a:r>
            <a:r>
              <a:rPr lang="ru-RU" sz="1800" dirty="0"/>
              <a:t>, какому столбцу таблицы истинности соответствует каждая из переменных </a:t>
            </a:r>
            <a:r>
              <a:rPr lang="ru-RU" sz="1800" i="1" dirty="0"/>
              <a:t>w</a:t>
            </a:r>
            <a:r>
              <a:rPr lang="ru-RU" sz="1800" dirty="0"/>
              <a:t>, </a:t>
            </a:r>
            <a:r>
              <a:rPr lang="ru-RU" sz="1800" i="1" dirty="0"/>
              <a:t>x</a:t>
            </a:r>
            <a:r>
              <a:rPr lang="ru-RU" sz="1800" dirty="0"/>
              <a:t>, </a:t>
            </a:r>
            <a:r>
              <a:rPr lang="ru-RU" sz="1800" i="1" dirty="0"/>
              <a:t>y</a:t>
            </a:r>
            <a:r>
              <a:rPr lang="ru-RU" sz="1800" dirty="0"/>
              <a:t>, </a:t>
            </a:r>
            <a:r>
              <a:rPr lang="ru-RU" sz="1800" i="1" dirty="0"/>
              <a:t>z</a:t>
            </a:r>
            <a:r>
              <a:rPr lang="ru-RU" sz="1800" dirty="0"/>
              <a:t>.  </a:t>
            </a:r>
            <a:endParaRPr lang="ru-RU" sz="1800" dirty="0" smtClean="0"/>
          </a:p>
          <a:p>
            <a:pPr marL="82296" indent="0">
              <a:buNone/>
            </a:pPr>
            <a:endParaRPr lang="ru-RU" sz="1800" dirty="0" smtClean="0"/>
          </a:p>
          <a:p>
            <a:pPr marL="82296" indent="0">
              <a:buNone/>
            </a:pPr>
            <a:endParaRPr lang="ru-RU" sz="1800" dirty="0"/>
          </a:p>
          <a:p>
            <a:pPr marL="82296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4414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  3</a:t>
            </a: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https://im0-tub-ru.yandex.net/i?id=340e5eb3094e994cb635b685ef03c59b&amp;n=33&amp;h=215&amp;w=40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"/>
            <a:ext cx="307180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46897"/>
              </p:ext>
            </p:extLst>
          </p:nvPr>
        </p:nvGraphicFramePr>
        <p:xfrm>
          <a:off x="1512099" y="3212976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???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???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???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 ??? 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0000">
                        <a:alpha val="27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15616" y="4869160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ru-RU" dirty="0"/>
              <a:t>В ответе напишите буквы 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i="1" dirty="0"/>
              <a:t>y</a:t>
            </a:r>
            <a:r>
              <a:rPr lang="ru-RU" dirty="0"/>
              <a:t>, </a:t>
            </a:r>
            <a:r>
              <a:rPr lang="ru-RU" i="1" dirty="0"/>
              <a:t>z</a:t>
            </a:r>
            <a:r>
              <a:rPr lang="ru-RU" dirty="0"/>
              <a:t>, </a:t>
            </a:r>
            <a:r>
              <a:rPr lang="ru-RU" i="1" dirty="0"/>
              <a:t>w</a:t>
            </a:r>
            <a:r>
              <a:rPr lang="ru-RU" dirty="0"/>
              <a:t> в том порядке, в котором идут соответствующие им столбцы (сначала  — буква, соответствующая первому столбцу; затем  — буква, соответствующая второму столбцу, и т. д.). Буквы в ответе пишите подряд, никаких разделителей между буквами ставить не нужно.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1547664" y="2924944"/>
            <a:ext cx="6696744" cy="28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smtClean="0">
                <a:effectLst/>
                <a:latin typeface="Calibri"/>
                <a:ea typeface="Calibri"/>
                <a:cs typeface="Times New Roman"/>
              </a:rPr>
              <a:t>           </a:t>
            </a: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0     </a:t>
            </a:r>
            <a:r>
              <a:rPr lang="ru-RU" sz="1100" dirty="0" smtClean="0">
                <a:effectLst/>
                <a:latin typeface="Calibri"/>
                <a:ea typeface="Calibri"/>
                <a:cs typeface="Times New Roman"/>
              </a:rPr>
              <a:t>                        </a:t>
            </a: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1    </a:t>
            </a:r>
            <a:r>
              <a:rPr lang="ru-RU" sz="1100" dirty="0" smtClean="0">
                <a:effectLst/>
                <a:latin typeface="Calibri"/>
                <a:ea typeface="Calibri"/>
                <a:cs typeface="Times New Roman"/>
              </a:rPr>
              <a:t>                         </a:t>
            </a: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2     </a:t>
            </a:r>
            <a:r>
              <a:rPr lang="ru-RU" sz="1100" dirty="0" smtClean="0">
                <a:effectLst/>
                <a:latin typeface="Calibri"/>
                <a:ea typeface="Calibri"/>
                <a:cs typeface="Times New Roman"/>
              </a:rPr>
              <a:t>                          </a:t>
            </a: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3  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     </a:t>
            </a:r>
            <a:r>
              <a:rPr lang="ru-RU" sz="1100" dirty="0" smtClean="0">
                <a:effectLst/>
                <a:latin typeface="Calibri"/>
                <a:ea typeface="Calibri"/>
                <a:cs typeface="Times New Roman"/>
              </a:rPr>
              <a:t>                   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k  </a:t>
            </a:r>
            <a:r>
              <a:rPr lang="ru-RU" sz="1100" dirty="0" smtClean="0">
                <a:effectLst/>
                <a:latin typeface="Calibri"/>
                <a:ea typeface="Calibri"/>
                <a:cs typeface="Times New Roman"/>
              </a:rPr>
              <a:t>                           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t</a:t>
            </a: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1325</TotalTime>
  <Words>1043</Words>
  <Application>Microsoft Office PowerPoint</Application>
  <PresentationFormat>Экран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Построение и анализ таблиц истинности логических выражений </vt:lpstr>
      <vt:lpstr>Задача  1</vt:lpstr>
      <vt:lpstr> Задача  1(1 способ)  </vt:lpstr>
      <vt:lpstr>Задача 1  Анализ вывода программы</vt:lpstr>
      <vt:lpstr>Презентация PowerPoint</vt:lpstr>
      <vt:lpstr>Презентация PowerPoint</vt:lpstr>
      <vt:lpstr>Программа  на Питоне</vt:lpstr>
      <vt:lpstr>Презентация PowerPoint</vt:lpstr>
      <vt:lpstr>Презентация PowerPoint</vt:lpstr>
      <vt:lpstr>Решение на Питоне</vt:lpstr>
      <vt:lpstr>Задача  2 </vt:lpstr>
      <vt:lpstr>Задания для  самостоятельного выполнения.</vt:lpstr>
      <vt:lpstr>Задание 3</vt:lpstr>
      <vt:lpstr>Ответы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минаева, володина</dc:creator>
  <cp:lastModifiedBy>Елена</cp:lastModifiedBy>
  <cp:revision>170</cp:revision>
  <dcterms:created xsi:type="dcterms:W3CDTF">2017-07-26T15:42:46Z</dcterms:created>
  <dcterms:modified xsi:type="dcterms:W3CDTF">2025-03-25T12:17:24Z</dcterms:modified>
</cp:coreProperties>
</file>