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6" r:id="rId16"/>
    <p:sldId id="271" r:id="rId17"/>
    <p:sldId id="272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6" y="-8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251F47-803A-48F6-A943-DA4239C058B3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5F3E3-357C-4A45-8D60-92784590BED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251F47-803A-48F6-A943-DA4239C058B3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5F3E3-357C-4A45-8D60-92784590BE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251F47-803A-48F6-A943-DA4239C058B3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5F3E3-357C-4A45-8D60-92784590BE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251F47-803A-48F6-A943-DA4239C058B3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5F3E3-357C-4A45-8D60-92784590BE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251F47-803A-48F6-A943-DA4239C058B3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5F3E3-357C-4A45-8D60-92784590BED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251F47-803A-48F6-A943-DA4239C058B3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5F3E3-357C-4A45-8D60-92784590BE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251F47-803A-48F6-A943-DA4239C058B3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5F3E3-357C-4A45-8D60-92784590BE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251F47-803A-48F6-A943-DA4239C058B3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5F3E3-357C-4A45-8D60-92784590BE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251F47-803A-48F6-A943-DA4239C058B3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5F3E3-357C-4A45-8D60-92784590BED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251F47-803A-48F6-A943-DA4239C058B3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5F3E3-357C-4A45-8D60-92784590BE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251F47-803A-48F6-A943-DA4239C058B3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5F3E3-357C-4A45-8D60-92784590BED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9251F47-803A-48F6-A943-DA4239C058B3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7E5F3E3-357C-4A45-8D60-92784590BEDC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3047652"/>
          </a:xfrm>
        </p:spPr>
        <p:txBody>
          <a:bodyPr>
            <a:normAutofit fontScale="90000"/>
          </a:bodyPr>
          <a:lstStyle/>
          <a:p>
            <a:r>
              <a:rPr lang="ru-RU" sz="5400" dirty="0" smtClean="0"/>
              <a:t>Приемы формирования грамматически </a:t>
            </a:r>
            <a:br>
              <a:rPr lang="ru-RU" sz="5400" dirty="0" smtClean="0"/>
            </a:br>
            <a:r>
              <a:rPr lang="ru-RU" sz="5400" dirty="0" smtClean="0"/>
              <a:t>правильной речи у дошкольников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3848" y="3556000"/>
            <a:ext cx="5688632" cy="2609303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Презентацию подготовила:</a:t>
            </a:r>
            <a:br>
              <a:rPr lang="ru-RU" sz="2400" dirty="0"/>
            </a:br>
            <a:r>
              <a:rPr lang="ru-RU" sz="2400" dirty="0"/>
              <a:t>учитель-логопед </a:t>
            </a:r>
          </a:p>
          <a:p>
            <a:pPr algn="ctr"/>
            <a:r>
              <a:rPr lang="ru-RU" sz="2400" dirty="0" smtClean="0"/>
              <a:t>Сац Елена Вячеславовна </a:t>
            </a:r>
            <a:endParaRPr lang="ru-RU" sz="2400" dirty="0"/>
          </a:p>
          <a:p>
            <a:pPr algn="ctr"/>
            <a:r>
              <a:rPr lang="ru-RU" sz="2400" dirty="0"/>
              <a:t>детский сад </a:t>
            </a:r>
            <a:r>
              <a:rPr lang="ru-RU" sz="2400" dirty="0" smtClean="0"/>
              <a:t>№ 87</a:t>
            </a:r>
          </a:p>
          <a:p>
            <a:pPr algn="ctr"/>
            <a:r>
              <a:rPr lang="ru-RU" sz="2400" dirty="0" smtClean="0"/>
              <a:t>2019 </a:t>
            </a:r>
            <a:r>
              <a:rPr lang="ru-RU" sz="2400" dirty="0"/>
              <a:t>г.</a:t>
            </a:r>
          </a:p>
          <a:p>
            <a:pPr algn="ctr"/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366557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751344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628" indent="-34290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Задание 4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Предложить выполнить поручения: положить предмет внутрь чего-то и ответить, куда положен предмет: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Поставь игрушки в шкаф.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Скажи куда ты их поставил.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Положи кубики в ящик.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Скажи, куда ты их положил.</a:t>
            </a:r>
          </a:p>
          <a:p>
            <a:pPr marL="452628" indent="-34290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Задание 5.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Предложить сравнить пары сюжетных картинок и составить по ним предложения: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Кошка сидит под стулом – кошка сидит на стуле.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Мяч лежит под столом – мяч лежит на столе.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Собака лежит под крыльцом – собака лежит на крыльце.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Птичка сидит под кустом – птичка сидит на кусте.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Белка сидит под елкой – белка сидит на елке.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26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4345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628" indent="-34290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Задание 6.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сюжетным картинкам выучить следующие выражения:</a:t>
            </a:r>
          </a:p>
          <a:p>
            <a:pPr marL="452628" indent="-34290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дет, катается на + предложный падеж единственного числа (машине, самолете, осле, коне, велосипеде …)</a:t>
            </a:r>
          </a:p>
          <a:p>
            <a:pPr marL="452628" indent="-34290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катается на + предложный падеж множественного числа (лыжах, санках, коньках, качелях)</a:t>
            </a:r>
          </a:p>
          <a:p>
            <a:pPr marL="452628" indent="-34290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грает в + винительный падеж ( мяч, куклы, прятки, кубики…)</a:t>
            </a:r>
          </a:p>
          <a:p>
            <a:pPr marL="452628" indent="-34290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Задание 7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аучить изменять форму глаголов 3-го лица единственного числа на форму 1 лица единственного числа: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Катя спит – Я сплю.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Таня читает – Я читаю.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Катя бежит – Я бегу.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Толя рисует – Я рисую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75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889844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628" indent="-34290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Задание 8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Научить одни и те же глаголы настоящего времени единственного числа употреблять в 1-м лице множественного числа: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иду – Мы идем.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 пою – Мы поем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 мою руки – Мы моем руки.</a:t>
            </a:r>
          </a:p>
          <a:p>
            <a:pPr marL="452628" indent="-34290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Задание 9.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Научить видоизменять глагол 3-го лица единственного числа настоящего времени в инфинитив с помощью вопроса что делать?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Дети собирают грибы. И нам надо (что делать?) собирать …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Мальчик копает песок, и нам надо … (копать песок).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Мальчик убирает комнату, и нам надо (убирать комнату).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Мальчик пьет чай и нам надо (пить чай).</a:t>
            </a:r>
          </a:p>
          <a:p>
            <a:pPr marL="109728" fontAlgn="auto">
              <a:spcAft>
                <a:spcPts val="0"/>
              </a:spcAft>
              <a:defRPr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70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97346"/>
            <a:ext cx="86409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algn="ctr" fontAlgn="auto">
              <a:spcAft>
                <a:spcPts val="0"/>
              </a:spcAft>
              <a:defRPr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Игровые приемы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09728" algn="ctr" fontAlgn="auto">
              <a:spcAft>
                <a:spcPts val="0"/>
              </a:spcAft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Один  -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много»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Детям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раздаются карточки. На них изображен один предмет, на других много таких предметов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Педагог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показывает и называет свою карточку: «У меня на картинке нарисован один дом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А у тебя нарисовано много…?»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«Дополни и скажи».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Называется предложение, не заканчивая его. Дети должны вставить по смыслу нужное слово, поставив его в соответствующем падеже и числе: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небе летит самолет, а на аэродроме стоит много … самолетов.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02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97346"/>
            <a:ext cx="864096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628" indent="-34290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Задание 11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Научить с помощью вопросов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чей?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ли чья?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равильно отвечать,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согласуя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местоимения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мой, моя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существительными:</a:t>
            </a:r>
          </a:p>
          <a:p>
            <a:pPr marL="109728" algn="ctr" fontAlgn="auto">
              <a:spcAft>
                <a:spcPts val="0"/>
              </a:spcAft>
              <a:defRPr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Игровой прием:</a:t>
            </a:r>
          </a:p>
          <a:p>
            <a:pPr marL="452628" indent="-342900" fontAlgn="auto">
              <a:spcAft>
                <a:spcPts val="0"/>
              </a:spcAft>
              <a:buFontTx/>
              <a:buChar char="-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Посмотрите, какие у меня вещи. Послушайте, как я их буду называть:</a:t>
            </a:r>
          </a:p>
          <a:p>
            <a:pPr marL="452628" indent="-342900" fontAlgn="auto">
              <a:spcAft>
                <a:spcPts val="0"/>
              </a:spcAft>
              <a:buFontTx/>
              <a:buChar char="-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Мой шарф –моя сумка, мой карандаш – моя ручка, мой пакет – моя тетрадь. Послушай, как я по-разному спрошу про эти предметы: шарф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он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чей? Он мой, сумка – она чья? Она моя. А теперь сами назовите вещи, которые находятся в коробочке.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Задание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аучить согласовывать определения с теми словами, к которым они относятся:</a:t>
            </a:r>
          </a:p>
          <a:p>
            <a:pPr marL="452628" indent="-34290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Назвать величину предметов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Этот дом большой. А этот домик какой?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Девочка большая. А кукла какая?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Кот большой. А котенок какой?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26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76672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lvl="0">
              <a:defRPr/>
            </a:pPr>
            <a:r>
              <a:rPr lang="ru-RU" sz="24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Задание 12.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Научить согласовывать определения с теми словами, к которым они относятся:</a:t>
            </a:r>
          </a:p>
          <a:p>
            <a:pPr marL="452628" lvl="0" indent="-342900">
              <a:buFont typeface="Wingdings" panose="05000000000000000000" pitchFamily="2" charset="2"/>
              <a:buChar char="v"/>
              <a:defRPr/>
            </a:pPr>
            <a:r>
              <a:rPr lang="ru-RU" sz="24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Назвать величину предметов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09728" lvl="0"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Этот дом большой. А этот домик какой?</a:t>
            </a:r>
          </a:p>
          <a:p>
            <a:pPr marL="109728" lvl="0"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Девочка большая. А кукла какая?</a:t>
            </a:r>
          </a:p>
          <a:p>
            <a:pPr marL="109728" lvl="0"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Кот большой. А котенок какой? </a:t>
            </a:r>
            <a:endParaRPr lang="ru-RU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2628" lvl="0" indent="-342900">
              <a:buFont typeface="Wingdings" panose="05000000000000000000" pitchFamily="2" charset="2"/>
              <a:buChar char="v"/>
              <a:defRPr/>
            </a:pPr>
            <a:r>
              <a:rPr lang="ru-RU" sz="24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Назвать вкус предметов:</a:t>
            </a:r>
          </a:p>
          <a:p>
            <a:pPr marL="109728" lvl="0"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Сахар сладкий, соль соленая, мороженое сладкое…</a:t>
            </a:r>
          </a:p>
          <a:p>
            <a:pPr marL="452628" lvl="0" indent="-342900">
              <a:buFont typeface="Wingdings" panose="05000000000000000000" pitchFamily="2" charset="2"/>
              <a:buChar char="v"/>
              <a:defRPr/>
            </a:pPr>
            <a:r>
              <a:rPr lang="ru-RU" sz="24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Назвать цвет предметов:</a:t>
            </a:r>
          </a:p>
          <a:p>
            <a:pPr marL="109728" lvl="0"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Красный, желтый, синий, зеленый … кубик</a:t>
            </a:r>
          </a:p>
          <a:p>
            <a:pPr marL="452628" lvl="0" indent="-342900">
              <a:buFont typeface="Wingdings" panose="05000000000000000000" pitchFamily="2" charset="2"/>
              <a:buChar char="v"/>
              <a:defRPr/>
            </a:pPr>
            <a:r>
              <a:rPr lang="ru-RU" sz="24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Сравнить предметы по вкусу:</a:t>
            </a:r>
          </a:p>
          <a:p>
            <a:pPr marL="109728" lvl="0"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Пушинка легкая, а камень …</a:t>
            </a:r>
          </a:p>
          <a:p>
            <a:pPr marL="109728" lvl="0"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Сумка легкая, а чемодан …</a:t>
            </a:r>
          </a:p>
          <a:p>
            <a:pPr marL="109728" lvl="0">
              <a:defRPr/>
            </a:pP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53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97346"/>
            <a:ext cx="86409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628" indent="-34290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Задание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Научить составлять предложения, из которых первое предложение начинается словом </a:t>
            </a:r>
            <a:r>
              <a:rPr lang="ru-RU" sz="2400" i="1" u="sng" dirty="0" smtClean="0">
                <a:latin typeface="Times New Roman" pitchFamily="18" charset="0"/>
                <a:cs typeface="Times New Roman" pitchFamily="18" charset="0"/>
              </a:rPr>
              <a:t>сначала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 второе предложение начинается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а потом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Сначала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надо почистить зубы, а потом умыть лицо.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Сначала надо вымыть посуду, а потом ее вытереть.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Сначала надо надеть пальто, а потом варежки.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Сначала надо нарисовать дом, а потом его раскрасить.</a:t>
            </a:r>
          </a:p>
          <a:p>
            <a:pPr marL="109728" lvl="0" algn="ctr">
              <a:defRPr/>
            </a:pPr>
            <a:r>
              <a:rPr lang="ru-RU" sz="24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Игровые приемы:</a:t>
            </a:r>
          </a:p>
          <a:p>
            <a:pPr marL="109728" lvl="0">
              <a:defRPr/>
            </a:pPr>
            <a:r>
              <a:rPr lang="ru-RU" sz="24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«Что сначала, что потом» </a:t>
            </a:r>
            <a:r>
              <a:rPr lang="ru-RU" sz="2400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Дети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садятся в кружок. Выбирается водящий. Водящий говорит, что он будет делать сначала, а дети должны догадаться, что он будет делать потом. «Сначала я 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расстегну куртку,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потом…» 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Дети: «Ты ее снимешь».</a:t>
            </a:r>
          </a:p>
          <a:p>
            <a:pPr marL="109728" lvl="0">
              <a:defRPr/>
            </a:pPr>
            <a:r>
              <a:rPr lang="ru-RU" sz="24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«Угадай, где ошибка»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Педагог,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 потом сами дети составляют предложения, специально путая последовательность действий. П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едагог: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«Сначала я съем кашу, а потом сварю кашу»…</a:t>
            </a:r>
          </a:p>
          <a:p>
            <a:pPr marL="109728" fontAlgn="auto">
              <a:spcAft>
                <a:spcPts val="0"/>
              </a:spcAft>
              <a:defRPr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13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97346"/>
            <a:ext cx="871296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628" indent="-34290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Задание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14.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Научить составлять предложения  с разделительным союзом или:</a:t>
            </a:r>
          </a:p>
          <a:p>
            <a:pPr marL="109728" algn="ctr" fontAlgn="auto">
              <a:spcAft>
                <a:spcPts val="0"/>
              </a:spcAft>
              <a:defRPr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Игровые приемы: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«Сам не знаю, что буду делать»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На столе выставлены различные предметы для игр (сачок, кукла, бубен, карандаш,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бумага,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флажки, коляска, совочек, формочки). Ребенок выбирает две из них.  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lvl="0">
              <a:defRPr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Каждый должен рассказать, что он собирается делать. «У меня мяч и сачок, я буду играть в 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мяч 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или ловить бабочку сачком». И т.д.</a:t>
            </a:r>
          </a:p>
          <a:p>
            <a:pPr marL="109728" lvl="0">
              <a:defRPr/>
            </a:pPr>
            <a:r>
              <a:rPr lang="ru-RU" sz="24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«Или-или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». Дети стараются запомнить все предметы на столе. Все закрывают глаза, а водящий берет в это время предметы со стола (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например,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карандаш или пластилин) и  выходит. Дети открывают глаза и предполагают, что делает водящий за дверью. Ответы детей: «Вова 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рисует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или лепит из пластилина». Аналогично проводится 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игра и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 другими предметами. </a:t>
            </a:r>
          </a:p>
          <a:p>
            <a:pPr marL="109728" fontAlgn="auto">
              <a:spcAft>
                <a:spcPts val="0"/>
              </a:spcAft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62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97346"/>
            <a:ext cx="6246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fontAlgn="auto">
              <a:spcAft>
                <a:spcPts val="0"/>
              </a:spcAft>
              <a:defRPr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357093"/>
            <a:ext cx="864096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fontAlgn="auto">
              <a:spcAft>
                <a:spcPts val="0"/>
              </a:spcAft>
              <a:defRPr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     Дети должны научиться: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452628" indent="-34290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понимать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обращенную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речь;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2628" indent="-34290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правильно передавать слоговую структуру слов, используемых в самостоятельной речи;</a:t>
            </a:r>
          </a:p>
          <a:p>
            <a:pPr marL="452628" indent="-34290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пользоваться в самостоятельной речи простыми распространенными и сложными предложениями, владеть навыками объединения их в рассказ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452628" indent="-34290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владеть навыками диалогической речи;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243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75656" y="381000"/>
            <a:ext cx="6982544" cy="1535832"/>
          </a:xfrm>
        </p:spPr>
        <p:txBody>
          <a:bodyPr/>
          <a:lstStyle/>
          <a:p>
            <a:pPr marL="109728" lvl="0">
              <a:spcBef>
                <a:spcPts val="0"/>
              </a:spcBef>
              <a:defRPr/>
            </a:pPr>
            <a:r>
              <a:rPr lang="ru-RU" sz="44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Дети должны научиться: </a:t>
            </a:r>
            <a:br>
              <a:rPr lang="ru-RU" sz="44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4392488"/>
          </a:xfrm>
        </p:spPr>
        <p:txBody>
          <a:bodyPr>
            <a:normAutofit fontScale="25000" lnSpcReduction="20000"/>
          </a:bodyPr>
          <a:lstStyle/>
          <a:p>
            <a:pPr marL="452628" lvl="0" indent="-342900" algn="l">
              <a:lnSpc>
                <a:spcPct val="120000"/>
              </a:lnSpc>
              <a:spcBef>
                <a:spcPts val="0"/>
              </a:spcBef>
              <a:buClrTx/>
              <a:buSzTx/>
              <a:buFont typeface="Wingdings" pitchFamily="2" charset="2"/>
              <a:buChar char="Ø"/>
              <a:defRPr/>
            </a:pPr>
            <a:r>
              <a:rPr lang="ru-RU" sz="9600" b="0" cap="none" spc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владеть навыками словообразования: </a:t>
            </a:r>
            <a:r>
              <a:rPr lang="ru-RU" sz="9600" b="0" cap="none" spc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уменьшительно-ласкательных </a:t>
            </a:r>
            <a:r>
              <a:rPr lang="ru-RU" sz="9600" b="0" cap="none" spc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 </a:t>
            </a:r>
            <a:r>
              <a:rPr lang="ru-RU" sz="9600" b="0" cap="none" spc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существительных, родственных слов </a:t>
            </a:r>
            <a:r>
              <a:rPr lang="ru-RU" sz="9600" b="0" cap="none" spc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т. д.;</a:t>
            </a:r>
          </a:p>
          <a:p>
            <a:pPr marL="452628" lvl="0" indent="-342900" algn="l">
              <a:lnSpc>
                <a:spcPct val="120000"/>
              </a:lnSpc>
              <a:spcBef>
                <a:spcPts val="0"/>
              </a:spcBef>
              <a:buClrTx/>
              <a:buSzTx/>
              <a:buFont typeface="Wingdings" pitchFamily="2" charset="2"/>
              <a:buChar char="Ø"/>
              <a:defRPr/>
            </a:pPr>
            <a:r>
              <a:rPr lang="ru-RU" sz="9600" b="0" cap="none" spc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грамматически правильно оформлять самостоятельную речь в соответствии с нормами языка. </a:t>
            </a:r>
            <a:r>
              <a:rPr lang="ru-RU" sz="9600" b="0" cap="none" spc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Падежные окончания </a:t>
            </a:r>
            <a:r>
              <a:rPr lang="ru-RU" sz="9600" b="0" cap="none" spc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слов должны проговариваться четко; простые и почти все сложные предлоги  употребляться адекватно;</a:t>
            </a:r>
          </a:p>
          <a:p>
            <a:pPr marL="452628" lvl="0" indent="-342900" algn="l">
              <a:lnSpc>
                <a:spcPct val="120000"/>
              </a:lnSpc>
              <a:spcBef>
                <a:spcPts val="0"/>
              </a:spcBef>
              <a:buClrTx/>
              <a:buSzTx/>
              <a:buFont typeface="Wingdings" pitchFamily="2" charset="2"/>
              <a:buChar char="Ø"/>
              <a:defRPr/>
            </a:pPr>
            <a:r>
              <a:rPr lang="ru-RU" sz="9600" b="0" cap="none" spc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использовать в спонтанном общении слова различных </a:t>
            </a:r>
            <a:r>
              <a:rPr lang="ru-RU" sz="9600" b="0" cap="none" spc="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лексико</a:t>
            </a:r>
            <a:r>
              <a:rPr lang="ru-RU" sz="9600" b="0" cap="none" spc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- грамматических </a:t>
            </a:r>
            <a:r>
              <a:rPr lang="ru-RU" sz="9600" b="0" cap="none" spc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категорий (существительных, глаголов, наречий, прилагательных, местоимений и т. д</a:t>
            </a:r>
            <a:r>
              <a:rPr lang="ru-RU" sz="9600" b="0" cap="none" spc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sz="9600" b="0" cap="none" spc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546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-315416"/>
            <a:ext cx="8496944" cy="1484784"/>
          </a:xfrm>
        </p:spPr>
        <p:txBody>
          <a:bodyPr>
            <a:noAutofit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b="1" dirty="0" smtClean="0"/>
              <a:t>Что такое грамматическая сторона речи?</a:t>
            </a:r>
            <a:endParaRPr lang="ru-RU" sz="4000" b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88840"/>
            <a:ext cx="8020413" cy="4608512"/>
          </a:xfrm>
        </p:spPr>
        <p:txBody>
          <a:bodyPr>
            <a:normAutofit/>
          </a:bodyPr>
          <a:lstStyle/>
          <a:p>
            <a:r>
              <a:rPr lang="ru-RU" sz="2600" dirty="0"/>
              <a:t>Под </a:t>
            </a:r>
            <a:r>
              <a:rPr lang="ru-RU" sz="2600" dirty="0" smtClean="0"/>
              <a:t>грамматической </a:t>
            </a:r>
            <a:r>
              <a:rPr lang="ru-RU" sz="2600" dirty="0"/>
              <a:t>стороной речи </a:t>
            </a:r>
            <a:r>
              <a:rPr lang="ru-RU" sz="2600" dirty="0" smtClean="0"/>
              <a:t>понимают словарь и  </a:t>
            </a:r>
            <a:r>
              <a:rPr lang="ru-RU" sz="2600" dirty="0"/>
              <a:t>грамматически правильное </a:t>
            </a:r>
            <a:r>
              <a:rPr lang="ru-RU" sz="2600" dirty="0" smtClean="0"/>
              <a:t>его </a:t>
            </a:r>
            <a:r>
              <a:rPr lang="ru-RU" sz="2600" dirty="0"/>
              <a:t>использование.</a:t>
            </a:r>
          </a:p>
          <a:p>
            <a:r>
              <a:rPr lang="ru-RU" sz="2600" dirty="0"/>
              <a:t>Слова – основная лексическая единица, выражающая понятие. </a:t>
            </a:r>
          </a:p>
          <a:p>
            <a:r>
              <a:rPr lang="ru-RU" sz="2600" dirty="0"/>
              <a:t>Словарь – это слова (основные единицы речи) обозначающие предметы, явления, действия и признаки окружающей действительности.</a:t>
            </a:r>
          </a:p>
          <a:p>
            <a:endParaRPr lang="ru-RU" sz="2800" dirty="0"/>
          </a:p>
          <a:p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27483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0215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Развитие речи дошкольников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1556792"/>
            <a:ext cx="8352928" cy="4569371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sz="2800" dirty="0" smtClean="0">
              <a:solidFill>
                <a:schemeClr val="tx1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Подготовка </a:t>
            </a:r>
            <a:r>
              <a:rPr lang="ru-RU" sz="2400" dirty="0">
                <a:solidFill>
                  <a:schemeClr val="tx1"/>
                </a:solidFill>
              </a:rPr>
              <a:t>дыхательной системы к реализации голосовых реакций; образование недифференцированных голосовых шумов и звуков </a:t>
            </a:r>
            <a:r>
              <a:rPr lang="ru-RU" sz="2400" dirty="0" smtClean="0">
                <a:solidFill>
                  <a:schemeClr val="tx1"/>
                </a:solidFill>
              </a:rPr>
              <a:t> (</a:t>
            </a:r>
            <a:r>
              <a:rPr lang="ru-RU" sz="2400" dirty="0">
                <a:solidFill>
                  <a:schemeClr val="tx1"/>
                </a:solidFill>
              </a:rPr>
              <a:t>с 3 до 6 месяцев);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400" dirty="0">
                <a:solidFill>
                  <a:schemeClr val="tx1"/>
                </a:solidFill>
              </a:rPr>
              <a:t>К 1 году жизни у ребенка </a:t>
            </a:r>
            <a:r>
              <a:rPr lang="ru-RU" sz="2400" dirty="0" smtClean="0">
                <a:solidFill>
                  <a:schemeClr val="tx1"/>
                </a:solidFill>
              </a:rPr>
              <a:t>появляются  </a:t>
            </a:r>
            <a:r>
              <a:rPr lang="ru-RU" sz="2400" dirty="0" err="1">
                <a:solidFill>
                  <a:schemeClr val="tx1"/>
                </a:solidFill>
              </a:rPr>
              <a:t>лепетные</a:t>
            </a:r>
            <a:r>
              <a:rPr lang="ru-RU" sz="2400" dirty="0">
                <a:solidFill>
                  <a:schemeClr val="tx1"/>
                </a:solidFill>
              </a:rPr>
              <a:t> слова, состоящие из ударных слогов.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022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548680"/>
            <a:ext cx="7408333" cy="6048672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К 2-му году жизни словарь ребенка содержит около 300 слов, где каждое слово соотносится с конкретным предметом или действием. На данном этапе пассивный словарь больше активного: ребенок хорошо понимает обращенную речь и выполняет инструкции взрослого.</a:t>
            </a:r>
          </a:p>
          <a:p>
            <a:r>
              <a:rPr lang="ru-RU" sz="2400" dirty="0">
                <a:solidFill>
                  <a:schemeClr val="tx1"/>
                </a:solidFill>
              </a:rPr>
              <a:t>К 3 годам в словаре ребенка насчитывается более 1000 слов. Формируются слова – </a:t>
            </a:r>
            <a:r>
              <a:rPr lang="ru-RU" sz="2400" dirty="0" smtClean="0">
                <a:solidFill>
                  <a:schemeClr val="tx1"/>
                </a:solidFill>
              </a:rPr>
              <a:t>обобщения. Уточняется </a:t>
            </a:r>
            <a:r>
              <a:rPr lang="ru-RU" sz="2400" dirty="0">
                <a:solidFill>
                  <a:schemeClr val="tx1"/>
                </a:solidFill>
              </a:rPr>
              <a:t>значения слов. Объем словаря увеличивается за счет обогащения жизненного опыта ребенка, обобщения с окружающими взрослыми.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505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0648"/>
            <a:ext cx="8020413" cy="6336704"/>
          </a:xfrm>
        </p:spPr>
        <p:txBody>
          <a:bodyPr/>
          <a:lstStyle/>
          <a:p>
            <a:r>
              <a:rPr lang="ru-RU" sz="2400" dirty="0">
                <a:solidFill>
                  <a:schemeClr val="tx1"/>
                </a:solidFill>
              </a:rPr>
              <a:t>К 4 годам словарный запас возрастает до 1600–1900 слов. 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5 годам дети овладевают набором слов, обозначающих основные геометрические формы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пространственные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отношения определяют дифференцированно и точно. Словарь состоит из 2200 слов.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Таким образом, к концу дошкольного периода, к моменту поступления школу, дети имеют довольно разнообразный словарь и в достаточной мере владеют грамматическим строем родного языка.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459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 детей с речевыми нарушениями: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1340768"/>
            <a:ext cx="8640960" cy="5112568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Почти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отсутствуют обобщающие понятия (транспорт, посуда, животные и т. д.);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Неточность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слухового восприятия слов, в особенности их окончаний, суффиксов и приставок препятствует вычленению грамматических форм слова, усвоению грамматических связей между словами.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арушения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проявляются по-разному: от употребления только однословных предложений до развернутой фразы с ошибками в падежах, родовых, числовых, временных согласованиях, в употреблении предложных конструкций;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102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582341"/>
            <a:ext cx="871296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Ограниченный запас слов и недостаточное овладение грамматическим строем языка влекут за собой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дальнейшем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ограниченное понимание читаемого текста;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 трудом усваиваются и названия признаков предметов, так как окончания имен прилагательных в русском языке чаще бывают безударными. Особую сложность для детей представляет усвоение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предлогов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которые нередко состоят из одного согласного звука, поэтому они опускаются детьми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03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843"/>
            <a:ext cx="864096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Составление грамматических форм слов с помощью игровых приемов:</a:t>
            </a:r>
          </a:p>
          <a:p>
            <a:pPr marL="452628" indent="-34290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Задание 1: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а) научить детей составлять предложения из четырех слов по модели: винительный падеж единственного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числа+дательный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падеж единственного числа: 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Кому папа читает книгу? – Вове, девочке Оле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Кому мама дает конфету? – дочке, девочке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Кому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мальчик несет очки? – бабушке, дедушке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Составление предложений по картинкам: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Девочка дает сено козе.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Мальчик несет маме цветы.</a:t>
            </a:r>
          </a:p>
          <a:p>
            <a:pPr marL="109728" fontAlgn="auto">
              <a:spcAft>
                <a:spcPts val="0"/>
              </a:spcAft>
              <a:defRPr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109728" fontAlgn="auto">
              <a:spcAft>
                <a:spcPts val="0"/>
              </a:spcAft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4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751344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628" indent="-34290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Задание 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Научить давать качественную оценку действий, используя вопросы: кто это? что он (она) делает?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ак он (она) это делает?: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Таня танцует как? – Хорошо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Витя танцует как? – Плохо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Нина поет как? – Громко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Оля поет как? – Тихо</a:t>
            </a:r>
          </a:p>
          <a:p>
            <a:pPr marL="452628" indent="-34290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Задание 3.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Научить детей отвечать 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вопрос  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у кого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 с предлогом у)</a:t>
            </a:r>
          </a:p>
          <a:p>
            <a:pPr marL="566928" indent="-457200" fontAlgn="auto">
              <a:spcAft>
                <a:spcPts val="0"/>
              </a:spcAft>
              <a:buAutoNum type="arabicPeriod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Предметное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лото (насекомые,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дом.животные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66928" indent="-457200" fontAlgn="auto">
              <a:spcAft>
                <a:spcPts val="0"/>
              </a:spcAft>
              <a:buAutoNum type="arabicPeriod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агадки о животных (у кого рога? У кого длинные уши? </a:t>
            </a:r>
          </a:p>
          <a:p>
            <a:pPr marL="109728"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кого быстрые ноги? У кого острые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когти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? У кого большие зеленые глаза и длинные усы? У кого длинный пушистый хвост?</a:t>
            </a:r>
          </a:p>
          <a:p>
            <a:pPr marL="452628" indent="-34290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27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271</TotalTime>
  <Words>1500</Words>
  <Application>Microsoft Office PowerPoint</Application>
  <PresentationFormat>Экран (4:3)</PresentationFormat>
  <Paragraphs>136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Солнцестояние</vt:lpstr>
      <vt:lpstr>Приемы формирования грамматически  правильной речи у дошкольников</vt:lpstr>
      <vt:lpstr>   Что такое грамматическая сторона речи?</vt:lpstr>
      <vt:lpstr>Развитие речи дошкольников</vt:lpstr>
      <vt:lpstr>Презентация PowerPoint</vt:lpstr>
      <vt:lpstr>Презентация PowerPoint</vt:lpstr>
      <vt:lpstr>У детей с речевыми нарушениями: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Дети должны научиться: 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Приемы формирования грамматически правильной речи</dc:title>
  <dc:creator>Марина</dc:creator>
  <cp:lastModifiedBy>Tolik</cp:lastModifiedBy>
  <cp:revision>55</cp:revision>
  <dcterms:created xsi:type="dcterms:W3CDTF">2007-12-20T21:54:25Z</dcterms:created>
  <dcterms:modified xsi:type="dcterms:W3CDTF">2019-10-26T15:18:02Z</dcterms:modified>
</cp:coreProperties>
</file>