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0" r:id="rId13"/>
    <p:sldId id="272" r:id="rId14"/>
    <p:sldId id="267" r:id="rId15"/>
    <p:sldId id="269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3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0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14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9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68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8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08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6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3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3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3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1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4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7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5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5ACD-20FA-4855-800D-B9833A4C143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18BADF-99E6-4195-83B6-B9CA1F2A9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8169" y="624110"/>
            <a:ext cx="9916444" cy="128089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Равносильность уравнений и неравенств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8425" y="2133600"/>
            <a:ext cx="10250906" cy="445008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Понятие о равносильных уравнениях.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Решить уравнение – это значит найти все его корни  или доказать, что их не существует.</a:t>
            </a:r>
          </a:p>
          <a:p>
            <a:pPr marL="0" indent="0" algn="just">
              <a:buNone/>
            </a:pPr>
            <a:r>
              <a:rPr lang="ru-RU" dirty="0" smtClean="0"/>
              <a:t>Множество корней уравнения зависит от того, на каком числовом множестве рассматривается данное уравнение. Поэтому если поставлена задача решить уравнение, то должно быть указано множество, на котором оно решается.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При решении уравнения над ним производят различные преобразования: раскрывают скобки, переносят члены из одной части в другую, приводят подобные члены, возводят в степень обе части уравнения, делят (умножают) части уравнения на одно и тоже число.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В процессе этих преобразований данное уравнение последовательно заменяется и уравнениями, получается цепочка уравнений, в которой каждое новое уравнение может быть, а может и не быть равносильно предыдущему.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39" y="104346"/>
            <a:ext cx="8911687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51797" y="519764"/>
                <a:ext cx="10222029" cy="603504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ru-RU" b="1" dirty="0" smtClean="0"/>
                  <a:t>Понятие</a:t>
                </a:r>
                <a:r>
                  <a:rPr lang="en-US" dirty="0" smtClean="0"/>
                  <a:t> </a:t>
                </a:r>
                <a:r>
                  <a:rPr lang="ru-RU" b="1" dirty="0" smtClean="0"/>
                  <a:t>о р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авносильных неравенствах.</a:t>
                </a:r>
                <a:endParaRPr lang="ru-RU" b="1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b="1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ru-RU" dirty="0" smtClean="0"/>
                  <a:t>Определение</a:t>
                </a:r>
                <a:r>
                  <a:rPr lang="ru-RU" dirty="0"/>
                  <a:t>.</a:t>
                </a:r>
                <a:r>
                  <a:rPr lang="ru-RU" b="1" dirty="0"/>
                  <a:t> </a:t>
                </a:r>
                <a:r>
                  <a:rPr lang="ru-RU" b="1" i="1" dirty="0"/>
                  <a:t>Два неравенства называются равносильными, если их множества решений равны.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Например, неравенства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+7&gt;10 </m:t>
                    </m:r>
                  </m:oMath>
                </a14:m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 </m:t>
                    </m:r>
                  </m:oMath>
                </a14:m>
                <a:r>
                  <a:rPr lang="ru-RU" dirty="0" smtClean="0"/>
                  <a:t>равносильны</a:t>
                </a:r>
                <a:r>
                  <a:rPr lang="ru-RU" dirty="0"/>
                  <a:t>, так как их множества решений равны и представляют собой </a:t>
                </a:r>
                <a:r>
                  <a:rPr lang="ru-RU" dirty="0" smtClean="0"/>
                  <a:t>промежуток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/>
                  <a:t>Теоремы о равносильности неравенств и следствия из них аналогич­ны соответствующим теоремам о равносильности уравнений. При их доказательстве используются свойства истинных числовых неравенств.</a:t>
                </a:r>
              </a:p>
              <a:p>
                <a:pPr marL="0" indent="0">
                  <a:buNone/>
                </a:pPr>
                <a:r>
                  <a:rPr lang="ru-RU" b="1" dirty="0"/>
                  <a:t>Теорема </a:t>
                </a:r>
                <a:r>
                  <a:rPr lang="en-US" b="1" dirty="0" smtClean="0"/>
                  <a:t>1.</a:t>
                </a:r>
                <a:r>
                  <a:rPr lang="ru-RU" dirty="0"/>
                  <a:t> Пусть неравенство </a:t>
                </a:r>
                <a:r>
                  <a:rPr lang="ru-RU" i="1" dirty="0"/>
                  <a:t>f(х) &gt; g(х)</a:t>
                </a:r>
                <a:r>
                  <a:rPr lang="ru-RU" b="1" i="1" dirty="0"/>
                  <a:t> </a:t>
                </a:r>
                <a:r>
                  <a:rPr lang="ru-RU" dirty="0"/>
                  <a:t>задано на множестве </a:t>
                </a:r>
                <a:r>
                  <a:rPr lang="ru-RU" i="1" dirty="0"/>
                  <a:t>X </a:t>
                </a:r>
                <a:r>
                  <a:rPr lang="ru-RU" dirty="0"/>
                  <a:t>и </a:t>
                </a:r>
                <a:r>
                  <a:rPr lang="ru-RU" i="1" dirty="0"/>
                  <a:t>h</a:t>
                </a:r>
                <a:r>
                  <a:rPr lang="ru-RU" dirty="0"/>
                  <a:t>(</a:t>
                </a:r>
                <a:r>
                  <a:rPr lang="ru-RU" i="1" dirty="0"/>
                  <a:t>x</a:t>
                </a:r>
                <a:r>
                  <a:rPr lang="ru-RU" dirty="0"/>
                  <a:t>) - выражение, определенное на том же множестве. Тогда неравенства </a:t>
                </a:r>
                <a:r>
                  <a:rPr lang="ru-RU" i="1" dirty="0"/>
                  <a:t>f(х) &gt; g(х) и f(х)+ h(x) &gt; g(х) + h(x)</a:t>
                </a:r>
                <a:r>
                  <a:rPr lang="ru-RU" b="1" i="1" dirty="0"/>
                  <a:t> </a:t>
                </a:r>
                <a:r>
                  <a:rPr lang="ru-RU" dirty="0"/>
                  <a:t>равносильны на множестве </a:t>
                </a:r>
                <a:r>
                  <a:rPr lang="ru-RU" i="1" dirty="0"/>
                  <a:t>X.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Из этой теоремы вытекают следствия, которые часто используются при решении неравенств:</a:t>
                </a:r>
              </a:p>
              <a:p>
                <a:r>
                  <a:rPr lang="ru-RU" dirty="0"/>
                  <a:t>Если к обеим частям неравенства </a:t>
                </a:r>
                <a:r>
                  <a:rPr lang="ru-RU" i="1" dirty="0"/>
                  <a:t>f(х) &gt; g(х)</a:t>
                </a:r>
                <a:r>
                  <a:rPr lang="ru-RU" b="1" i="1" dirty="0"/>
                  <a:t> </a:t>
                </a:r>
                <a:r>
                  <a:rPr lang="ru-RU" dirty="0"/>
                  <a:t>прибавить одно и то же число </a:t>
                </a:r>
                <a:r>
                  <a:rPr lang="ru-RU" i="1" dirty="0"/>
                  <a:t>d, </a:t>
                </a:r>
                <a:r>
                  <a:rPr lang="ru-RU" dirty="0"/>
                  <a:t>то получим неравенство</a:t>
                </a:r>
                <a:r>
                  <a:rPr lang="ru-RU" i="1" dirty="0"/>
                  <a:t> f(х) + d &gt; g(х)+ d, </a:t>
                </a:r>
                <a:r>
                  <a:rPr lang="ru-RU" dirty="0"/>
                  <a:t>равно­сильное исходному.</a:t>
                </a:r>
              </a:p>
              <a:p>
                <a:r>
                  <a:rPr lang="ru-RU" dirty="0"/>
                  <a:t>Если какое-либо слагаемое (числовое выражение или выражение с переменной) перенести из одной части неравенства в другую, поме­няв знак слагаемого на противоположный, то получим неравенство, равносильное данному.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1797" y="519764"/>
                <a:ext cx="10222029" cy="6035040"/>
              </a:xfrm>
              <a:blipFill rotWithShape="0">
                <a:blip r:embed="rId2"/>
                <a:stretch>
                  <a:fillRect l="-477" t="-1010" r="-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0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860" y="75470"/>
            <a:ext cx="8911687" cy="1074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295" y="567891"/>
            <a:ext cx="10270156" cy="6150543"/>
          </a:xfrm>
        </p:spPr>
        <p:txBody>
          <a:bodyPr/>
          <a:lstStyle/>
          <a:p>
            <a:r>
              <a:rPr lang="ru-RU" b="1" dirty="0"/>
              <a:t>Теорема </a:t>
            </a:r>
            <a:r>
              <a:rPr lang="en-US" b="1" dirty="0" smtClean="0"/>
              <a:t>2</a:t>
            </a:r>
            <a:r>
              <a:rPr lang="ru-RU" b="1" dirty="0" smtClean="0"/>
              <a:t>.</a:t>
            </a:r>
            <a:r>
              <a:rPr lang="ru-RU" dirty="0"/>
              <a:t> Пусть неравенство</a:t>
            </a:r>
            <a:r>
              <a:rPr lang="ru-RU" i="1" dirty="0"/>
              <a:t> f(х) &gt; g(х)</a:t>
            </a:r>
            <a:r>
              <a:rPr lang="ru-RU" dirty="0"/>
              <a:t> задано на множестве </a:t>
            </a:r>
            <a:r>
              <a:rPr lang="ru-RU" i="1" dirty="0"/>
              <a:t>X </a:t>
            </a:r>
            <a:r>
              <a:rPr lang="ru-RU" dirty="0"/>
              <a:t>и </a:t>
            </a:r>
            <a:r>
              <a:rPr lang="ru-RU" i="1" dirty="0"/>
              <a:t>h</a:t>
            </a:r>
            <a:r>
              <a:rPr lang="ru-RU" dirty="0"/>
              <a:t>(</a:t>
            </a:r>
            <a:r>
              <a:rPr lang="ru-RU" i="1" dirty="0"/>
              <a:t>х</a:t>
            </a:r>
            <a:r>
              <a:rPr lang="ru-RU" dirty="0"/>
              <a:t>) - выражение, определенное на том же множестве, и для всех </a:t>
            </a:r>
            <a:r>
              <a:rPr lang="ru-RU" i="1" dirty="0"/>
              <a:t>х </a:t>
            </a:r>
            <a:r>
              <a:rPr lang="ru-RU" dirty="0"/>
              <a:t>из множества </a:t>
            </a:r>
            <a:r>
              <a:rPr lang="ru-RU" i="1" dirty="0"/>
              <a:t>X </a:t>
            </a:r>
            <a:r>
              <a:rPr lang="ru-RU" dirty="0"/>
              <a:t>выражение </a:t>
            </a:r>
            <a:r>
              <a:rPr lang="ru-RU" i="1" dirty="0"/>
              <a:t>h(х) </a:t>
            </a:r>
            <a:r>
              <a:rPr lang="ru-RU" dirty="0"/>
              <a:t>принимает положительные значения. Тогда неравенства </a:t>
            </a:r>
            <a:r>
              <a:rPr lang="ru-RU" i="1" dirty="0"/>
              <a:t>f(х) &gt; g(х) и f(х)· h(x) &gt; g(х) · h(x)</a:t>
            </a:r>
            <a:r>
              <a:rPr lang="ru-RU" b="1" i="1" dirty="0"/>
              <a:t> </a:t>
            </a:r>
            <a:r>
              <a:rPr lang="ru-RU" dirty="0"/>
              <a:t>равносильны на множестве </a:t>
            </a:r>
            <a:r>
              <a:rPr lang="ru-RU" i="1" dirty="0"/>
              <a:t>X.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Из этой теоремы вытекает следствие: если обе части неравенства </a:t>
            </a:r>
            <a:r>
              <a:rPr lang="ru-RU" i="1" dirty="0"/>
              <a:t>f(х) &gt; g(х) </a:t>
            </a:r>
            <a:r>
              <a:rPr lang="ru-RU" dirty="0"/>
              <a:t>умножить на одно и то же положительное число </a:t>
            </a:r>
            <a:r>
              <a:rPr lang="ru-RU" i="1" dirty="0"/>
              <a:t>d, </a:t>
            </a:r>
            <a:r>
              <a:rPr lang="ru-RU" dirty="0"/>
              <a:t>то по­лучим неравенство </a:t>
            </a:r>
            <a:endParaRPr lang="en-US" dirty="0" smtClean="0"/>
          </a:p>
          <a:p>
            <a:pPr marL="0" indent="0" algn="just">
              <a:buNone/>
            </a:pPr>
            <a:r>
              <a:rPr lang="ru-RU" i="1" dirty="0" smtClean="0"/>
              <a:t>f(х</a:t>
            </a:r>
            <a:r>
              <a:rPr lang="ru-RU" i="1" dirty="0"/>
              <a:t>)·d &gt; g(х) ·d, </a:t>
            </a:r>
            <a:r>
              <a:rPr lang="ru-RU" dirty="0"/>
              <a:t>равносильное данному.</a:t>
            </a:r>
          </a:p>
          <a:p>
            <a:r>
              <a:rPr lang="ru-RU" b="1" dirty="0"/>
              <a:t>Теорема </a:t>
            </a:r>
            <a:r>
              <a:rPr lang="en-US" b="1" dirty="0" smtClean="0"/>
              <a:t>3</a:t>
            </a:r>
            <a:r>
              <a:rPr lang="ru-RU" b="1" dirty="0" smtClean="0"/>
              <a:t>.</a:t>
            </a:r>
            <a:r>
              <a:rPr lang="ru-RU" dirty="0"/>
              <a:t> Пусть неравенство </a:t>
            </a:r>
            <a:r>
              <a:rPr lang="ru-RU" i="1" dirty="0"/>
              <a:t>f(х) &gt; g(х) </a:t>
            </a:r>
            <a:r>
              <a:rPr lang="ru-RU" dirty="0"/>
              <a:t>задано на множестве </a:t>
            </a:r>
            <a:r>
              <a:rPr lang="ru-RU" i="1" dirty="0"/>
              <a:t>X </a:t>
            </a:r>
            <a:r>
              <a:rPr lang="ru-RU" dirty="0"/>
              <a:t>и </a:t>
            </a:r>
            <a:r>
              <a:rPr lang="ru-RU" i="1" dirty="0"/>
              <a:t>h</a:t>
            </a:r>
            <a:r>
              <a:rPr lang="ru-RU" dirty="0"/>
              <a:t>(</a:t>
            </a:r>
            <a:r>
              <a:rPr lang="ru-RU" i="1" dirty="0"/>
              <a:t>х</a:t>
            </a:r>
            <a:r>
              <a:rPr lang="ru-RU" dirty="0"/>
              <a:t>) - выражение, определенное на том же множестве, и для всех </a:t>
            </a:r>
            <a:r>
              <a:rPr lang="ru-RU" i="1" dirty="0"/>
              <a:t>х</a:t>
            </a:r>
            <a:r>
              <a:rPr lang="ru-RU" dirty="0"/>
              <a:t> их множества </a:t>
            </a:r>
            <a:r>
              <a:rPr lang="ru-RU" i="1" dirty="0"/>
              <a:t>X </a:t>
            </a:r>
            <a:r>
              <a:rPr lang="ru-RU" dirty="0"/>
              <a:t>выражение </a:t>
            </a:r>
            <a:r>
              <a:rPr lang="ru-RU" i="1" dirty="0"/>
              <a:t>h</a:t>
            </a:r>
            <a:r>
              <a:rPr lang="ru-RU" dirty="0"/>
              <a:t>(</a:t>
            </a:r>
            <a:r>
              <a:rPr lang="ru-RU" i="1" dirty="0"/>
              <a:t>х</a:t>
            </a:r>
            <a:r>
              <a:rPr lang="ru-RU" dirty="0"/>
              <a:t>) принимает отрицательные значения. Тогда неравенства </a:t>
            </a:r>
            <a:r>
              <a:rPr lang="ru-RU" i="1" dirty="0"/>
              <a:t>f(х) &gt; g(х) и f(х)· h(x) &gt; g(х)· h(x)</a:t>
            </a:r>
            <a:r>
              <a:rPr lang="ru-RU" b="1" i="1" dirty="0"/>
              <a:t> </a:t>
            </a:r>
            <a:r>
              <a:rPr lang="ru-RU" dirty="0"/>
              <a:t>равносильны на множестве </a:t>
            </a:r>
            <a:r>
              <a:rPr lang="ru-RU" i="1" dirty="0"/>
              <a:t>X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Из этой теоремы вытекает следствие: если обе части неравенства </a:t>
            </a:r>
            <a:r>
              <a:rPr lang="ru-RU" i="1" dirty="0"/>
              <a:t>f(х) &gt; g(х) </a:t>
            </a:r>
            <a:r>
              <a:rPr lang="ru-RU" dirty="0"/>
              <a:t>умножить на одно и то же отрицательное число </a:t>
            </a:r>
            <a:r>
              <a:rPr lang="ru-RU" i="1" dirty="0"/>
              <a:t>d </a:t>
            </a:r>
            <a:r>
              <a:rPr lang="ru-RU" dirty="0"/>
              <a:t>и знак неравенства поменять на противоположный, то получим неравенство </a:t>
            </a:r>
            <a:r>
              <a:rPr lang="ru-RU" i="1" dirty="0"/>
              <a:t>f(х)·d </a:t>
            </a:r>
            <a:r>
              <a:rPr lang="en-US" i="1" dirty="0"/>
              <a:t>&lt;</a:t>
            </a:r>
            <a:r>
              <a:rPr lang="ru-RU" i="1" dirty="0"/>
              <a:t> g(х) ·d, </a:t>
            </a:r>
            <a:r>
              <a:rPr lang="ru-RU" dirty="0"/>
              <a:t>равносильное данному.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7240" y="240632"/>
            <a:ext cx="8911687" cy="562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809549" y="296851"/>
                <a:ext cx="9695063" cy="62387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/>
                  <a:t>Теорема 4</a:t>
                </a:r>
              </a:p>
              <a:p>
                <a:pPr marL="0" indent="0" algn="just">
                  <a:buNone/>
                </a:pPr>
                <a:r>
                  <a:rPr lang="ru-RU" dirty="0"/>
                  <a:t>  Если какой-либо член неравенства перенести из одной части неравенства в другую с противоположным знаком, оставив знак неравенства без изменения, то полученное неравенство будет равносильно исходному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ru-RU" b="1" dirty="0"/>
                  <a:t>Теорема </a:t>
                </a:r>
                <a:r>
                  <a:rPr lang="ru-RU" b="1" dirty="0" smtClean="0"/>
                  <a:t>5</a:t>
                </a:r>
                <a:endParaRPr lang="ru-RU" b="1" dirty="0"/>
              </a:p>
              <a:p>
                <a:pPr marL="0" indent="0" algn="just">
                  <a:buNone/>
                </a:pPr>
                <a:r>
                  <a:rPr lang="ru-RU" dirty="0"/>
                  <a:t>   Если обе части неравенства возвести в одну и ту же нечетную степень, оставив знак неравенства без изменения, то полученное неравенство будет равносильно исходному. </a:t>
                </a:r>
              </a:p>
              <a:p>
                <a:pPr marL="0" indent="0" algn="just">
                  <a:buNone/>
                </a:pPr>
                <a:r>
                  <a:rPr lang="ru-RU" b="1" dirty="0"/>
                  <a:t>  Теорема 6</a:t>
                </a:r>
              </a:p>
              <a:p>
                <a:pPr marL="0" indent="0">
                  <a:buNone/>
                </a:pPr>
                <a:r>
                  <a:rPr lang="ru-RU" dirty="0"/>
                  <a:t>Показательное неравенство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ru-RU" dirty="0"/>
                  <a:t> равносильно</a:t>
                </a:r>
              </a:p>
              <a:p>
                <a:pPr marL="0" indent="0">
                  <a:buNone/>
                </a:pPr>
                <a:r>
                  <a:rPr lang="ru-RU" dirty="0"/>
                  <a:t>а) неравенству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dirty="0"/>
                  <a:t> при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ru-RU" dirty="0"/>
                  <a:t> ;</a:t>
                </a:r>
              </a:p>
              <a:p>
                <a:pPr marL="0" indent="0">
                  <a:buNone/>
                </a:pPr>
                <a:r>
                  <a:rPr lang="ru-RU" dirty="0"/>
                  <a:t>б) неравенству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dirty="0"/>
                  <a:t> при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ru-RU" dirty="0"/>
                  <a:t> .</a:t>
                </a:r>
              </a:p>
              <a:p>
                <a:pPr marL="0" indent="0" algn="just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9549" y="296851"/>
                <a:ext cx="9695063" cy="6238703"/>
              </a:xfrm>
              <a:blipFill rotWithShape="0">
                <a:blip r:embed="rId2"/>
                <a:stretch>
                  <a:fillRect l="-566" t="-587" r="-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2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89" y="133221"/>
            <a:ext cx="8911687" cy="881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51798" y="721895"/>
                <a:ext cx="9752814" cy="590991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     Теорема </a:t>
                </a:r>
                <a:r>
                  <a:rPr lang="ru-RU" b="1" dirty="0"/>
                  <a:t>7</a:t>
                </a:r>
              </a:p>
              <a:p>
                <a:pPr marL="0" indent="0">
                  <a:buNone/>
                </a:pPr>
                <a:r>
                  <a:rPr lang="ru-RU" dirty="0" smtClean="0"/>
                  <a:t> а</a:t>
                </a:r>
                <a:r>
                  <a:rPr lang="ru-RU" dirty="0"/>
                  <a:t>) Иррациональное неравенство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ru-RU" dirty="0"/>
                  <a:t> равносильно следующей системе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;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б) </a:t>
                </a:r>
                <a:r>
                  <a:rPr lang="ru-RU" dirty="0"/>
                  <a:t>Иррациональное неравенство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 равносильно следующей системе: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)&lt;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)≥0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ru-RU" dirty="0" smtClean="0"/>
                  <a:t>в) </a:t>
                </a:r>
                <a:r>
                  <a:rPr lang="ru-RU" dirty="0"/>
                  <a:t>Иррациональное неравенство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 равносильно следующей системе</a:t>
                </a:r>
                <a:r>
                  <a:rPr lang="ru-RU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)≥0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)&gt;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)&lt;0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)≥0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</a:t>
                </a:r>
                <a:r>
                  <a:rPr lang="ru-RU" b="1" dirty="0" smtClean="0"/>
                  <a:t>Теорема </a:t>
                </a:r>
                <a:r>
                  <a:rPr lang="en-US" b="1" dirty="0"/>
                  <a:t>8</a:t>
                </a:r>
                <a:endParaRPr lang="ru-RU" b="1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ru-RU" dirty="0" smtClean="0"/>
                  <a:t>Логарифмическое </a:t>
                </a:r>
                <a:r>
                  <a:rPr lang="ru-RU" dirty="0"/>
                  <a:t>неравенство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)&lt;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dirty="0"/>
                  <a:t> равносильно</a:t>
                </a:r>
                <a:r>
                  <a:rPr lang="ru-RU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а) </a:t>
                </a:r>
                <a:r>
                  <a:rPr lang="ru-RU" dirty="0"/>
                  <a:t>при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ru-RU" dirty="0"/>
                  <a:t> одновременному выполнению системы двух следующих условий</a:t>
                </a:r>
                <a:r>
                  <a:rPr lang="ru-RU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dirty="0"/>
                  <a:t>  и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dirty="0" smtClean="0"/>
                  <a:t>б)</a:t>
                </a:r>
                <a:r>
                  <a:rPr lang="en-US" dirty="0" smtClean="0"/>
                  <a:t> </a:t>
                </a:r>
                <a:r>
                  <a:rPr lang="ru-RU" dirty="0"/>
                  <a:t>при 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dirty="0"/>
                  <a:t> одновременному выполнению системы двух следующих условий: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dirty="0"/>
                  <a:t>  и </a:t>
                </a:r>
                <a:r>
                  <a:rPr lang="en-US" dirty="0"/>
                  <a:t> </a:t>
                </a:r>
                <a:r>
                  <a:rPr lang="en-US" dirty="0" smtClean="0"/>
                  <a:t>g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)&gt;0.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1798" y="721895"/>
                <a:ext cx="9752814" cy="5909911"/>
              </a:xfrm>
              <a:blipFill rotWithShape="0">
                <a:blip r:embed="rId2"/>
                <a:stretch>
                  <a:fillRect l="-375" t="-1134" b="-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361" y="94720"/>
            <a:ext cx="8911687" cy="977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55545" y="567891"/>
                <a:ext cx="10376034" cy="6121667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ru-RU" dirty="0" smtClean="0"/>
                  <a:t>Решение неравенств разумно осуществлять посредством равносильных преобразований, так как решением неравенства обычно является промежуток значений переменной и проверить все значения путём подстановки в исходное неравенство возможности не имеется.  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</a:t>
                </a:r>
                <a:r>
                  <a:rPr lang="ru-RU" b="1" dirty="0"/>
                  <a:t>Частным решением неравенства</a:t>
                </a:r>
                <a:r>
                  <a:rPr lang="ru-RU" dirty="0"/>
                  <a:t>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 назовём всякое значение </a:t>
                </a:r>
                <a:r>
                  <a:rPr lang="ru-RU" dirty="0" smtClean="0"/>
                  <a:t>переменной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 , которое обращает заданное неравенство в верное числовое неравенство. </a:t>
                </a:r>
                <a:r>
                  <a:rPr lang="ru-RU" b="1" dirty="0"/>
                  <a:t>Общим решением </a:t>
                </a:r>
                <a:r>
                  <a:rPr lang="ru-RU" dirty="0"/>
                  <a:t>(или просто "решением")</a:t>
                </a:r>
                <a:r>
                  <a:rPr lang="ru-RU" b="1" dirty="0"/>
                  <a:t> неравенства</a:t>
                </a:r>
                <a:r>
                  <a:rPr lang="ru-RU" dirty="0"/>
                  <a:t> назовём множество всех частных решений неравенства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ru-RU" b="1" dirty="0"/>
                  <a:t>Областью определения неравенства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dirty="0"/>
                  <a:t> или </a:t>
                </a:r>
                <a:r>
                  <a:rPr lang="ru-RU" b="1" dirty="0"/>
                  <a:t>областью допустимых значений переменной (ОДЗ)</a:t>
                </a:r>
                <a:r>
                  <a:rPr lang="ru-RU" dirty="0"/>
                  <a:t> называется множество всех (и только таких) значений </a:t>
                </a:r>
                <a:r>
                  <a:rPr lang="ru-RU" dirty="0" smtClean="0"/>
                  <a:t>переменной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 , при каждом из которых одновременно определены (имеют смысл) </a:t>
                </a:r>
                <a:r>
                  <a:rPr lang="ru-RU" dirty="0" smtClean="0"/>
                  <a:t>выражения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  и 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.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b="1" dirty="0" smtClean="0"/>
                  <a:t>      </a:t>
                </a:r>
                <a:r>
                  <a:rPr lang="ru-RU" b="1" dirty="0" smtClean="0"/>
                  <a:t>Определение </a:t>
                </a:r>
                <a:r>
                  <a:rPr lang="ru-RU" b="1" dirty="0"/>
                  <a:t>1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   </a:t>
                </a:r>
                <a:r>
                  <a:rPr lang="ru-RU" dirty="0" smtClean="0"/>
                  <a:t>Два </a:t>
                </a:r>
                <a:r>
                  <a:rPr lang="ru-RU" dirty="0"/>
                  <a:t>неравенства с одной </a:t>
                </a:r>
                <a:r>
                  <a:rPr lang="ru-RU" dirty="0" smtClean="0"/>
                  <a:t>переменной </a:t>
                </a:r>
                <a:endParaRPr lang="en-US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)&gt;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  называются </a:t>
                </a:r>
                <a:r>
                  <a:rPr lang="ru-RU" b="1" dirty="0"/>
                  <a:t>равносильными</a:t>
                </a:r>
                <a:r>
                  <a:rPr lang="ru-RU" dirty="0"/>
                  <a:t>, если общее решение первого неравенства совпадает с общим решением второго </a:t>
                </a:r>
                <a:r>
                  <a:rPr lang="ru-RU" dirty="0" smtClean="0"/>
                  <a:t>неравенства.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b="1" dirty="0" smtClean="0"/>
                  <a:t>      </a:t>
                </a:r>
                <a:r>
                  <a:rPr lang="ru-RU" b="1" dirty="0" smtClean="0"/>
                  <a:t>Определение </a:t>
                </a:r>
                <a:r>
                  <a:rPr lang="ru-RU" b="1" dirty="0"/>
                  <a:t>2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ru-RU" dirty="0" smtClean="0"/>
                  <a:t>Если </a:t>
                </a:r>
                <a:r>
                  <a:rPr lang="ru-RU" dirty="0"/>
                  <a:t>общее решение неравенства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  является подмножеством общего решения (содержится в общем решении) неравенства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 , то </a:t>
                </a:r>
                <a:r>
                  <a:rPr lang="ru-RU" dirty="0" smtClean="0"/>
                  <a:t>неравенство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  называется </a:t>
                </a:r>
                <a:r>
                  <a:rPr lang="ru-RU" b="1" dirty="0"/>
                  <a:t>следствием неравенства</a:t>
                </a:r>
                <a:r>
                  <a:rPr lang="ru-RU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r>
                  <a:rPr lang="ru-RU" dirty="0"/>
                  <a:t> 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5545" y="567891"/>
                <a:ext cx="10376034" cy="6121667"/>
              </a:xfrm>
              <a:blipFill rotWithShape="0">
                <a:blip r:embed="rId2"/>
                <a:stretch>
                  <a:fillRect l="-411" t="-1096" r="-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3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489" y="7547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55545" y="510139"/>
                <a:ext cx="10376034" cy="6217920"/>
              </a:xfrm>
            </p:spPr>
            <p:txBody>
              <a:bodyPr/>
              <a:lstStyle/>
              <a:p>
                <a:r>
                  <a:rPr lang="ru-RU" dirty="0" smtClean="0"/>
                  <a:t>Пример 6. Решите неравенство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lg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Решение. Неравенство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−2)&lt;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ru-RU" dirty="0" smtClean="0"/>
                  <a:t> равносильно совокупности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−1&gt;0,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−2&gt;0,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&gt;0,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−2)&lt;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+2)</m:t>
                            </m:r>
                          </m:e>
                        </m:eqAr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−1&gt;0,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−2&gt;0,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+2&gt;0,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−1)⁡(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−2)&lt;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&gt;2,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≻−2,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 Ответ.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</m:t>
                    </m:r>
                  </m:oMath>
                </a14:m>
                <a:endParaRPr lang="ru-RU" dirty="0"/>
              </a:p>
              <a:p>
                <a:r>
                  <a:rPr lang="ru-RU" dirty="0" smtClean="0"/>
                  <a:t> Пример 7. Решить неравенство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ru-RU" dirty="0" smtClean="0"/>
                  <a:t>Решение. Данное неравенство равносильно системе неравенств: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−12≥0,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&gt;0,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−12&lt;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</m:e>
                        </m:eqAr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≻−12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ru-RU" dirty="0" smtClean="0"/>
                  <a:t>Ответ.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5545" y="510139"/>
                <a:ext cx="10376034" cy="6217920"/>
              </a:xfrm>
              <a:blipFill rotWithShape="0">
                <a:blip r:embed="rId2"/>
                <a:stretch>
                  <a:fillRect l="-411" t="-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5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739" y="85095"/>
            <a:ext cx="8911687" cy="785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74796" y="539015"/>
                <a:ext cx="10347158" cy="6131292"/>
              </a:xfrm>
            </p:spPr>
            <p:txBody>
              <a:bodyPr/>
              <a:lstStyle/>
              <a:p>
                <a:r>
                  <a:rPr lang="ru-RU" dirty="0" smtClean="0"/>
                  <a:t>Пример 8. Решить неравенство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Решение. Данное неравенство равносильно </a:t>
                </a:r>
                <a:r>
                  <a:rPr lang="ru-RU" dirty="0"/>
                  <a:t>следующей системе:</a:t>
                </a:r>
              </a:p>
              <a:p>
                <a:pPr marL="0" indent="0">
                  <a:buNone/>
                </a:pPr>
                <a:r>
                  <a:rPr lang="ru-RU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−12≥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&lt;0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−12≥0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−12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&lt;0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+3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≥0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≤3,</m:t>
                            </m:r>
                          </m:e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eqArr>
                      </m:e>
                    </m:d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Ответ.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Пример 9. Решить неравенство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&lt;6.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ru-RU" dirty="0" smtClean="0"/>
                  <a:t>Решение. Данное неравенство задано в области, определяемой ограничениями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ru-RU" dirty="0" smtClean="0"/>
                  <a:t> 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≥−7.</m:t>
                    </m:r>
                  </m:oMath>
                </a14:m>
                <a:r>
                  <a:rPr lang="ru-RU" dirty="0" smtClean="0"/>
                  <a:t> Их можно заменить одним неравенством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ru-RU" dirty="0" smtClean="0"/>
                  <a:t>. В области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ru-RU" dirty="0" smtClean="0"/>
                  <a:t> обе части данного неравенства положительны, и потому оно равносильно неравенству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36.</m:t>
                    </m:r>
                  </m:oMath>
                </a14:m>
                <a:r>
                  <a:rPr lang="ru-RU" dirty="0" smtClean="0"/>
                  <a:t> Таким образом, исходное неравенство равносильно системе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+7+2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&lt;36</m:t>
                            </m:r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≥0,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29−2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≥0,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&lt;841−116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841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ru-RU" dirty="0" smtClean="0"/>
                  <a:t>Ответ.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841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4796" y="539015"/>
                <a:ext cx="10347158" cy="6131292"/>
              </a:xfrm>
              <a:blipFill rotWithShape="0">
                <a:blip r:embed="rId2"/>
                <a:stretch>
                  <a:fillRect l="-530" r="-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0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112" y="0"/>
            <a:ext cx="8911687" cy="97785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796" y="385011"/>
            <a:ext cx="10443410" cy="629492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Задания для самостоятельной работы</a:t>
            </a:r>
            <a:r>
              <a:rPr lang="ru-RU" b="1" dirty="0" smtClean="0"/>
              <a:t>.</a:t>
            </a:r>
          </a:p>
          <a:p>
            <a:pPr algn="just"/>
            <a:r>
              <a:rPr lang="ru-RU" dirty="0" smtClean="0"/>
              <a:t>1. Укажите пары равносильных неравенств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ru-RU" dirty="0" smtClean="0"/>
              <a:t>      </a:t>
            </a:r>
          </a:p>
          <a:p>
            <a:pPr marL="0" indent="0" algn="just">
              <a:buNone/>
            </a:pPr>
            <a:r>
              <a:rPr lang="ru-RU" b="1" dirty="0" smtClean="0"/>
              <a:t>      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6199854"/>
                  </p:ext>
                </p:extLst>
              </p:nvPr>
            </p:nvGraphicFramePr>
            <p:xfrm>
              <a:off x="2214881" y="1326057"/>
              <a:ext cx="8128000" cy="30363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−1&lt;0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−3&lt;0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+2&lt;0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6199854"/>
                  </p:ext>
                </p:extLst>
              </p:nvPr>
            </p:nvGraphicFramePr>
            <p:xfrm>
              <a:off x="2214881" y="1326057"/>
              <a:ext cx="8128000" cy="30363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/>
                    <a:gridCol w="4064000"/>
                  </a:tblGrid>
                  <a:tr h="606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" t="-1000" r="-100300" b="-4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1000" r="-300" b="-401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" t="-165574" r="-100300" b="-5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165574" r="-300" b="-557377"/>
                          </a:stretch>
                        </a:blipFill>
                      </a:tcPr>
                    </a:tc>
                  </a:tr>
                  <a:tr h="6418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" t="-154286" r="-100300" b="-2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154286" r="-300" b="-223810"/>
                          </a:stretch>
                        </a:blipFill>
                      </a:tcPr>
                    </a:tc>
                  </a:tr>
                  <a:tr h="7619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" t="-213600" r="-100300" b="-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213600" r="-300" b="-88000"/>
                          </a:stretch>
                        </a:blipFill>
                      </a:tcPr>
                    </a:tc>
                  </a:tr>
                  <a:tr h="65493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" t="-362963" r="-10030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362963" r="-300" b="-18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32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63" y="200598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838425" y="702643"/>
                <a:ext cx="10202779" cy="6044665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n-US" dirty="0" smtClean="0"/>
                  <a:t>2</a:t>
                </a:r>
                <a:r>
                  <a:rPr lang="ru-RU" dirty="0"/>
                  <a:t>. </a:t>
                </a:r>
                <a:r>
                  <a:rPr lang="ru-RU"/>
                  <a:t>Решить </a:t>
                </a:r>
                <a:r>
                  <a:rPr lang="ru-RU" smtClean="0"/>
                  <a:t>неравенства: </a:t>
                </a:r>
                <a:endParaRPr lang="ru-RU" dirty="0"/>
              </a:p>
              <a:p>
                <a:pPr marL="0" indent="0" algn="just">
                  <a:buNone/>
                </a:pPr>
                <a:r>
                  <a:rPr lang="ru-RU" dirty="0"/>
                  <a:t>          а)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ra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; 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ru-RU" dirty="0" smtClean="0"/>
                  <a:t>б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0,125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0,25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ru-RU" dirty="0" smtClean="0"/>
                  <a:t>в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ru-RU" dirty="0" smtClean="0"/>
                  <a:t>г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ru-RU" dirty="0" smtClean="0"/>
                  <a:t>д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+3,75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b="0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          </a:t>
                </a:r>
                <a:r>
                  <a:rPr lang="ru-RU" dirty="0" smtClean="0"/>
                  <a:t>е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d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ru-RU" dirty="0" smtClean="0"/>
                  <a:t>ж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ru-RU" dirty="0" smtClean="0"/>
                  <a:t>з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0;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ru-RU" dirty="0" smtClean="0"/>
                  <a:t>и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+43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2;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          </a:t>
                </a:r>
                <a:r>
                  <a:rPr lang="ru-RU" dirty="0" smtClean="0"/>
                  <a:t>к)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ru-RU" dirty="0" smtClean="0"/>
                  <a:t>л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+1;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/>
                  <a:t>          </a:t>
                </a:r>
                <a:r>
                  <a:rPr lang="ru-RU" dirty="0" smtClean="0"/>
                  <a:t>м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+1;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ru-RU" dirty="0" smtClean="0"/>
                  <a:t>н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8425" y="702643"/>
                <a:ext cx="10202779" cy="6044665"/>
              </a:xfrm>
              <a:blipFill rotWithShape="0">
                <a:blip r:embed="rId2"/>
                <a:stretch>
                  <a:fillRect l="-299" t="-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5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 flipV="1">
            <a:off x="2592925" y="510139"/>
            <a:ext cx="8911687" cy="1139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11"/>
              <p:cNvSpPr>
                <a:spLocks noGrp="1"/>
              </p:cNvSpPr>
              <p:nvPr>
                <p:ph idx="1"/>
              </p:nvPr>
            </p:nvSpPr>
            <p:spPr>
              <a:xfrm>
                <a:off x="1713297" y="510139"/>
                <a:ext cx="10222029" cy="6169794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ru-RU" b="1" dirty="0" smtClean="0"/>
                  <a:t>Два уравнения называются равносильными, </a:t>
                </a:r>
                <a:r>
                  <a:rPr lang="ru-RU" dirty="0" smtClean="0"/>
                  <a:t>если множества корней этих уравнений совпадают.</a:t>
                </a:r>
              </a:p>
              <a:p>
                <a:pPr marL="0" indent="0" algn="just">
                  <a:buNone/>
                </a:pPr>
                <a:r>
                  <a:rPr lang="ru-RU" b="1" dirty="0"/>
                  <a:t> </a:t>
                </a:r>
                <a:r>
                  <a:rPr lang="ru-RU" b="1" dirty="0" smtClean="0"/>
                  <a:t>     </a:t>
                </a:r>
                <a:r>
                  <a:rPr lang="ru-RU" dirty="0" smtClean="0"/>
                  <a:t>Когда в процессе решения уравнения мы уверены, что производимые преобразования не нарушают равносильности каждого из уравнений цепочки, множество решений последнего уравнения будет множеством решений данного уравнения. В этом случае проверка корней уравнения не обязательна.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Однако может случиться, что преобразования нарушают равносильность уравнений. В этом случае: мы можем «потерять» корни или «приобрести» посторонние корни.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Рассмотрим примеры: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Пример 1. Решите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Решение. Перенесём все члены уравнения в его левую часть. 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Получим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ru-RU" dirty="0" smtClean="0"/>
                  <a:t> Выполненное преобразование не нарушает равносильности уравнений.  Приведём подобные члены, получим: 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=0; 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 smtClean="0"/>
                  <a:t> В процессе приведения подобных была нарушена равносильность уравнений. В результате приобретён посторонний корень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 smtClean="0"/>
                  <a:t>, который не является решением исходного уравнения.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3297" y="510139"/>
                <a:ext cx="10222029" cy="6169794"/>
              </a:xfrm>
              <a:blipFill rotWithShape="0">
                <a:blip r:embed="rId2"/>
                <a:stretch>
                  <a:fillRect l="-477" t="-1087" r="-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22" y="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51798" y="641684"/>
                <a:ext cx="10241280" cy="601899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Пример 2. Решите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Решение.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Ответ: 0; 2. 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</a:t>
                </a:r>
                <a:r>
                  <a:rPr lang="ru-RU" dirty="0"/>
                  <a:t>Е</a:t>
                </a:r>
                <a:r>
                  <a:rPr lang="ru-RU" dirty="0" smtClean="0"/>
                  <a:t>сли бы мы разделили обе части данного уравнения 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 smtClean="0"/>
                  <a:t>, то получили бы один корень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lang="ru-RU" dirty="0" smtClean="0"/>
                  <a:t> Однако деление на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 smtClean="0"/>
                  <a:t> обеих частей уравнения нарушает его равносильность, в этом случае теряется корень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ru-RU" dirty="0" smtClean="0"/>
                  <a:t> Выполнять над уравнением преобразования, приводящие к потере корней, нельзя.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Из рассмотренных примеров можно сделать вывод: в процессе решений уравнений над ними можно выполнять только такие преобразования, которые не нарушают равносильности или нарушают её, приводя к приобретению посторонних корней. Посторонние корни должны быть выявлены (путём проверки) и отброшены. Выполнение преобразований, приводящих к потере корней, недопустимо. Решая, например, уравнение вида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, мы не имеем права делить обе его части на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dirty="0" smtClean="0"/>
                  <a:t>, так как такое преобразование может привести к потере корней. Необходимо перенести все члены уравнения в одну его часть: </a:t>
                </a:r>
                <a:endParaRPr lang="ru-RU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=0, разложить левую часть уравнения на множители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ru-RU" dirty="0"/>
                  <a:t>=</a:t>
                </a:r>
                <a:r>
                  <a:rPr lang="ru-RU" dirty="0" smtClean="0"/>
                  <a:t>0, приравнять каждый из множителей к нулю.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Множество корней данного уравнения есть объединение корней каждого из уравнений совокупности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1798" y="641684"/>
                <a:ext cx="10241280" cy="6018998"/>
              </a:xfrm>
              <a:blipFill rotWithShape="0">
                <a:blip r:embed="rId2"/>
                <a:stretch>
                  <a:fillRect l="-476" t="-1012" r="-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258" y="115503"/>
            <a:ext cx="8911687" cy="1043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65171" y="356135"/>
                <a:ext cx="10356783" cy="6314172"/>
              </a:xfrm>
            </p:spPr>
            <p:txBody>
              <a:bodyPr/>
              <a:lstStyle/>
              <a:p>
                <a:pPr algn="just"/>
                <a:r>
                  <a:rPr lang="ru-RU" dirty="0" smtClean="0"/>
                  <a:t>Поясним теперь на примере, в каком случае могут быть приобретены посторонние корни уравнения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. Введём новое понятие: областью допустимых значений переменной (ОДЗ) уравнения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 будем называть пересечение (общую часть) областей определения функций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и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. 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Пример 3. Решите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=6−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Решение. Обозначим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0; +∞),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−∞;+∞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ru-RU" dirty="0" smtClean="0"/>
                  <a:t>ОДЗ: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0; +∞)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∪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−∞;+∞</m:t>
                            </m:r>
                          </m:e>
                        </m:d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0; +∞)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Решим теперь приведённое уравнение. Возведём обе его части в квадрат: 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=36−12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 smtClean="0"/>
                  <a:t> ОДЗ данного уравнения шире, чем ОДЗ исходного уравнения – множество все действительных чисел. Преобразование, в результате которого ОДЗ полученного уравнения шире ОДЗ исходного уравнения, может привести к приобретению посторонних корней. Необходимо провести проверку корней: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1)</m:t>
                      </m:r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6−9;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=9 −посторонний корень; 2)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ru-R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5171" y="356135"/>
                <a:ext cx="10356783" cy="6314172"/>
              </a:xfrm>
              <a:blipFill rotWithShape="0">
                <a:blip r:embed="rId2"/>
                <a:stretch>
                  <a:fillRect l="-471" t="-483" r="-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7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65" y="0"/>
            <a:ext cx="8911687" cy="689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94045" y="490887"/>
                <a:ext cx="10356783" cy="618904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ru-RU" dirty="0" smtClean="0"/>
                  <a:t>Сформулируем без доказательства некоторые важные приёмы решения уравнений.</a:t>
                </a:r>
              </a:p>
              <a:p>
                <a:r>
                  <a:rPr lang="ru-RU" dirty="0" smtClean="0"/>
                  <a:t>1. Перенос слагаемого из одной части уравнения в другую приводит к уравнению, равносильному данному.</a:t>
                </a:r>
              </a:p>
              <a:p>
                <a:pPr algn="just"/>
                <a:r>
                  <a:rPr lang="ru-RU" dirty="0" smtClean="0"/>
                  <a:t>2. Прибавление к обеим частям уравнения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выражения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dirty="0" smtClean="0"/>
                  <a:t> приводит к уравнению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, равносильному данному, если область определения выражения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dirty="0" smtClean="0"/>
                  <a:t> содержит в себе ОДЗ данного уравнения.</a:t>
                </a:r>
              </a:p>
              <a:p>
                <a:pPr algn="just"/>
                <a:r>
                  <a:rPr lang="ru-RU" dirty="0" smtClean="0"/>
                  <a:t>3. Приведение подобных членов может привести либо к уравнению равносильному данному, либо к уравнению, содержащему посторонние корни.</a:t>
                </a:r>
              </a:p>
              <a:p>
                <a:pPr algn="just"/>
                <a:r>
                  <a:rPr lang="ru-RU" dirty="0" smtClean="0"/>
                  <a:t>4. Умножение обоих частей уравнения на выражение, область определения которого содержит ОДЗ данного уравнения, приводит </a:t>
                </a:r>
                <a:r>
                  <a:rPr lang="ru-RU" dirty="0"/>
                  <a:t>либо к уравнению равносильному данному, либо к уравнению, содержащему посторонние корни</a:t>
                </a:r>
                <a:r>
                  <a:rPr lang="ru-RU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Умножение </a:t>
                </a:r>
                <a:r>
                  <a:rPr lang="ru-RU" dirty="0"/>
                  <a:t>обоих частей уравнения на </a:t>
                </a:r>
                <a:r>
                  <a:rPr lang="ru-RU" dirty="0" smtClean="0"/>
                  <a:t>выражение, содержащее переменную, может привести и к потере корней, если область определения этого выражения не содержит ОДЗ данного уравнения. Выполнение такого преобразования недопустимо.</a:t>
                </a:r>
              </a:p>
              <a:p>
                <a:pPr algn="just"/>
                <a:r>
                  <a:rPr lang="ru-RU" dirty="0" smtClean="0"/>
                  <a:t>5. Возведение обеих частей уравнения в одну и ту же натуральную степень может привести </a:t>
                </a:r>
                <a:r>
                  <a:rPr lang="ru-RU" dirty="0"/>
                  <a:t>либо к уравнению равносильному данному, либо к уравнению, содержащему посторонние корни</a:t>
                </a:r>
                <a:r>
                  <a:rPr lang="ru-RU" dirty="0" smtClean="0"/>
                  <a:t>. Переход от уравнения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 к уравнению 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 smtClean="0"/>
                  <a:t>, 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dirty="0" smtClean="0"/>
                  <a:t> – натуральное число, допустимо, но применение такого преобразования может привести к приобретению посторонних корней, поэтому проверка обязательна. Возведение обеих частей уравнения  в натуральную степень часто применяется при решении иррациональных уравнений.</a:t>
                </a:r>
                <a:endParaRPr lang="ru-RU" dirty="0"/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r>
                  <a:rPr lang="ru-RU" dirty="0" smtClean="0"/>
                  <a:t> 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4045" y="490887"/>
                <a:ext cx="10356783" cy="6189045"/>
              </a:xfrm>
              <a:blipFill rotWithShape="0">
                <a:blip r:embed="rId2"/>
                <a:stretch>
                  <a:fillRect l="-412" t="-1182" r="-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6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971"/>
            <a:ext cx="8911687" cy="785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45919" y="413885"/>
                <a:ext cx="10337533" cy="6237171"/>
              </a:xfrm>
            </p:spPr>
            <p:txBody>
              <a:bodyPr/>
              <a:lstStyle/>
              <a:p>
                <a:r>
                  <a:rPr lang="ru-RU" dirty="0" smtClean="0"/>
                  <a:t>6. Переход от уравнения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 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 к совокупности</a:t>
                </a:r>
                <a:r>
                  <a:rPr lang="en-US" dirty="0" smtClean="0"/>
                  <a:t> </a:t>
                </a:r>
                <a:r>
                  <a:rPr lang="ru-RU" dirty="0" smtClean="0"/>
                  <a:t>уравнений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………..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   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допустим: 1) множество корней совокупности совпадает со множеством  корней исходного уравнения, если все эти корни принадлежат ОДЗ данного уравнения;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2) </a:t>
                </a:r>
                <a:r>
                  <a:rPr lang="ru-RU" dirty="0"/>
                  <a:t>множество корней </a:t>
                </a:r>
                <a:r>
                  <a:rPr lang="ru-RU" dirty="0" smtClean="0"/>
                  <a:t>данного уравнения есть подмножество  </a:t>
                </a:r>
                <a:r>
                  <a:rPr lang="ru-RU" dirty="0"/>
                  <a:t>корней </a:t>
                </a:r>
                <a:r>
                  <a:rPr lang="ru-RU" dirty="0" smtClean="0"/>
                  <a:t>совокупности, </a:t>
                </a:r>
                <a:r>
                  <a:rPr lang="ru-RU" dirty="0"/>
                  <a:t>если </a:t>
                </a:r>
                <a:r>
                  <a:rPr lang="ru-RU" dirty="0" smtClean="0"/>
                  <a:t>некоторые из корней совокупности не принадлежат ОДЗ данного уравнения. Поэтому переход от уравнения к совокупности уравнений не может привести к потере корней.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Пример 4. Решите уравнение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ru-RU" dirty="0" smtClean="0"/>
                  <a:t>Решение. ОДЗ данного уравнения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=0.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=2,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     </a:t>
                </a:r>
                <a:r>
                  <a:rPr lang="ru-RU" dirty="0" smtClean="0"/>
                  <a:t>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ru-RU" dirty="0" smtClean="0"/>
                  <a:t> не принадлежит ОДЗ данного уравнения.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Ответ: 1;2.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5919" y="413885"/>
                <a:ext cx="10337533" cy="6237171"/>
              </a:xfrm>
              <a:blipFill rotWithShape="0">
                <a:blip r:embed="rId2"/>
                <a:stretch>
                  <a:fillRect l="-472" t="-587" r="-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2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85" y="113971"/>
            <a:ext cx="8911687" cy="592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55545" y="683394"/>
                <a:ext cx="10260531" cy="600616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dirty="0" smtClean="0"/>
                  <a:t>Пример 5. Решите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  <m:d>
                          <m:dPr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</m:ra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ru-RU" dirty="0" smtClean="0"/>
                  <a:t>Решение. Перейдём от данного уравнения к совокупности уравнений: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−1=0,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=0,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Такой переход допустим, он не приводит к потере корней. Теперь решаем каждое  уравнение совокупности отдельно, находим объединение этих решений и с помощью проверки отбрасываем посторонние корни, которые могут быть приобретены в процессе решения уравнений.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 smtClean="0"/>
                  <a:t> корней не имеет, так как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 при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=1;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5;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−3=1,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Проверка: 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dirty="0" smtClean="0"/>
                  <a:t> – посторонний корень, так как логарифм отрицательного числа не существует, квадратный корень из отрицательного числа также не существует.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dirty="0" smtClean="0"/>
                  <a:t> - </a:t>
                </a:r>
                <a:r>
                  <a:rPr lang="ru-RU" dirty="0"/>
                  <a:t>посторонний корень, так как логарифм отрицательного числа не </a:t>
                </a:r>
                <a:r>
                  <a:rPr lang="ru-RU" dirty="0" smtClean="0"/>
                  <a:t>существует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ru-RU" dirty="0" smtClean="0"/>
                  <a:t> - </a:t>
                </a:r>
                <a:r>
                  <a:rPr lang="ru-RU" dirty="0"/>
                  <a:t>посторонний корень, так как логарифм отрицательного числа не существует, квадратный корень из отрицательного числа также не существует</a:t>
                </a:r>
                <a:r>
                  <a:rPr lang="ru-RU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ru-RU" dirty="0" smtClean="0"/>
                  <a:t> – корень данного уравнения.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– корень данного уравнения</a:t>
                </a:r>
                <a:r>
                  <a:rPr lang="ru-RU" dirty="0" smtClean="0"/>
                  <a:t>.                            Ответ: 4; 5.</a:t>
                </a:r>
                <a:endParaRPr lang="ru-RU" dirty="0"/>
              </a:p>
              <a:p>
                <a:pPr marL="0" indent="0" algn="just">
                  <a:buNone/>
                </a:pPr>
                <a:endParaRPr lang="ru-RU" dirty="0" smtClean="0"/>
              </a:p>
              <a:p>
                <a:pPr marL="0" indent="0" algn="just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5545" y="683394"/>
                <a:ext cx="10260531" cy="6006164"/>
              </a:xfrm>
              <a:blipFill rotWithShape="0">
                <a:blip r:embed="rId2"/>
                <a:stretch>
                  <a:fillRect l="-238" r="-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5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59" y="9472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32547" y="519764"/>
                <a:ext cx="10299032" cy="621792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b="1" dirty="0" smtClean="0"/>
                  <a:t>Задания для самостоятельной работы.</a:t>
                </a:r>
              </a:p>
              <a:p>
                <a:pPr algn="just"/>
                <a:r>
                  <a:rPr lang="ru-RU" b="1" dirty="0" smtClean="0"/>
                  <a:t>1. </a:t>
                </a:r>
                <a:r>
                  <a:rPr lang="ru-RU" dirty="0" smtClean="0"/>
                  <a:t>Равносильны ли уравнения:</a:t>
                </a:r>
              </a:p>
              <a:p>
                <a:pPr marL="0" indent="0" algn="just">
                  <a:buNone/>
                </a:pPr>
                <a:r>
                  <a:rPr lang="ru-RU" b="1" dirty="0"/>
                  <a:t> </a:t>
                </a:r>
                <a:r>
                  <a:rPr lang="ru-RU" b="1" dirty="0" smtClean="0"/>
                  <a:t>     </a:t>
                </a:r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и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 smtClean="0"/>
              </a:p>
              <a:p>
                <a:pPr marL="0" indent="0" algn="just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</a:t>
                </a:r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𝑙𝑔𝑥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−5=2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𝑙𝑔𝑥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и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𝑙𝑔𝑥</m:t>
                    </m:r>
                  </m:oMath>
                </a14:m>
                <a:endParaRPr lang="en-US" b="1" dirty="0" smtClean="0"/>
              </a:p>
              <a:p>
                <a:pPr algn="just"/>
                <a:r>
                  <a:rPr lang="en-US" b="1" dirty="0"/>
                  <a:t> </a:t>
                </a:r>
                <a:r>
                  <a:rPr lang="en-US" b="1" dirty="0" smtClean="0"/>
                  <a:t> 2</a:t>
                </a:r>
                <a:r>
                  <a:rPr lang="ru-RU" b="1" dirty="0" smtClean="0"/>
                  <a:t>. </a:t>
                </a:r>
                <a:r>
                  <a:rPr lang="ru-RU" dirty="0" smtClean="0"/>
                  <a:t>Корни всех приведённых </a:t>
                </a:r>
                <a:r>
                  <a:rPr lang="ru-RU" dirty="0"/>
                  <a:t>у</a:t>
                </a:r>
                <a:r>
                  <a:rPr lang="ru-RU" dirty="0" smtClean="0"/>
                  <a:t>равнений находятся среди чисел -3, -2, 1, 2, 3. Укажите пары равносильных уравнений.</a:t>
                </a:r>
              </a:p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2547" y="519764"/>
                <a:ext cx="10299032" cy="6217920"/>
              </a:xfrm>
              <a:blipFill rotWithShape="0">
                <a:blip r:embed="rId2"/>
                <a:stretch>
                  <a:fillRect l="-414" t="-490" r="-4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9081520"/>
                  </p:ext>
                </p:extLst>
              </p:nvPr>
            </p:nvGraphicFramePr>
            <p:xfrm>
              <a:off x="2137878" y="2866100"/>
              <a:ext cx="8128000" cy="21924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ru-RU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+3=0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−2=0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9081520"/>
                  </p:ext>
                </p:extLst>
              </p:nvPr>
            </p:nvGraphicFramePr>
            <p:xfrm>
              <a:off x="2137878" y="2866100"/>
              <a:ext cx="8128000" cy="21924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1639" r="-100150" b="-493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00" t="-1639" r="-300" b="-493443"/>
                          </a:stretch>
                        </a:blipFill>
                      </a:tcPr>
                    </a:tc>
                  </a:tr>
                  <a:tr h="43351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87324" r="-100150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00" t="-87324" r="-300" b="-32394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218033" r="-100150" b="-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00" t="-218033" r="-300" b="-27704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318033" r="-100150" b="-1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00" t="-318033" r="-300" b="-177049"/>
                          </a:stretch>
                        </a:blipFill>
                      </a:tcPr>
                    </a:tc>
                  </a:tr>
                  <a:tr h="6464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50" t="-240566" r="-100150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300" t="-240566" r="-300" b="-18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13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32" y="104345"/>
            <a:ext cx="8911687" cy="689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65171" y="558265"/>
                <a:ext cx="10164277" cy="6131293"/>
              </a:xfrm>
            </p:spPr>
            <p:txBody>
              <a:bodyPr/>
              <a:lstStyle/>
              <a:p>
                <a:pPr algn="just"/>
                <a:r>
                  <a:rPr lang="ru-RU" b="1" dirty="0" smtClean="0"/>
                  <a:t>3</a:t>
                </a:r>
                <a:r>
                  <a:rPr lang="ru-RU" dirty="0" smtClean="0"/>
                  <a:t>. </a:t>
                </a:r>
                <a:r>
                  <a:rPr lang="ru-RU" dirty="0"/>
                  <a:t>Решите уравнения:</a:t>
                </a:r>
              </a:p>
              <a:p>
                <a:pPr marL="0" indent="0" algn="just">
                  <a:buNone/>
                </a:pPr>
                <a:r>
                  <a:rPr lang="ru-RU" b="1" dirty="0"/>
                  <a:t>        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     </a:t>
                </a:r>
                <a:r>
                  <a:rPr lang="ru-RU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     </a:t>
                </a:r>
                <a:r>
                  <a:rPr lang="ru-RU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     </a:t>
                </a:r>
                <a:r>
                  <a:rPr lang="ru-RU" dirty="0"/>
                  <a:t>г)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     </a:t>
                </a:r>
                <a:r>
                  <a:rPr lang="ru-RU" dirty="0"/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=−4;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ru-RU" dirty="0"/>
                  <a:t>         е)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=2;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        </a:t>
                </a:r>
                <a:r>
                  <a:rPr lang="ru-RU" dirty="0"/>
                  <a:t>ж)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=0;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:r>
                  <a:rPr lang="ru-RU" dirty="0"/>
                  <a:t>з)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=5;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:r>
                  <a:rPr lang="ru-RU" dirty="0"/>
                  <a:t>и)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:r>
                  <a:rPr lang="ru-RU" dirty="0"/>
                  <a:t>к)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:r>
                  <a:rPr lang="ru-RU" dirty="0"/>
                  <a:t>Л)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5171" y="558265"/>
                <a:ext cx="10164277" cy="6131293"/>
              </a:xfrm>
              <a:blipFill rotWithShape="0">
                <a:blip r:embed="rId2"/>
                <a:stretch>
                  <a:fillRect l="-420" t="-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6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1110</TotalTime>
  <Words>479</Words>
  <Application>Microsoft Office PowerPoint</Application>
  <PresentationFormat>Широкоэкранный</PresentationFormat>
  <Paragraphs>187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Cambria Math</vt:lpstr>
      <vt:lpstr>Century Gothic</vt:lpstr>
      <vt:lpstr>Wingdings 3</vt:lpstr>
      <vt:lpstr>Легкий дым</vt:lpstr>
      <vt:lpstr>Равносильность уравнений и неравенств.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Равносильность уравнений и неравенств.</dc:title>
  <dc:creator>(Gon4rovaSP) Гончарова Светлана Павловна</dc:creator>
  <cp:lastModifiedBy>(Gon4rovaSP) Гончарова Светлана Павловна</cp:lastModifiedBy>
  <cp:revision>95</cp:revision>
  <dcterms:created xsi:type="dcterms:W3CDTF">2025-03-05T06:33:07Z</dcterms:created>
  <dcterms:modified xsi:type="dcterms:W3CDTF">2025-03-13T10:03:03Z</dcterms:modified>
</cp:coreProperties>
</file>