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handoutMasterIdLst>
    <p:handoutMasterId r:id="rId19"/>
  </p:handoutMasterIdLst>
  <p:sldIdLst>
    <p:sldId id="257" r:id="rId2"/>
    <p:sldId id="264" r:id="rId3"/>
    <p:sldId id="267" r:id="rId4"/>
    <p:sldId id="268" r:id="rId5"/>
    <p:sldId id="269" r:id="rId6"/>
    <p:sldId id="271" r:id="rId7"/>
    <p:sldId id="273" r:id="rId8"/>
    <p:sldId id="279" r:id="rId9"/>
    <p:sldId id="275" r:id="rId10"/>
    <p:sldId id="276" r:id="rId11"/>
    <p:sldId id="280" r:id="rId12"/>
    <p:sldId id="281" r:id="rId13"/>
    <p:sldId id="282" r:id="rId14"/>
    <p:sldId id="283" r:id="rId15"/>
    <p:sldId id="284" r:id="rId16"/>
    <p:sldId id="286" r:id="rId17"/>
    <p:sldId id="285" r:id="rId1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18001"/>
    <a:srgbClr val="6B9A0E"/>
    <a:srgbClr val="89C412"/>
    <a:srgbClr val="C5FAA8"/>
    <a:srgbClr val="8CCA13"/>
    <a:srgbClr val="C61D32"/>
    <a:srgbClr val="ED5D73"/>
    <a:srgbClr val="F48D9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autoAdjust="0"/>
  </p:normalViewPr>
  <p:slideViewPr>
    <p:cSldViewPr snapToGrid="0">
      <p:cViewPr varScale="1">
        <p:scale>
          <a:sx n="79" d="100"/>
          <a:sy n="79" d="100"/>
        </p:scale>
        <p:origin x="-82" y="-2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92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6F04A4-B51B-4CA3-A2BD-4030F757AD1A}" type="datetimeFigureOut">
              <a:rPr lang="ru-RU"/>
              <a:pPr>
                <a:defRPr/>
              </a:pPr>
              <a:t>19.02.2025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9281D0-8E81-4A02-A791-B641FECA4EB8}"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http://7oom.ru/powerpoint/fon-dlya-prezentacii-po-geografii-2.jpg?ver=3.0"/>
          <p:cNvPicPr>
            <a:picLocks noChangeAspect="1" noChangeArrowheads="1"/>
          </p:cNvPicPr>
          <p:nvPr userDrawn="1"/>
        </p:nvPicPr>
        <p:blipFill>
          <a:blip r:embed="rId2"/>
          <a:srcRect t="32214" b="14674"/>
          <a:stretch>
            <a:fillRect/>
          </a:stretch>
        </p:blipFill>
        <p:spPr bwMode="auto">
          <a:xfrm>
            <a:off x="0" y="0"/>
            <a:ext cx="12192000" cy="4870450"/>
          </a:xfrm>
          <a:prstGeom prst="rect">
            <a:avLst/>
          </a:prstGeom>
          <a:noFill/>
          <a:ln w="9525">
            <a:noFill/>
            <a:miter lim="800000"/>
            <a:headEnd/>
            <a:tailEnd/>
          </a:ln>
        </p:spPr>
      </p:pic>
      <p:cxnSp>
        <p:nvCxnSpPr>
          <p:cNvPr id="5" name="Straight Connector 7"/>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6" name="Date Placeholder 3"/>
          <p:cNvSpPr>
            <a:spLocks noGrp="1"/>
          </p:cNvSpPr>
          <p:nvPr>
            <p:ph type="dt" sz="half" idx="10"/>
          </p:nvPr>
        </p:nvSpPr>
        <p:spPr/>
        <p:txBody>
          <a:bodyPr/>
          <a:lstStyle>
            <a:lvl1pPr algn="l">
              <a:defRPr/>
            </a:lvl1pPr>
          </a:lstStyle>
          <a:p>
            <a:pPr>
              <a:defRPr/>
            </a:pPr>
            <a:fld id="{D9CBBB2A-321C-4CBC-B405-CEF6BDBAABAD}" type="datetimeFigureOut">
              <a:rPr lang="ru-RU"/>
              <a:pPr>
                <a:defRPr/>
              </a:pPr>
              <a:t>19.02.2025</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BC089852-9796-4ED5-A856-9C0C4C08F623}"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38D5E41F-E85C-482E-B55A-396F477B6F76}" type="datetimeFigureOut">
              <a:rPr lang="ru-RU"/>
              <a:pPr>
                <a:defRPr/>
              </a:pPr>
              <a:t>19.02.2025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73A73DC-ED9C-4F2F-93B4-55BE5D1A5F4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cxnSp>
        <p:nvCxnSpPr>
          <p:cNvPr id="5" name="Straight Connector 7"/>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3"/>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fld id="{9376AB20-B6A8-439A-AA46-4B73BCF41841}" type="datetimeFigureOut">
              <a:rPr lang="ru-RU"/>
              <a:pPr>
                <a:defRPr/>
              </a:pPr>
              <a:t>19.02.2025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3AA6BBC9-0B7B-444A-81AB-55933AE4A7A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A1F5F74-6603-4DB3-900D-68886A7B6434}" type="datetimeFigureOut">
              <a:rPr lang="ru-RU"/>
              <a:pPr>
                <a:defRPr/>
              </a:pPr>
              <a:t>19.02.2025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AE30D9-5F6E-47BF-B241-F4EB478F829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6"/>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EA1B24C-6F1B-4F53-B504-7CE6117E90A6}" type="datetimeFigureOut">
              <a:rPr lang="ru-RU"/>
              <a:pPr>
                <a:defRPr/>
              </a:pPr>
              <a:t>19.02.2025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B19866B-5F9B-4A9B-9811-1F16085E3E0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pic>
        <p:nvPicPr>
          <p:cNvPr id="4" name="Picture 2" descr="http://7oom.ru/powerpoint/fon-dlya-prezentacii-po-geografii-2.jpg?ver=3.0"/>
          <p:cNvPicPr>
            <a:picLocks noChangeAspect="1" noChangeArrowheads="1"/>
          </p:cNvPicPr>
          <p:nvPr userDrawn="1"/>
        </p:nvPicPr>
        <p:blipFill rotWithShape="1">
          <a:blip r:embed="rId2">
            <a:extLst>
              <a:ext uri="{28A0092B-C50C-407E-A947-70E740481C1C}"/>
            </a:extLst>
          </a:blip>
          <a:srcRect t="32214" b="14674"/>
          <a:stretch/>
        </p:blipFill>
        <p:spPr bwMode="auto">
          <a:xfrm rot="5400000">
            <a:off x="-1426107" y="1426107"/>
            <a:ext cx="4749990" cy="1897776"/>
          </a:xfrm>
          <a:prstGeom prst="rtTriangle">
            <a:avLst/>
          </a:prstGeom>
          <a:noFill/>
          <a:extLst>
            <a:ext uri="{909E8E84-426E-40DD-AFC4-6F175D3DCCD1}"/>
          </a:extLst>
        </p:spPr>
      </p:pic>
      <p:pic>
        <p:nvPicPr>
          <p:cNvPr id="5" name="Picture 4" descr="http://7oom.ru/powerpoint/fon-dlya-prezentacii-po-geografii-2.jpg?ver=3.0"/>
          <p:cNvPicPr>
            <a:picLocks noChangeAspect="1" noChangeArrowheads="1"/>
          </p:cNvPicPr>
          <p:nvPr userDrawn="1"/>
        </p:nvPicPr>
        <p:blipFill>
          <a:blip r:embed="rId3" cstate="print">
            <a:extLst>
              <a:ext uri="{28A0092B-C50C-407E-A947-70E740481C1C}"/>
            </a:extLst>
          </a:blip>
          <a:srcRect/>
          <a:stretch>
            <a:fillRect/>
          </a:stretch>
        </p:blipFill>
        <p:spPr bwMode="auto">
          <a:xfrm>
            <a:off x="0" y="4747521"/>
            <a:ext cx="2803021" cy="2110478"/>
          </a:xfrm>
          <a:prstGeom prst="rtTriangle">
            <a:avLst/>
          </a:prstGeom>
          <a:noFill/>
          <a:extLst>
            <a:ext uri="{909E8E84-426E-40DD-AFC4-6F175D3DCCD1}"/>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49A6B648-7A3F-41B3-A550-4CED1F9BF94F}" type="datetimeFigureOut">
              <a:rPr lang="ru-RU"/>
              <a:pPr>
                <a:defRPr/>
              </a:pPr>
              <a:t>19.02.2025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9B007524-895C-41DE-B767-378B90C437E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Заголовок и объект">
    <p:spTree>
      <p:nvGrpSpPr>
        <p:cNvPr id="1" name=""/>
        <p:cNvGrpSpPr/>
        <p:nvPr/>
      </p:nvGrpSpPr>
      <p:grpSpPr>
        <a:xfrm>
          <a:off x="0" y="0"/>
          <a:ext cx="0" cy="0"/>
          <a:chOff x="0" y="0"/>
          <a:chExt cx="0" cy="0"/>
        </a:xfrm>
      </p:grpSpPr>
      <p:pic>
        <p:nvPicPr>
          <p:cNvPr id="4" name="Picture 2" descr="http://7oom.ru/powerpoint/fon-dlya-prezentacii-po-geografii-2.jpg?ver=3.0"/>
          <p:cNvPicPr>
            <a:picLocks noChangeAspect="1" noChangeArrowheads="1"/>
          </p:cNvPicPr>
          <p:nvPr userDrawn="1"/>
        </p:nvPicPr>
        <p:blipFill rotWithShape="1">
          <a:blip r:embed="rId2">
            <a:extLst>
              <a:ext uri="{28A0092B-C50C-407E-A947-70E740481C1C}"/>
            </a:extLst>
          </a:blip>
          <a:srcRect t="32214" b="14674"/>
          <a:stretch/>
        </p:blipFill>
        <p:spPr bwMode="auto">
          <a:xfrm rot="5400000">
            <a:off x="-1778670" y="1778670"/>
            <a:ext cx="5924286" cy="2366946"/>
          </a:xfrm>
          <a:prstGeom prst="rtTriangle">
            <a:avLst/>
          </a:prstGeom>
          <a:noFill/>
          <a:extLst>
            <a:ext uri="{909E8E84-426E-40DD-AFC4-6F175D3DCCD1}"/>
          </a:extLst>
        </p:spPr>
      </p:pic>
      <p:pic>
        <p:nvPicPr>
          <p:cNvPr id="5" name="Picture 2" descr="http://7oom.ru/powerpoint/fon-dlya-prezentacii-po-geografii-2.jpg?ver=3.0"/>
          <p:cNvPicPr>
            <a:picLocks noChangeAspect="1" noChangeArrowheads="1"/>
          </p:cNvPicPr>
          <p:nvPr userDrawn="1"/>
        </p:nvPicPr>
        <p:blipFill rotWithShape="1">
          <a:blip r:embed="rId2">
            <a:extLst>
              <a:ext uri="{28A0092B-C50C-407E-A947-70E740481C1C}"/>
            </a:extLst>
          </a:blip>
          <a:srcRect b="89853"/>
          <a:stretch/>
        </p:blipFill>
        <p:spPr bwMode="auto">
          <a:xfrm>
            <a:off x="0" y="5924286"/>
            <a:ext cx="12192001" cy="931492"/>
          </a:xfrm>
          <a:prstGeom prst="rtTriangle">
            <a:avLst/>
          </a:prstGeom>
          <a:noFill/>
          <a:extLst>
            <a:ext uri="{909E8E84-426E-40DD-AFC4-6F175D3DCCD1}"/>
          </a:extLst>
        </p:spPr>
      </p:pic>
      <p:pic>
        <p:nvPicPr>
          <p:cNvPr id="6" name="Picture 4" descr="http://visualife.newmobapp.com/wp-content/uploads/2014/07/treasure-map.png"/>
          <p:cNvPicPr>
            <a:picLocks noChangeAspect="1" noChangeArrowheads="1"/>
          </p:cNvPicPr>
          <p:nvPr userDrawn="1"/>
        </p:nvPicPr>
        <p:blipFill>
          <a:blip r:embed="rId3"/>
          <a:srcRect/>
          <a:stretch>
            <a:fillRect/>
          </a:stretch>
        </p:blipFill>
        <p:spPr bwMode="auto">
          <a:xfrm>
            <a:off x="10837863" y="336550"/>
            <a:ext cx="973137" cy="911225"/>
          </a:xfrm>
          <a:prstGeom prst="rect">
            <a:avLst/>
          </a:prstGeom>
          <a:noFill/>
          <a:ln w="9525">
            <a:noFill/>
            <a:miter lim="800000"/>
            <a:headEnd/>
            <a:tailEnd/>
          </a:ln>
        </p:spPr>
      </p:pic>
      <p:pic>
        <p:nvPicPr>
          <p:cNvPr id="7" name="Picture 2" descr="http://mask-tub-et-brush.m.a.pic.centerblog.net/3cbb0934.png"/>
          <p:cNvPicPr>
            <a:picLocks noChangeAspect="1" noChangeArrowheads="1"/>
          </p:cNvPicPr>
          <p:nvPr userDrawn="1"/>
        </p:nvPicPr>
        <p:blipFill>
          <a:blip r:embed="rId4"/>
          <a:srcRect/>
          <a:stretch>
            <a:fillRect/>
          </a:stretch>
        </p:blipFill>
        <p:spPr bwMode="auto">
          <a:xfrm>
            <a:off x="10837863" y="4995863"/>
            <a:ext cx="973137" cy="1228725"/>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6AC223D4-0407-4B63-810D-0C09C7EE2C06}" type="datetimeFigureOut">
              <a:rPr lang="ru-RU"/>
              <a:pPr>
                <a:defRPr/>
              </a:pPr>
              <a:t>19.02.2025</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C085B431-E5D6-4EFE-90A0-924E67CD2B12}"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pic>
        <p:nvPicPr>
          <p:cNvPr id="4" name="Picture 2" descr="http://7oom.ru/powerpoint/fon-dlya-prezentacii-po-geografii-2.jpg?ver=3.0"/>
          <p:cNvPicPr>
            <a:picLocks noChangeAspect="1" noChangeArrowheads="1"/>
          </p:cNvPicPr>
          <p:nvPr userDrawn="1"/>
        </p:nvPicPr>
        <p:blipFill rotWithShape="1">
          <a:blip r:embed="rId2">
            <a:extLst>
              <a:ext uri="{28A0092B-C50C-407E-A947-70E740481C1C}"/>
            </a:extLst>
          </a:blip>
          <a:srcRect t="78850" b="14674"/>
          <a:stretch/>
        </p:blipFill>
        <p:spPr bwMode="auto">
          <a:xfrm flipH="1">
            <a:off x="0" y="6264066"/>
            <a:ext cx="12192000" cy="593933"/>
          </a:xfrm>
          <a:prstGeom prst="round2SameRect">
            <a:avLst/>
          </a:prstGeom>
          <a:noFill/>
          <a:extLst>
            <a:ext uri="{909E8E84-426E-40DD-AFC4-6F175D3DCCD1}"/>
          </a:extLst>
        </p:spPr>
      </p:pic>
      <p:pic>
        <p:nvPicPr>
          <p:cNvPr id="5" name="Picture 2" descr="http://7oom.ru/powerpoint/fon-dlya-prezentacii-po-geografii-2.jpg?ver=3.0"/>
          <p:cNvPicPr>
            <a:picLocks noChangeAspect="1" noChangeArrowheads="1"/>
          </p:cNvPicPr>
          <p:nvPr userDrawn="1"/>
        </p:nvPicPr>
        <p:blipFill rotWithShape="1">
          <a:blip r:embed="rId2" cstate="print">
            <a:extLst>
              <a:ext uri="{28A0092B-C50C-407E-A947-70E740481C1C}"/>
            </a:extLst>
          </a:blip>
          <a:srcRect t="32214" b="14674"/>
          <a:stretch/>
        </p:blipFill>
        <p:spPr bwMode="auto">
          <a:xfrm flipV="1">
            <a:off x="0" y="0"/>
            <a:ext cx="3674692" cy="1468159"/>
          </a:xfrm>
          <a:prstGeom prst="rtTriangle">
            <a:avLst/>
          </a:prstGeom>
          <a:noFill/>
          <a:extLst>
            <a:ext uri="{909E8E84-426E-40DD-AFC4-6F175D3DCCD1}"/>
          </a:extLst>
        </p:spPr>
      </p:pic>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4C6DFB5B-5162-43D9-B742-46BED0030BF4}" type="datetimeFigureOut">
              <a:rPr lang="ru-RU"/>
              <a:pPr>
                <a:defRPr/>
              </a:pPr>
              <a:t>19.02.2025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729FE3F2-1B2B-4BE5-AA05-2D417BBC6F3F}"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2" descr="http://7oom.ru/powerpoint/fon-dlya-prezentacii-po-geografii-2.jpg?ver=3.0"/>
          <p:cNvPicPr>
            <a:picLocks noChangeAspect="1" noChangeArrowheads="1"/>
          </p:cNvPicPr>
          <p:nvPr userDrawn="1"/>
        </p:nvPicPr>
        <p:blipFill>
          <a:blip r:embed="rId2"/>
          <a:srcRect t="32214" b="14674"/>
          <a:stretch>
            <a:fillRect/>
          </a:stretch>
        </p:blipFill>
        <p:spPr bwMode="auto">
          <a:xfrm>
            <a:off x="0" y="0"/>
            <a:ext cx="12192000" cy="4870450"/>
          </a:xfrm>
          <a:prstGeom prst="rect">
            <a:avLst/>
          </a:prstGeom>
          <a:noFill/>
          <a:ln w="9525">
            <a:noFill/>
            <a:miter lim="800000"/>
            <a:headEnd/>
            <a:tailEnd/>
          </a:ln>
        </p:spPr>
      </p:pic>
      <p:cxnSp>
        <p:nvCxnSpPr>
          <p:cNvPr id="5" name="Straight Connector 7"/>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Date Placeholder 3"/>
          <p:cNvSpPr>
            <a:spLocks noGrp="1"/>
          </p:cNvSpPr>
          <p:nvPr>
            <p:ph type="dt" sz="half" idx="10"/>
          </p:nvPr>
        </p:nvSpPr>
        <p:spPr/>
        <p:txBody>
          <a:bodyPr/>
          <a:lstStyle>
            <a:lvl1pPr>
              <a:defRPr/>
            </a:lvl1pPr>
          </a:lstStyle>
          <a:p>
            <a:pPr>
              <a:defRPr/>
            </a:pPr>
            <a:fld id="{B3D8CBDE-FE08-4C93-8871-1AED9D0BB005}" type="datetimeFigureOut">
              <a:rPr lang="ru-RU"/>
              <a:pPr>
                <a:defRPr/>
              </a:pPr>
              <a:t>19.02.2025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F774591F-0E11-4A56-9118-585D965B1D4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http://7oom.ru/powerpoint/fon-dlya-prezentacii-po-geografii-2.jpg?ver=3.0"/>
          <p:cNvPicPr>
            <a:picLocks noChangeAspect="1" noChangeArrowheads="1"/>
          </p:cNvPicPr>
          <p:nvPr userDrawn="1"/>
        </p:nvPicPr>
        <p:blipFill rotWithShape="1">
          <a:blip r:embed="rId2">
            <a:extLst>
              <a:ext uri="{28A0092B-C50C-407E-A947-70E740481C1C}"/>
            </a:extLst>
          </a:blip>
          <a:srcRect b="89853"/>
          <a:stretch/>
        </p:blipFill>
        <p:spPr bwMode="auto">
          <a:xfrm>
            <a:off x="0" y="5924286"/>
            <a:ext cx="12192000" cy="931492"/>
          </a:xfrm>
          <a:prstGeom prst="triangle">
            <a:avLst/>
          </a:prstGeom>
          <a:noFill/>
          <a:extLst>
            <a:ext uri="{909E8E84-426E-40DD-AFC4-6F175D3DCCD1}"/>
          </a:extLst>
        </p:spPr>
      </p:pic>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32CE9CFC-5C6C-41B1-BC22-6EC1508DA506}" type="datetimeFigureOut">
              <a:rPr lang="ru-RU"/>
              <a:pPr>
                <a:defRPr/>
              </a:pPr>
              <a:t>19.02.2025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C80CCC56-E2B7-42B9-BBEF-F0AC7BFF73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l="1572" r="1215" b="87486"/>
          <a:stretch>
            <a:fillRect/>
          </a:stretch>
        </p:blipFill>
        <p:spPr bwMode="auto">
          <a:xfrm>
            <a:off x="0" y="0"/>
            <a:ext cx="12192000" cy="588963"/>
          </a:xfrm>
          <a:prstGeom prst="rect">
            <a:avLst/>
          </a:prstGeom>
          <a:noFill/>
          <a:ln w="9525">
            <a:noFill/>
            <a:miter lim="800000"/>
            <a:headEnd/>
            <a:tailEnd/>
          </a:ln>
        </p:spPr>
      </p:pic>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AGReveranc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AGReverance"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3F3BBC8D-B849-4363-B9FB-35D0B1C36ED2}" type="datetimeFigureOut">
              <a:rPr lang="ru-RU"/>
              <a:pPr>
                <a:defRPr/>
              </a:pPr>
              <a:t>19.02.2025</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45EAD8AF-35FA-475E-9CF6-8BEF7F8961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296AC894-C2FD-4135-A6F6-76336490E759}" type="datetimeFigureOut">
              <a:rPr lang="ru-RU"/>
              <a:pPr>
                <a:defRPr/>
              </a:pPr>
              <a:t>19.02.2025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E30443D-9BB5-4659-B3C0-B0345EE9C46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AE526A-131D-4CD3-ACDE-A4A8028BB0DF}" type="datetimeFigureOut">
              <a:rPr lang="ru-RU"/>
              <a:pPr>
                <a:defRPr/>
              </a:pPr>
              <a:t>19.02.2025</a:t>
            </a:fld>
            <a:endParaRPr lang="ru-RU"/>
          </a:p>
        </p:txBody>
      </p:sp>
      <p:sp>
        <p:nvSpPr>
          <p:cNvPr id="3" name="Footer Placeholder 2"/>
          <p:cNvSpPr>
            <a:spLocks noGrp="1"/>
          </p:cNvSpPr>
          <p:nvPr>
            <p:ph type="ftr" sz="quarter" idx="11"/>
          </p:nvPr>
        </p:nvSpPr>
        <p:spPr/>
        <p:txBody>
          <a:bodyPr/>
          <a:lstStyle>
            <a:lvl1pPr>
              <a:defRPr/>
            </a:lvl1pPr>
          </a:lstStyle>
          <a:p>
            <a:pPr>
              <a:defRPr/>
            </a:pPr>
            <a:endParaRPr lang="ru-RU"/>
          </a:p>
        </p:txBody>
      </p:sp>
      <p:sp>
        <p:nvSpPr>
          <p:cNvPr id="4" name="Slide Number Placeholder 3"/>
          <p:cNvSpPr>
            <a:spLocks noGrp="1"/>
          </p:cNvSpPr>
          <p:nvPr>
            <p:ph type="sldNum" sz="quarter" idx="12"/>
          </p:nvPr>
        </p:nvSpPr>
        <p:spPr/>
        <p:txBody>
          <a:bodyPr/>
          <a:lstStyle>
            <a:lvl1pPr>
              <a:defRPr/>
            </a:lvl1pPr>
          </a:lstStyle>
          <a:p>
            <a:pPr>
              <a:defRPr/>
            </a:pPr>
            <a:fld id="{D3969D94-B3CD-4095-8FFF-1625119C9F1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mask-tub-et-brush.m.a.pic.centerblog.net/3cbb0934.png"/>
          <p:cNvPicPr>
            <a:picLocks noChangeAspect="1" noChangeArrowheads="1"/>
          </p:cNvPicPr>
          <p:nvPr userDrawn="1"/>
        </p:nvPicPr>
        <p:blipFill>
          <a:blip r:embed="rId15"/>
          <a:srcRect/>
          <a:stretch>
            <a:fillRect/>
          </a:stretch>
        </p:blipFill>
        <p:spPr bwMode="auto">
          <a:xfrm>
            <a:off x="10837863" y="157163"/>
            <a:ext cx="973137" cy="1228725"/>
          </a:xfrm>
          <a:prstGeom prst="rect">
            <a:avLst/>
          </a:prstGeom>
          <a:noFill/>
          <a:ln w="9525">
            <a:noFill/>
            <a:miter lim="800000"/>
            <a:headEnd/>
            <a:tailEnd/>
          </a:ln>
        </p:spPr>
      </p:pic>
      <p:sp>
        <p:nvSpPr>
          <p:cNvPr id="8" name="Прямоугольник 7"/>
          <p:cNvSpPr/>
          <p:nvPr userDrawn="1"/>
        </p:nvSpPr>
        <p:spPr>
          <a:xfrm>
            <a:off x="11363325" y="6673850"/>
            <a:ext cx="828675" cy="184150"/>
          </a:xfrm>
          <a:prstGeom prst="rect">
            <a:avLst/>
          </a:prstGeom>
        </p:spPr>
        <p:txBody>
          <a:bodyPr wrap="none">
            <a:spAutoFit/>
          </a:bodyPr>
          <a:lstStyle/>
          <a:p>
            <a:pPr algn="ctr" fontAlgn="auto">
              <a:spcBef>
                <a:spcPts val="0"/>
              </a:spcBef>
              <a:spcAft>
                <a:spcPts val="0"/>
              </a:spcAft>
              <a:defRPr/>
            </a:pPr>
            <a:r>
              <a:rPr lang="ru-RU" sz="600" dirty="0">
                <a:solidFill>
                  <a:schemeClr val="accent6">
                    <a:lumMod val="60000"/>
                    <a:lumOff val="40000"/>
                  </a:schemeClr>
                </a:solidFill>
                <a:latin typeface="AGReverance" pitchFamily="2" charset="0"/>
                <a:cs typeface="+mn-cs"/>
              </a:rPr>
              <a:t>© Полшкова В.В., 2018</a:t>
            </a:r>
          </a:p>
        </p:txBody>
      </p:sp>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1029"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23938" y="6470650"/>
            <a:ext cx="2154237" cy="274638"/>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95000"/>
                    <a:lumOff val="5000"/>
                  </a:schemeClr>
                </a:solidFill>
                <a:latin typeface="+mj-lt"/>
                <a:cs typeface="+mn-cs"/>
              </a:defRPr>
            </a:lvl1pPr>
          </a:lstStyle>
          <a:p>
            <a:pPr>
              <a:defRPr/>
            </a:pPr>
            <a:fld id="{D9434786-8F42-406C-8AED-B35F05203AA3}" type="datetimeFigureOut">
              <a:rPr lang="ru-RU"/>
              <a:pPr>
                <a:defRPr/>
              </a:pPr>
              <a:t>19.02.2025</a:t>
            </a:fld>
            <a:endParaRPr lang="ru-RU"/>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cs typeface="+mn-cs"/>
              </a:defRPr>
            </a:lvl1pPr>
          </a:lstStyle>
          <a:p>
            <a:pPr>
              <a:defRPr/>
            </a:pPr>
            <a:endParaRPr lang="ru-RU"/>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95000"/>
                    <a:lumOff val="5000"/>
                  </a:schemeClr>
                </a:solidFill>
                <a:latin typeface="+mj-lt"/>
                <a:cs typeface="+mn-cs"/>
              </a:defRPr>
            </a:lvl1pPr>
          </a:lstStyle>
          <a:p>
            <a:pPr>
              <a:defRPr/>
            </a:pPr>
            <a:fld id="{F5FC36AA-49EF-44C6-8138-CB1A104F3DC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00" r:id="rId8"/>
    <p:sldLayoutId id="2147483710" r:id="rId9"/>
    <p:sldLayoutId id="2147483701" r:id="rId10"/>
    <p:sldLayoutId id="2147483711" r:id="rId11"/>
    <p:sldLayoutId id="2147483702" r:id="rId12"/>
    <p:sldLayoutId id="2147483712" r:id="rId13"/>
  </p:sldLayoutIdLst>
  <p:txStyles>
    <p:titleStyle>
      <a:lvl1pPr algn="l" rtl="0" eaLnBrk="0" fontAlgn="base" hangingPunct="0">
        <a:lnSpc>
          <a:spcPct val="80000"/>
        </a:lnSpc>
        <a:spcBef>
          <a:spcPct val="0"/>
        </a:spcBef>
        <a:spcAft>
          <a:spcPct val="0"/>
        </a:spcAft>
        <a:defRPr sz="5000" kern="1200" cap="all" spc="100">
          <a:solidFill>
            <a:srgbClr val="0D0D0D"/>
          </a:solidFill>
          <a:latin typeface="AGReverance" pitchFamily="2" charset="0"/>
          <a:ea typeface="+mj-ea"/>
          <a:cs typeface="+mj-cs"/>
        </a:defRPr>
      </a:lvl1pPr>
      <a:lvl2pPr algn="l" rtl="0" eaLnBrk="0" fontAlgn="base" hangingPunct="0">
        <a:lnSpc>
          <a:spcPct val="80000"/>
        </a:lnSpc>
        <a:spcBef>
          <a:spcPct val="0"/>
        </a:spcBef>
        <a:spcAft>
          <a:spcPct val="0"/>
        </a:spcAft>
        <a:defRPr sz="5000">
          <a:solidFill>
            <a:srgbClr val="0D0D0D"/>
          </a:solidFill>
          <a:latin typeface="AGReverance"/>
        </a:defRPr>
      </a:lvl2pPr>
      <a:lvl3pPr algn="l" rtl="0" eaLnBrk="0" fontAlgn="base" hangingPunct="0">
        <a:lnSpc>
          <a:spcPct val="80000"/>
        </a:lnSpc>
        <a:spcBef>
          <a:spcPct val="0"/>
        </a:spcBef>
        <a:spcAft>
          <a:spcPct val="0"/>
        </a:spcAft>
        <a:defRPr sz="5000">
          <a:solidFill>
            <a:srgbClr val="0D0D0D"/>
          </a:solidFill>
          <a:latin typeface="AGReverance"/>
        </a:defRPr>
      </a:lvl3pPr>
      <a:lvl4pPr algn="l" rtl="0" eaLnBrk="0" fontAlgn="base" hangingPunct="0">
        <a:lnSpc>
          <a:spcPct val="80000"/>
        </a:lnSpc>
        <a:spcBef>
          <a:spcPct val="0"/>
        </a:spcBef>
        <a:spcAft>
          <a:spcPct val="0"/>
        </a:spcAft>
        <a:defRPr sz="5000">
          <a:solidFill>
            <a:srgbClr val="0D0D0D"/>
          </a:solidFill>
          <a:latin typeface="AGReverance"/>
        </a:defRPr>
      </a:lvl4pPr>
      <a:lvl5pPr algn="l" rtl="0" eaLnBrk="0" fontAlgn="base" hangingPunct="0">
        <a:lnSpc>
          <a:spcPct val="80000"/>
        </a:lnSpc>
        <a:spcBef>
          <a:spcPct val="0"/>
        </a:spcBef>
        <a:spcAft>
          <a:spcPct val="0"/>
        </a:spcAft>
        <a:defRPr sz="5000">
          <a:solidFill>
            <a:srgbClr val="0D0D0D"/>
          </a:solidFill>
          <a:latin typeface="AGReverance"/>
        </a:defRPr>
      </a:lvl5pPr>
      <a:lvl6pPr marL="457200" algn="l" rtl="0" fontAlgn="base">
        <a:lnSpc>
          <a:spcPct val="80000"/>
        </a:lnSpc>
        <a:spcBef>
          <a:spcPct val="0"/>
        </a:spcBef>
        <a:spcAft>
          <a:spcPct val="0"/>
        </a:spcAft>
        <a:defRPr sz="5000">
          <a:solidFill>
            <a:srgbClr val="0D0D0D"/>
          </a:solidFill>
          <a:latin typeface="AGReverance"/>
        </a:defRPr>
      </a:lvl6pPr>
      <a:lvl7pPr marL="914400" algn="l" rtl="0" fontAlgn="base">
        <a:lnSpc>
          <a:spcPct val="80000"/>
        </a:lnSpc>
        <a:spcBef>
          <a:spcPct val="0"/>
        </a:spcBef>
        <a:spcAft>
          <a:spcPct val="0"/>
        </a:spcAft>
        <a:defRPr sz="5000">
          <a:solidFill>
            <a:srgbClr val="0D0D0D"/>
          </a:solidFill>
          <a:latin typeface="AGReverance"/>
        </a:defRPr>
      </a:lvl7pPr>
      <a:lvl8pPr marL="1371600" algn="l" rtl="0" fontAlgn="base">
        <a:lnSpc>
          <a:spcPct val="80000"/>
        </a:lnSpc>
        <a:spcBef>
          <a:spcPct val="0"/>
        </a:spcBef>
        <a:spcAft>
          <a:spcPct val="0"/>
        </a:spcAft>
        <a:defRPr sz="5000">
          <a:solidFill>
            <a:srgbClr val="0D0D0D"/>
          </a:solidFill>
          <a:latin typeface="AGReverance"/>
        </a:defRPr>
      </a:lvl8pPr>
      <a:lvl9pPr marL="1828800" algn="l" rtl="0" fontAlgn="base">
        <a:lnSpc>
          <a:spcPct val="80000"/>
        </a:lnSpc>
        <a:spcBef>
          <a:spcPct val="0"/>
        </a:spcBef>
        <a:spcAft>
          <a:spcPct val="0"/>
        </a:spcAft>
        <a:defRPr sz="5000">
          <a:solidFill>
            <a:srgbClr val="0D0D0D"/>
          </a:solidFill>
          <a:latin typeface="AGReverance"/>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itchFamily="34" charset="0"/>
        <a:buChar char=" "/>
        <a:defRPr sz="2200" kern="1200">
          <a:solidFill>
            <a:schemeClr val="tx1"/>
          </a:solidFill>
          <a:latin typeface="AGReverance" pitchFamily="2" charset="0"/>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itchFamily="18" charset="2"/>
        <a:buChar char=""/>
        <a:defRPr kern="1200">
          <a:solidFill>
            <a:schemeClr val="tx1"/>
          </a:solidFill>
          <a:latin typeface="AGReverance" pitchFamily="2" charset="0"/>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itchFamily="18" charset="2"/>
        <a:buChar char=""/>
        <a:defRPr sz="1400" kern="1200">
          <a:solidFill>
            <a:schemeClr val="tx1"/>
          </a:solidFill>
          <a:latin typeface="AGReverance" pitchFamily="2" charset="0"/>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itchFamily="18" charset="2"/>
        <a:buChar char=""/>
        <a:defRPr sz="1400" kern="1200">
          <a:solidFill>
            <a:schemeClr val="tx1"/>
          </a:solidFill>
          <a:latin typeface="AGReverance" pitchFamily="2" charset="0"/>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itchFamily="18" charset="2"/>
        <a:buChar char=""/>
        <a:defRPr sz="1400" kern="1200">
          <a:solidFill>
            <a:schemeClr val="tx1"/>
          </a:solidFill>
          <a:latin typeface="AGReverance" pitchFamily="2"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224088" y="412750"/>
            <a:ext cx="7772400" cy="4303713"/>
          </a:xfrm>
        </p:spPr>
        <p:txBody>
          <a:bodyPr wrap="square" numCol="1" anchorCtr="0" compatLnSpc="1">
            <a:prstTxWarp prst="textNoShape">
              <a:avLst/>
            </a:prstTxWarp>
          </a:bodyPr>
          <a:lstStyle/>
          <a:p>
            <a:pPr algn="ctr" eaLnBrk="1" hangingPunct="1"/>
            <a:r>
              <a:rPr lang="ru-RU" sz="2000" b="1" cap="none" smtClean="0">
                <a:solidFill>
                  <a:schemeClr val="tx1"/>
                </a:solidFill>
                <a:effectLst>
                  <a:outerShdw blurRad="38100" dist="38100" dir="2700000" algn="tl">
                    <a:srgbClr val="C0C0C0"/>
                  </a:outerShdw>
                </a:effectLst>
                <a:latin typeface="Arial" charset="0"/>
              </a:rPr>
              <a:t>От творчества учителя к творчеству ученика</a:t>
            </a:r>
            <a:r>
              <a:rPr lang="ru-RU" sz="4400" b="1" cap="none" smtClean="0">
                <a:solidFill>
                  <a:schemeClr val="tx1"/>
                </a:solidFill>
                <a:effectLst>
                  <a:outerShdw blurRad="38100" dist="38100" dir="2700000" algn="tl">
                    <a:srgbClr val="C0C0C0"/>
                  </a:outerShdw>
                </a:effectLst>
                <a:latin typeface="Arial" charset="0"/>
              </a:rPr>
              <a:t/>
            </a:r>
            <a:br>
              <a:rPr lang="ru-RU" sz="4400" b="1" cap="none" smtClean="0">
                <a:solidFill>
                  <a:schemeClr val="tx1"/>
                </a:solidFill>
                <a:effectLst>
                  <a:outerShdw blurRad="38100" dist="38100" dir="2700000" algn="tl">
                    <a:srgbClr val="C0C0C0"/>
                  </a:outerShdw>
                </a:effectLst>
                <a:latin typeface="Arial" charset="0"/>
              </a:rPr>
            </a:br>
            <a:r>
              <a:rPr lang="ru-RU" sz="4400" b="1" cap="none" smtClean="0">
                <a:solidFill>
                  <a:schemeClr val="tx1"/>
                </a:solidFill>
                <a:effectLst>
                  <a:outerShdw blurRad="38100" dist="38100" dir="2700000" algn="tl">
                    <a:srgbClr val="C0C0C0"/>
                  </a:outerShdw>
                </a:effectLst>
                <a:latin typeface="Arial" charset="0"/>
              </a:rPr>
              <a:t/>
            </a:r>
            <a:br>
              <a:rPr lang="ru-RU" sz="4400" b="1" cap="none" smtClean="0">
                <a:solidFill>
                  <a:schemeClr val="tx1"/>
                </a:solidFill>
                <a:effectLst>
                  <a:outerShdw blurRad="38100" dist="38100" dir="2700000" algn="tl">
                    <a:srgbClr val="C0C0C0"/>
                  </a:outerShdw>
                </a:effectLst>
                <a:latin typeface="Arial" charset="0"/>
              </a:rPr>
            </a:br>
            <a:r>
              <a:rPr lang="ru-RU" sz="4400" b="1" cap="none" smtClean="0">
                <a:solidFill>
                  <a:schemeClr val="tx1"/>
                </a:solidFill>
                <a:effectLst>
                  <a:outerShdw blurRad="38100" dist="38100" dir="2700000" algn="tl">
                    <a:srgbClr val="C0C0C0"/>
                  </a:outerShdw>
                </a:effectLst>
                <a:latin typeface="Arial" charset="0"/>
              </a:rPr>
              <a:t/>
            </a:r>
            <a:br>
              <a:rPr lang="ru-RU" sz="4400" b="1" cap="none" smtClean="0">
                <a:solidFill>
                  <a:schemeClr val="tx1"/>
                </a:solidFill>
                <a:effectLst>
                  <a:outerShdw blurRad="38100" dist="38100" dir="2700000" algn="tl">
                    <a:srgbClr val="C0C0C0"/>
                  </a:outerShdw>
                </a:effectLst>
                <a:latin typeface="Arial" charset="0"/>
              </a:rPr>
            </a:br>
            <a:r>
              <a:rPr lang="ru-RU" sz="3200" b="1" cap="none" smtClean="0">
                <a:solidFill>
                  <a:schemeClr val="tx1"/>
                </a:solidFill>
                <a:effectLst>
                  <a:outerShdw blurRad="38100" dist="38100" dir="2700000" algn="tl">
                    <a:srgbClr val="C0C0C0"/>
                  </a:outerShdw>
                </a:effectLst>
                <a:latin typeface="Arial" charset="0"/>
              </a:rPr>
              <a:t>Исследовательская работа</a:t>
            </a:r>
            <a:br>
              <a:rPr lang="ru-RU" sz="3200" b="1" cap="none" smtClean="0">
                <a:solidFill>
                  <a:schemeClr val="tx1"/>
                </a:solidFill>
                <a:effectLst>
                  <a:outerShdw blurRad="38100" dist="38100" dir="2700000" algn="tl">
                    <a:srgbClr val="C0C0C0"/>
                  </a:outerShdw>
                </a:effectLst>
                <a:latin typeface="Arial" charset="0"/>
              </a:rPr>
            </a:br>
            <a:r>
              <a:rPr lang="ru-RU" sz="3200" b="1" cap="none" smtClean="0">
                <a:solidFill>
                  <a:schemeClr val="tx1"/>
                </a:solidFill>
                <a:effectLst>
                  <a:outerShdw blurRad="38100" dist="38100" dir="2700000" algn="tl">
                    <a:srgbClr val="C0C0C0"/>
                  </a:outerShdw>
                </a:effectLst>
                <a:latin typeface="Arial" charset="0"/>
              </a:rPr>
              <a:t/>
            </a:r>
            <a:br>
              <a:rPr lang="ru-RU" sz="3200" b="1" cap="none" smtClean="0">
                <a:solidFill>
                  <a:schemeClr val="tx1"/>
                </a:solidFill>
                <a:effectLst>
                  <a:outerShdw blurRad="38100" dist="38100" dir="2700000" algn="tl">
                    <a:srgbClr val="C0C0C0"/>
                  </a:outerShdw>
                </a:effectLst>
                <a:latin typeface="Arial" charset="0"/>
              </a:rPr>
            </a:br>
            <a:r>
              <a:rPr lang="ru-RU" sz="4400" b="1" cap="none" smtClean="0">
                <a:solidFill>
                  <a:schemeClr val="tx1"/>
                </a:solidFill>
                <a:effectLst>
                  <a:outerShdw blurRad="38100" dist="38100" dir="2700000" algn="tl">
                    <a:srgbClr val="C0C0C0"/>
                  </a:outerShdw>
                </a:effectLst>
                <a:latin typeface="Arial" charset="0"/>
              </a:rPr>
              <a:t>«</a:t>
            </a:r>
            <a:r>
              <a:rPr lang="ru-RU" sz="4400" b="1" cap="none" smtClean="0">
                <a:solidFill>
                  <a:schemeClr val="tx1"/>
                </a:solidFill>
                <a:effectLst>
                  <a:outerShdw blurRad="38100" dist="38100" dir="2700000" algn="tl">
                    <a:srgbClr val="C0C0C0"/>
                  </a:outerShdw>
                </a:effectLst>
                <a:latin typeface="Bauhaus 93" pitchFamily="82" charset="0"/>
              </a:rPr>
              <a:t>Происхождение названий сел и поселков Красногорского района Алтайского края</a:t>
            </a:r>
            <a:r>
              <a:rPr lang="ru-RU" sz="4400" b="1" cap="none" smtClean="0">
                <a:solidFill>
                  <a:schemeClr val="tx1"/>
                </a:solidFill>
                <a:effectLst>
                  <a:outerShdw blurRad="38100" dist="38100" dir="2700000" algn="tl">
                    <a:srgbClr val="C0C0C0"/>
                  </a:outerShdw>
                </a:effectLst>
                <a:latin typeface="Arial" charset="0"/>
              </a:rPr>
              <a:t>»</a:t>
            </a:r>
          </a:p>
        </p:txBody>
      </p:sp>
      <p:sp>
        <p:nvSpPr>
          <p:cNvPr id="4" name="Прямоугольник: скругленные углы 3">
            <a:extLst>
              <a:ext uri="{FF2B5EF4-FFF2-40B4-BE49-F238E27FC236}"/>
            </a:extLst>
          </p:cNvPr>
          <p:cNvSpPr/>
          <p:nvPr/>
        </p:nvSpPr>
        <p:spPr>
          <a:xfrm>
            <a:off x="2116138" y="5470525"/>
            <a:ext cx="10075862" cy="109061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a:solidFill>
                  <a:srgbClr val="C00000"/>
                </a:solidFill>
                <a:effectLst>
                  <a:outerShdw blurRad="38100" dist="38100" dir="2700000" algn="tl">
                    <a:srgbClr val="C0C0C0"/>
                  </a:outerShdw>
                </a:effectLst>
                <a:cs typeface="Arial" charset="0"/>
              </a:rPr>
              <a:t>Выполнил Хабаров Игорь, ученик 5а класса МБОУ «Быстрянская СОШ им.О.Суртаева</a:t>
            </a:r>
          </a:p>
          <a:p>
            <a:pPr algn="ctr"/>
            <a:r>
              <a:rPr lang="ru-RU" sz="2400" b="1">
                <a:solidFill>
                  <a:srgbClr val="C00000"/>
                </a:solidFill>
                <a:effectLst>
                  <a:outerShdw blurRad="38100" dist="38100" dir="2700000" algn="tl">
                    <a:srgbClr val="C0C0C0"/>
                  </a:outerShdw>
                </a:effectLst>
                <a:cs typeface="Arial" charset="0"/>
              </a:rPr>
              <a:t>Руководитель Хабарова О.М, учитель географии.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5">
            <a:extLst>
              <a:ext uri="{FF2B5EF4-FFF2-40B4-BE49-F238E27FC236}"/>
            </a:extLst>
          </p:cNvPr>
          <p:cNvSpPr/>
          <p:nvPr/>
        </p:nvSpPr>
        <p:spPr>
          <a:xfrm>
            <a:off x="301625" y="0"/>
            <a:ext cx="9720263" cy="292258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r>
              <a:rPr lang="ru-RU" b="1" i="1">
                <a:solidFill>
                  <a:srgbClr val="0D0D0D"/>
                </a:solidFill>
                <a:latin typeface="Arial Unicode MS" pitchFamily="34" charset="-128"/>
              </a:rPr>
              <a:t>Соусканиха. Населенный пункт получил название по гидрониму. Старожилы говорят: «По названию речки Соускан переселенцы назвали село, изменив немного для своего языка».</a:t>
            </a:r>
            <a:br>
              <a:rPr lang="ru-RU" b="1" i="1">
                <a:solidFill>
                  <a:srgbClr val="0D0D0D"/>
                </a:solidFill>
                <a:latin typeface="Arial Unicode MS" pitchFamily="34" charset="-128"/>
              </a:rPr>
            </a:br>
            <a:r>
              <a:rPr lang="ru-RU" b="1" i="1">
                <a:solidFill>
                  <a:srgbClr val="0D0D0D"/>
                </a:solidFill>
                <a:latin typeface="Arial Unicode MS" pitchFamily="34" charset="-128"/>
              </a:rPr>
              <a:t>Суска, сускап – по-кумандински – жаждущий, жажда. И. Тубников в статье «История села Соусканиха» писал: «… когда наступает июльское или августовское тепло, воды в речке становится меньше, и она не обеспечивает течение по привычному для нас руслу».</a:t>
            </a:r>
            <a:br>
              <a:rPr lang="ru-RU" b="1" i="1">
                <a:solidFill>
                  <a:srgbClr val="0D0D0D"/>
                </a:solidFill>
                <a:latin typeface="Arial Unicode MS" pitchFamily="34" charset="-128"/>
              </a:rPr>
            </a:br>
            <a:r>
              <a:rPr lang="ru-RU" b="1" i="1">
                <a:solidFill>
                  <a:srgbClr val="0D0D0D"/>
                </a:solidFill>
                <a:latin typeface="Arial Unicode MS" pitchFamily="34" charset="-128"/>
              </a:rPr>
              <a:t>Свое название село получило по одноименной речке, рядом с которой и располагается. “Соусканиха” в переводе с тюркского означает “ныряющая вода.” Село находится между двух речек маленькой Соусканихи и полноводной Бии</a:t>
            </a:r>
          </a:p>
        </p:txBody>
      </p:sp>
      <p:sp>
        <p:nvSpPr>
          <p:cNvPr id="3" name="Прямоугольник: скругленные углы 5"/>
          <p:cNvSpPr>
            <a:spLocks noChangeArrowheads="1"/>
          </p:cNvSpPr>
          <p:nvPr>
            <p:ph type="body" idx="4294967295"/>
          </p:nvPr>
        </p:nvSpPr>
        <p:spPr>
          <a:xfrm>
            <a:off x="2471738" y="3065463"/>
            <a:ext cx="9720262" cy="3052762"/>
          </a:xfrm>
          <a:prstGeom prst="roundRect">
            <a:avLst>
              <a:gd name="adj" fmla="val 16667"/>
            </a:avLst>
          </a:prstGeom>
          <a:blipFill dpi="0" rotWithShape="1">
            <a:blip r:embed="rId2"/>
            <a:srcRect/>
            <a:tile tx="0" ty="0" sx="100000" sy="100000" flip="none" algn="tl"/>
          </a:blipFill>
          <a:ln w="15875" algn="ctr">
            <a:solidFill>
              <a:srgbClr val="B0761F"/>
            </a:solidFill>
            <a:round/>
          </a:ln>
        </p:spPr>
        <p:txBody>
          <a:bodyPr/>
          <a:lstStyle/>
          <a:p>
            <a:pPr marL="419100" indent="-419100">
              <a:buFont typeface="Tw Cen MT" pitchFamily="34" charset="0"/>
              <a:buNone/>
            </a:pPr>
            <a:r>
              <a:rPr lang="ru-RU" sz="2000" b="1" i="1" smtClean="0">
                <a:latin typeface="AGReverance"/>
              </a:rPr>
              <a:t>Новая Суртайка. Компонент Новая- имеет значение «появившаяся или возникшая недавно» в сравнении со Старой Суртайкой.</a:t>
            </a:r>
          </a:p>
          <a:p>
            <a:pPr marL="419100" indent="-419100">
              <a:buFont typeface="Tw Cen MT" pitchFamily="34" charset="0"/>
              <a:buNone/>
            </a:pPr>
            <a:r>
              <a:rPr lang="ru-RU" sz="2000" b="1" i="1" smtClean="0">
                <a:latin typeface="AGReverance"/>
              </a:rPr>
              <a:t>В статистическом сборнике «Горный Алтай и его население: оседлые инородцы Бийского уезда» указано: «Из Старой-Суртайской выделилась путем заимки и постепенно разрослась в самостоятельное селение д. Ново-Суртайская, имеющая с Старо-Суртайской общую земельную дачу».</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type="body" idx="4294967295"/>
          </p:nvPr>
        </p:nvSpPr>
        <p:spPr/>
        <p:txBody>
          <a:bodyPr/>
          <a:lstStyle/>
          <a:p>
            <a:endParaRPr lang="ru-RU" smtClean="0">
              <a:latin typeface="AGReverance"/>
            </a:endParaRPr>
          </a:p>
        </p:txBody>
      </p:sp>
      <p:sp>
        <p:nvSpPr>
          <p:cNvPr id="2" name="Прямоугольник: скругленные углы 5">
            <a:extLst>
              <a:ext uri="{FF2B5EF4-FFF2-40B4-BE49-F238E27FC236}"/>
            </a:extLst>
          </p:cNvPr>
          <p:cNvSpPr/>
          <p:nvPr/>
        </p:nvSpPr>
        <p:spPr>
          <a:xfrm>
            <a:off x="246063" y="496888"/>
            <a:ext cx="5743575" cy="574357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b="1" i="1">
                <a:solidFill>
                  <a:srgbClr val="0D0D0D"/>
                </a:solidFill>
                <a:latin typeface="Arial Unicode MS" pitchFamily="34" charset="-128"/>
              </a:rPr>
              <a:t>Старая Суртайка. В переводе с алтайского сур – светло-серый, тай – трехлетний конь. Исследователь Алтая Потапов Л. П. указывал в своих трудах: «Алтайцы особо почитали светломастных коней. Высшему у них божеству Ульгеню полагалось приносить в жертву коня обязательно светлой масти. Причем раньше приносили коня не вообще светлой масти, а конкретной, например, белой, светло-серой».</a:t>
            </a:r>
            <a:br>
              <a:rPr lang="ru-RU" sz="1400" b="1" i="1">
                <a:solidFill>
                  <a:srgbClr val="0D0D0D"/>
                </a:solidFill>
                <a:latin typeface="Arial Unicode MS" pitchFamily="34" charset="-128"/>
              </a:rPr>
            </a:br>
            <a:r>
              <a:rPr lang="ru-RU" sz="1400" b="1" i="1">
                <a:solidFill>
                  <a:srgbClr val="0D0D0D"/>
                </a:solidFill>
                <a:latin typeface="Arial Unicode MS" pitchFamily="34" charset="-128"/>
              </a:rPr>
              <a:t>Существует версия, что название села восходит к антропониму. В статистическом сборнике «Горный Алтай и его население: оседлые инородцы Бийского уезда» описано возникновение деревни: «К старинным же селениям принадлежит и другая деревня той же управы [Быстрянской] – Старо-Суртайская, образованная выходцем из Кузнецкого уезда крещеным телеутом Суртаем, поселившимся здесь еще в царствование Екатерины II; указом этой Императрицы была отведена Старо-Суртайскому селению особая дача; впоследствии указ этот был инородцами утрачен во время бывшего в селении пожара».</a:t>
            </a:r>
            <a:br>
              <a:rPr lang="ru-RU" sz="1400" b="1" i="1">
                <a:solidFill>
                  <a:srgbClr val="0D0D0D"/>
                </a:solidFill>
                <a:latin typeface="Arial Unicode MS" pitchFamily="34" charset="-128"/>
              </a:rPr>
            </a:br>
            <a:r>
              <a:rPr lang="ru-RU" sz="1400" b="1" i="1">
                <a:solidFill>
                  <a:srgbClr val="0D0D0D"/>
                </a:solidFill>
                <a:latin typeface="Arial Unicode MS" pitchFamily="34" charset="-128"/>
              </a:rPr>
              <a:t>Старожилы говорят: «Жил татарин Суртаев, держал хозяйство, пчел».</a:t>
            </a:r>
          </a:p>
        </p:txBody>
      </p:sp>
      <p:pic>
        <p:nvPicPr>
          <p:cNvPr id="49158" name="Picture 6" descr="СТАРАЯ СУРТАЙКА"/>
          <p:cNvPicPr>
            <a:picLocks noChangeAspect="1" noChangeArrowheads="1"/>
          </p:cNvPicPr>
          <p:nvPr/>
        </p:nvPicPr>
        <p:blipFill>
          <a:blip r:embed="rId3"/>
          <a:srcRect/>
          <a:stretch>
            <a:fillRect/>
          </a:stretch>
        </p:blipFill>
        <p:spPr bwMode="auto">
          <a:xfrm>
            <a:off x="6361113" y="1416050"/>
            <a:ext cx="5619750" cy="4826000"/>
          </a:xfrm>
          <a:prstGeom prst="rect">
            <a:avLst/>
          </a:prstGeom>
          <a:noFill/>
        </p:spPr>
      </p:pic>
      <p:sp>
        <p:nvSpPr>
          <p:cNvPr id="3" name="Прямоугольник: скругленные углы 5">
            <a:extLst>
              <a:ext uri="{FF2B5EF4-FFF2-40B4-BE49-F238E27FC236}"/>
            </a:extLst>
          </p:cNvPr>
          <p:cNvSpPr/>
          <p:nvPr/>
        </p:nvSpPr>
        <p:spPr>
          <a:xfrm>
            <a:off x="246063" y="496888"/>
            <a:ext cx="5743575" cy="574357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b="1" i="1">
                <a:solidFill>
                  <a:srgbClr val="0D0D0D"/>
                </a:solidFill>
                <a:latin typeface="Arial Unicode MS" pitchFamily="34" charset="-128"/>
              </a:rPr>
              <a:t>Старая Суртайка. В переводе с алтайского сур – светло-серый, тай – трехлетний конь. Исследователь Алтая Потапов Л. П. указывал в своих трудах: «Алтайцы особо почитали светломастных коней. Высшему у них божеству Ульгеню полагалось приносить в жертву коня обязательно светлой масти. Причем раньше приносили коня не вообще светлой масти, а конкретной, например, белой, светло-серой».</a:t>
            </a:r>
            <a:br>
              <a:rPr lang="ru-RU" sz="1400" b="1" i="1">
                <a:solidFill>
                  <a:srgbClr val="0D0D0D"/>
                </a:solidFill>
                <a:latin typeface="Arial Unicode MS" pitchFamily="34" charset="-128"/>
              </a:rPr>
            </a:br>
            <a:r>
              <a:rPr lang="ru-RU" sz="1400" b="1" i="1">
                <a:solidFill>
                  <a:srgbClr val="0D0D0D"/>
                </a:solidFill>
                <a:latin typeface="Arial Unicode MS" pitchFamily="34" charset="-128"/>
              </a:rPr>
              <a:t>Существует версия, что название села восходит к антропониму. В статистическом сборнике «Горный Алтай и его население: оседлые инородцы Бийского уезда» описано возникновение деревни: «К старинным же селениям принадлежит и другая деревня той же управы [Быстрянской] – Старо-Суртайская, образованная выходцем из Кузнецкого уезда крещеным телеутом Суртаем, поселившимся здесь еще в царствование Екатерины II; указом этой Императрицы была отведена Старо-Суртайскому селению особая дача; впоследствии указ этот был инородцами утрачен во время бывшего в селении пожара».</a:t>
            </a:r>
            <a:br>
              <a:rPr lang="ru-RU" sz="1400" b="1" i="1">
                <a:solidFill>
                  <a:srgbClr val="0D0D0D"/>
                </a:solidFill>
                <a:latin typeface="Arial Unicode MS" pitchFamily="34" charset="-128"/>
              </a:rPr>
            </a:br>
            <a:r>
              <a:rPr lang="ru-RU" sz="1400" b="1" i="1">
                <a:solidFill>
                  <a:srgbClr val="0D0D0D"/>
                </a:solidFill>
                <a:latin typeface="Arial Unicode MS" pitchFamily="34" charset="-128"/>
              </a:rPr>
              <a:t>Старожилы говорят: «Жил татарин Суртаев, держал хозяйство, пчел».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bwMode="auto">
          <a:noFill/>
        </p:spPr>
        <p:txBody>
          <a:bodyPr wrap="square" numCol="1" anchorCtr="0" compatLnSpc="1">
            <a:prstTxWarp prst="textNoShape">
              <a:avLst/>
            </a:prstTxWarp>
          </a:bodyPr>
          <a:lstStyle/>
          <a:p>
            <a:endParaRPr lang="ru-RU" cap="none" smtClean="0">
              <a:latin typeface="AGReverance"/>
            </a:endParaRPr>
          </a:p>
        </p:txBody>
      </p:sp>
      <p:sp>
        <p:nvSpPr>
          <p:cNvPr id="2" name="Прямоугольник: скругленные углы 5"/>
          <p:cNvSpPr>
            <a:spLocks noChangeArrowheads="1"/>
          </p:cNvSpPr>
          <p:nvPr>
            <p:ph type="body" idx="4294967295"/>
          </p:nvPr>
        </p:nvSpPr>
        <p:spPr>
          <a:xfrm>
            <a:off x="6945313" y="1050925"/>
            <a:ext cx="4965700" cy="4887913"/>
          </a:xfrm>
          <a:prstGeom prst="roundRect">
            <a:avLst>
              <a:gd name="adj" fmla="val 16667"/>
            </a:avLst>
          </a:prstGeom>
          <a:blipFill dpi="0" rotWithShape="1">
            <a:blip r:embed="rId2"/>
            <a:srcRect/>
            <a:tile tx="0" ty="0" sx="100000" sy="100000" flip="none" algn="tl"/>
          </a:blipFill>
          <a:ln w="15875" algn="ctr">
            <a:solidFill>
              <a:srgbClr val="B0761F"/>
            </a:solidFill>
            <a:round/>
          </a:ln>
        </p:spPr>
        <p:txBody>
          <a:bodyPr/>
          <a:lstStyle/>
          <a:p>
            <a:pPr algn="ctr" defTabSz="457200" eaLnBrk="1" hangingPunct="1">
              <a:lnSpc>
                <a:spcPct val="100000"/>
              </a:lnSpc>
            </a:pPr>
            <a:r>
              <a:rPr lang="ru-RU" sz="1800" b="1" i="1" smtClean="0">
                <a:latin typeface="Arial Unicode MS" pitchFamily="34" charset="-128"/>
              </a:rPr>
              <a:t>Новозыково: В основе названия села лежит антропоним – фамилия первопоселенца Зыкова. В мае 1878 года они подают прошение в Горное Правление, где сообщают о том, что по прибытии в Томскую губернию для поиска местожительства в деревню Тайна Сростинской волости и узнав, что между деревнями Карагужинской и Тайной находится пустолежащее место на левой стороне р. Иши, в пяти верстах от д. Карагужинской, осмотрев это место, признали его удобным для поселения. А потому просят Горное Правление разрешить им заселиться с образованием нового селения».</a:t>
            </a:r>
          </a:p>
        </p:txBody>
      </p:sp>
      <p:pic>
        <p:nvPicPr>
          <p:cNvPr id="50184" name="Picture 8" descr="новозыково"/>
          <p:cNvPicPr>
            <a:picLocks noChangeAspect="1" noChangeArrowheads="1"/>
          </p:cNvPicPr>
          <p:nvPr/>
        </p:nvPicPr>
        <p:blipFill>
          <a:blip r:embed="rId3"/>
          <a:srcRect/>
          <a:stretch>
            <a:fillRect/>
          </a:stretch>
        </p:blipFill>
        <p:spPr bwMode="auto">
          <a:xfrm>
            <a:off x="122238" y="163513"/>
            <a:ext cx="7085012" cy="58547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5">
            <a:extLst>
              <a:ext uri="{FF2B5EF4-FFF2-40B4-BE49-F238E27FC236}"/>
            </a:extLst>
          </p:cNvPr>
          <p:cNvSpPr/>
          <p:nvPr/>
        </p:nvSpPr>
        <p:spPr>
          <a:xfrm>
            <a:off x="600075" y="163513"/>
            <a:ext cx="9720263" cy="292258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sz="2000" b="1" i="1">
                <a:solidFill>
                  <a:srgbClr val="0D0D0D"/>
                </a:solidFill>
                <a:latin typeface="Arial Unicode MS" pitchFamily="34" charset="-128"/>
              </a:rPr>
              <a:t>Мост-Иша. Ойконим Мост-Иша указывает на наличие моста на реке Ише.</a:t>
            </a:r>
            <a:br>
              <a:rPr lang="ru-RU" sz="2000" b="1" i="1">
                <a:solidFill>
                  <a:srgbClr val="0D0D0D"/>
                </a:solidFill>
                <a:latin typeface="Arial Unicode MS" pitchFamily="34" charset="-128"/>
              </a:rPr>
            </a:br>
            <a:r>
              <a:rPr lang="ru-RU" sz="2000" b="1" i="1">
                <a:solidFill>
                  <a:srgbClr val="0D0D0D"/>
                </a:solidFill>
                <a:latin typeface="Arial Unicode MS" pitchFamily="34" charset="-128"/>
              </a:rPr>
              <a:t>Согласно этимологии О. Т. Молчановой, алтайское jыш – «густой, хвойный лес, чернь или черновой лес, состоящий из пихты, ели и кедра, подмешенных местами березой и сосной»; древнетюркское йыш – «нагорье с долинами, удобными для поселений: в орхонских памятниках часто говорится о горно-таежных местностях под названием йыш и йыс, как о месте исконного обитания тюрков».</a:t>
            </a:r>
          </a:p>
        </p:txBody>
      </p:sp>
      <p:sp>
        <p:nvSpPr>
          <p:cNvPr id="3" name="Прямоугольник: скругленные углы 5">
            <a:extLst>
              <a:ext uri="{FF2B5EF4-FFF2-40B4-BE49-F238E27FC236}"/>
            </a:extLst>
          </p:cNvPr>
          <p:cNvSpPr/>
          <p:nvPr/>
        </p:nvSpPr>
        <p:spPr>
          <a:xfrm>
            <a:off x="1625600" y="3314700"/>
            <a:ext cx="9720263" cy="337502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b="1" i="1">
                <a:solidFill>
                  <a:srgbClr val="0D0D0D"/>
                </a:solidFill>
                <a:latin typeface="Arial Unicode MS" pitchFamily="34" charset="-128"/>
              </a:rPr>
              <a:t>  </a:t>
            </a:r>
            <a:r>
              <a:rPr lang="ru-RU" sz="2000" b="1" i="1">
                <a:solidFill>
                  <a:srgbClr val="0D0D0D"/>
                </a:solidFill>
                <a:latin typeface="Arial Unicode MS" pitchFamily="34" charset="-128"/>
              </a:rPr>
              <a:t>Усть-Иша (Поповичи). В публикации В. И. Докучаева «К 200-летию: с. Усть-Иша» говорится: «Первоначально – Поповичи. Почему? Ответ дает «Ревизская сказка 1834 года: в деревне учтено двенадцать дворов, восемь из них – Поповы».</a:t>
            </a:r>
            <a:br>
              <a:rPr lang="ru-RU" sz="2000" b="1" i="1">
                <a:solidFill>
                  <a:srgbClr val="0D0D0D"/>
                </a:solidFill>
                <a:latin typeface="Arial Unicode MS" pitchFamily="34" charset="-128"/>
              </a:rPr>
            </a:br>
            <a:r>
              <a:rPr lang="ru-RU" sz="2000" b="1" i="1">
                <a:solidFill>
                  <a:srgbClr val="0D0D0D"/>
                </a:solidFill>
                <a:latin typeface="Arial Unicode MS" pitchFamily="34" charset="-128"/>
              </a:rPr>
              <a:t>Существовала версия, что в 1813 году в узком и каменистом русле реки Иши братьями Поповыми Андреев и Афанасием была построена мельница на семь поставов: пять размалывали зерно на муку, один – толчея для ячменя и еще один – рушейка для проса. Мельница эта обслуживала все окружные села. В народе стали говорить: «Ехать к Поповым». Отсюда и появилось название Поповичи.</a:t>
            </a:r>
            <a:br>
              <a:rPr lang="ru-RU" sz="2000" b="1" i="1">
                <a:solidFill>
                  <a:srgbClr val="0D0D0D"/>
                </a:solidFill>
                <a:latin typeface="Arial Unicode MS" pitchFamily="34" charset="-128"/>
              </a:rPr>
            </a:br>
            <a:r>
              <a:rPr lang="ru-RU" sz="2000" b="1" i="1">
                <a:solidFill>
                  <a:srgbClr val="0D0D0D"/>
                </a:solidFill>
                <a:latin typeface="Arial Unicode MS" pitchFamily="34" charset="-128"/>
              </a:rPr>
              <a:t>Переименовано село по своему местоположению: находится в устье реки Иши.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AutoShape 5" descr="{E1E9BB99-B8EA-46E8-80B2-75B3414EEC47}"/>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52231" name="AutoShape 7" descr="{E1E9BB99-B8EA-46E8-80B2-75B3414EEC47}"/>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52233" name="Picture 9" descr="Picture background"/>
          <p:cNvPicPr>
            <a:picLocks noChangeAspect="1" noChangeArrowheads="1"/>
          </p:cNvPicPr>
          <p:nvPr/>
        </p:nvPicPr>
        <p:blipFill>
          <a:blip r:embed="rId2"/>
          <a:srcRect/>
          <a:stretch>
            <a:fillRect/>
          </a:stretch>
        </p:blipFill>
        <p:spPr bwMode="auto">
          <a:xfrm>
            <a:off x="0" y="269875"/>
            <a:ext cx="6383338" cy="5749925"/>
          </a:xfrm>
          <a:prstGeom prst="rect">
            <a:avLst/>
          </a:prstGeom>
          <a:noFill/>
        </p:spPr>
      </p:pic>
      <p:sp>
        <p:nvSpPr>
          <p:cNvPr id="2" name="Прямоугольник: скругленные углы 5">
            <a:extLst>
              <a:ext uri="{FF2B5EF4-FFF2-40B4-BE49-F238E27FC236}"/>
            </a:extLst>
          </p:cNvPr>
          <p:cNvSpPr/>
          <p:nvPr/>
        </p:nvSpPr>
        <p:spPr>
          <a:xfrm>
            <a:off x="6478588" y="790575"/>
            <a:ext cx="5526087" cy="588645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sz="1600" b="1" i="1">
                <a:solidFill>
                  <a:srgbClr val="0D0D0D"/>
                </a:solidFill>
                <a:latin typeface="Arial Unicode MS" pitchFamily="34" charset="-128"/>
              </a:rPr>
              <a:t>Пильно.  «И непосвященному, видимо, понятно, что совсем из иного, не тюркского ряда название села Пильно. А вот «Толковый словарь живого великорусского языка» 1882 года дает следующее толкование наречия «Пильно»: 1) спешно, скоро, быстро, усердно, ретиво; 2) пристально, с напр. вниманием; строго, зорко, чутко. И еще – глагола «пильновать»: стеречь, остерегаться, сторожить, стражить. «Ночку не спати, жита пильновати», - приводит пример автор словаря В. И. Даль, указывая, что слова эти из смоленского, калужского, орловского говора, - рассуждал над названием деревни В. И. Докучаев в статье «и еще: Пильно, Балыкса, Алешкино…». - Уж слишком явно</a:t>
            </a:r>
            <a:r>
              <a:rPr lang="ru-RU" sz="1600" b="1" i="1">
                <a:solidFill>
                  <a:srgbClr val="0D0D0D"/>
                </a:solidFill>
                <a:latin typeface="AGReverance"/>
              </a:rPr>
              <a:t> </a:t>
            </a:r>
            <a:r>
              <a:rPr lang="ru-RU" sz="1600" b="1" i="1">
                <a:solidFill>
                  <a:srgbClr val="0D0D0D"/>
                </a:solidFill>
                <a:latin typeface="Arial Unicode MS" pitchFamily="34" charset="-128"/>
              </a:rPr>
              <a:t>бросается в глаза приспособленность этого местечка к круговой обороне: и соединяющий с территорией современного села перешеек явно заужен, и следы рва и вала поперек его видны поныне, и склоны выровнены и скрыты до наиболее возможной крутизны. И пусть в неолите обитателям этого места обороняться было не от кого, но вот более поздним, оставившим здесь негрунтовые, курганные захоронения, «остерегаться, стражить», причем именно по Далю «пристально, с напряженным вниманием, зорко, чутко» приходилось непременно».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5">
            <a:extLst>
              <a:ext uri="{FF2B5EF4-FFF2-40B4-BE49-F238E27FC236}"/>
            </a:extLst>
          </p:cNvPr>
          <p:cNvSpPr/>
          <p:nvPr/>
        </p:nvSpPr>
        <p:spPr>
          <a:xfrm>
            <a:off x="600075" y="163513"/>
            <a:ext cx="4946650" cy="247015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sz="2000" b="1" i="1">
                <a:solidFill>
                  <a:srgbClr val="0D0D0D"/>
                </a:solidFill>
                <a:latin typeface="Arial Unicode MS" pitchFamily="34" charset="-128"/>
              </a:rPr>
              <a:t>Поселок им. Фрунзе. Идеологическое название-посвящение революционеру, советскому деятелю, военачальнику Красной армии во время Гражданской войны М. В. Фрунзе.</a:t>
            </a:r>
          </a:p>
        </p:txBody>
      </p:sp>
      <p:sp>
        <p:nvSpPr>
          <p:cNvPr id="3" name="Прямоугольник: скругленные углы 5">
            <a:extLst>
              <a:ext uri="{FF2B5EF4-FFF2-40B4-BE49-F238E27FC236}"/>
            </a:extLst>
          </p:cNvPr>
          <p:cNvSpPr/>
          <p:nvPr/>
        </p:nvSpPr>
        <p:spPr>
          <a:xfrm>
            <a:off x="2082800" y="2819400"/>
            <a:ext cx="9720263" cy="348138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sz="2400" b="1" i="1">
                <a:solidFill>
                  <a:srgbClr val="0D0D0D"/>
                </a:solidFill>
                <a:latin typeface="Arial Unicode MS" pitchFamily="34" charset="-128"/>
              </a:rPr>
              <a:t>Долина Свободы. «В 1922 году усть-ишинская ячейка РКП(б) приняла решение организовать сельхозкоммуну. На майминской грани у реки Катуни была отведена земля. Коммунары выехали в поселок и назвали его Долина Свободы», - описывал образование населенного пункта С. А. Богомяков в летописи колхоза «Предгорный».</a:t>
            </a:r>
            <a:br>
              <a:rPr lang="ru-RU" sz="2400" b="1" i="1">
                <a:solidFill>
                  <a:srgbClr val="0D0D0D"/>
                </a:solidFill>
                <a:latin typeface="Arial Unicode MS" pitchFamily="34" charset="-128"/>
              </a:rPr>
            </a:br>
            <a:r>
              <a:rPr lang="ru-RU" sz="2400" b="1" i="1">
                <a:solidFill>
                  <a:srgbClr val="0D0D0D"/>
                </a:solidFill>
                <a:latin typeface="Arial Unicode MS" pitchFamily="34" charset="-128"/>
              </a:rPr>
              <a:t>Долина Свободы – русский по происхождению ойконим, представляющий собой словосочетание. В восприятии жителей он утратил свою идеологичность и оброс легендами: «В долину спустишься, там свобода дорогам».</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5">
            <a:extLst>
              <a:ext uri="{FF2B5EF4-FFF2-40B4-BE49-F238E27FC236}"/>
            </a:extLst>
          </p:cNvPr>
          <p:cNvSpPr/>
          <p:nvPr/>
        </p:nvSpPr>
        <p:spPr>
          <a:xfrm>
            <a:off x="204788" y="300038"/>
            <a:ext cx="4946650" cy="560705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sz="2400" b="1" i="1">
                <a:solidFill>
                  <a:srgbClr val="0D0D0D"/>
                </a:solidFill>
                <a:latin typeface="Arial Unicode MS" pitchFamily="34" charset="-128"/>
              </a:rPr>
              <a:t>Усть-Кажа. Согласно данным АГКМ, «селение Усть-Кажа открыто при устье реки Кажи в 1863 году и поселено было новокрещенных инородцев всего 35 душ мужского пола. В 1865-1866 гг. прибыли в Усть-Кажу больше 30 душ горных работников – крестьян Пермской губернии». Таким образом, село названо по своему местоположению – в устье реки Кажи.</a:t>
            </a:r>
          </a:p>
        </p:txBody>
      </p:sp>
      <p:sp>
        <p:nvSpPr>
          <p:cNvPr id="3" name="Прямоугольник: скругленные углы 5">
            <a:extLst>
              <a:ext uri="{FF2B5EF4-FFF2-40B4-BE49-F238E27FC236}"/>
            </a:extLst>
          </p:cNvPr>
          <p:cNvSpPr/>
          <p:nvPr/>
        </p:nvSpPr>
        <p:spPr>
          <a:xfrm>
            <a:off x="5349875" y="1266825"/>
            <a:ext cx="5957888" cy="483711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80000"/>
              </a:lnSpc>
            </a:pPr>
            <a:r>
              <a:rPr lang="ru-RU" sz="2200" b="1" i="1">
                <a:solidFill>
                  <a:srgbClr val="0D0D0D"/>
                </a:solidFill>
                <a:latin typeface="Arial Unicode MS" pitchFamily="34" charset="-128"/>
              </a:rPr>
              <a:t>Ивановка (Куячак). До появления русских переселенцев, скупивших избы местных жителей, поселение называлось Куячак. Согласно «Топонимическому словарю Горного Алтая», алтайское куй – пещера, хакасское – горная пещера, трещина, яма, -чак – уменьшительный суффикс. Вот и получается пещерка или ямка.</a:t>
            </a:r>
            <a:br>
              <a:rPr lang="ru-RU" sz="2200" b="1" i="1">
                <a:solidFill>
                  <a:srgbClr val="0D0D0D"/>
                </a:solidFill>
                <a:latin typeface="Arial Unicode MS" pitchFamily="34" charset="-128"/>
              </a:rPr>
            </a:br>
            <a:r>
              <a:rPr lang="ru-RU" sz="2200" b="1" i="1">
                <a:solidFill>
                  <a:srgbClr val="0D0D0D"/>
                </a:solidFill>
                <a:latin typeface="Arial Unicode MS" pitchFamily="34" charset="-128"/>
              </a:rPr>
              <a:t>Структура ойконима Ивановка говорит о связи его с антропонимом Иванов. Старожилы говорят: «Заимка раньше была Иванова». По другой версии местных жителей: «Сначала никак не называли, а потом имя дали так, из головы – Ивановы жили».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a:noFill/>
        </p:spPr>
        <p:txBody>
          <a:bodyPr wrap="square" numCol="1" anchorCtr="0" compatLnSpc="1">
            <a:prstTxWarp prst="textNoShape">
              <a:avLst/>
            </a:prstTxWarp>
          </a:bodyPr>
          <a:lstStyle/>
          <a:p>
            <a:pPr algn="ctr"/>
            <a:r>
              <a:rPr lang="ru-RU" sz="8000" cap="none" smtClean="0">
                <a:solidFill>
                  <a:srgbClr val="ED5D73"/>
                </a:solidFill>
                <a:latin typeface="Arial Unicode MS" pitchFamily="34" charset="-128"/>
              </a:rPr>
              <a:t/>
            </a:r>
            <a:br>
              <a:rPr lang="ru-RU" sz="8000" cap="none" smtClean="0">
                <a:solidFill>
                  <a:srgbClr val="ED5D73"/>
                </a:solidFill>
                <a:latin typeface="Arial Unicode MS" pitchFamily="34" charset="-128"/>
              </a:rPr>
            </a:br>
            <a:r>
              <a:rPr lang="ru-RU" sz="8000" cap="none" smtClean="0">
                <a:solidFill>
                  <a:srgbClr val="ED5D73"/>
                </a:solidFill>
                <a:latin typeface="Arial Unicode MS" pitchFamily="34" charset="-128"/>
              </a:rPr>
              <a:t/>
            </a:r>
            <a:br>
              <a:rPr lang="ru-RU" sz="8000" cap="none" smtClean="0">
                <a:solidFill>
                  <a:srgbClr val="ED5D73"/>
                </a:solidFill>
                <a:latin typeface="Arial Unicode MS" pitchFamily="34" charset="-128"/>
              </a:rPr>
            </a:br>
            <a:r>
              <a:rPr lang="ru-RU" sz="8000" cap="none" smtClean="0">
                <a:solidFill>
                  <a:srgbClr val="ED5D73"/>
                </a:solidFill>
                <a:latin typeface="Arial Unicode MS" pitchFamily="34" charset="-128"/>
              </a:rPr>
              <a:t/>
            </a:r>
            <a:br>
              <a:rPr lang="ru-RU" sz="8000" cap="none" smtClean="0">
                <a:solidFill>
                  <a:srgbClr val="ED5D73"/>
                </a:solidFill>
                <a:latin typeface="Arial Unicode MS" pitchFamily="34" charset="-128"/>
              </a:rPr>
            </a:br>
            <a:r>
              <a:rPr lang="ru-RU" sz="8000" b="1" i="1" cap="none" smtClean="0">
                <a:solidFill>
                  <a:srgbClr val="ED5D73"/>
                </a:solidFill>
                <a:latin typeface="Arial Unicode MS" pitchFamily="34" charset="-128"/>
              </a:rPr>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extLst>
          </p:cNvPr>
          <p:cNvSpPr/>
          <p:nvPr/>
        </p:nvSpPr>
        <p:spPr>
          <a:xfrm>
            <a:off x="449263" y="376238"/>
            <a:ext cx="10075862" cy="5726112"/>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ru-RU" sz="2000" b="1">
              <a:solidFill>
                <a:schemeClr val="tx1"/>
              </a:solidFill>
              <a:effectLst>
                <a:outerShdw blurRad="38100" dist="38100" dir="2700000" algn="tl">
                  <a:srgbClr val="C0C0C0"/>
                </a:outerShdw>
              </a:effectLst>
              <a:latin typeface="Arial" charset="0"/>
              <a:cs typeface="Arial" charset="0"/>
            </a:endParaRPr>
          </a:p>
          <a:p>
            <a:endParaRPr lang="ru-RU" sz="2000" b="1">
              <a:solidFill>
                <a:schemeClr val="tx1"/>
              </a:solidFill>
              <a:effectLst>
                <a:outerShdw blurRad="38100" dist="38100" dir="2700000" algn="tl">
                  <a:srgbClr val="C0C0C0"/>
                </a:outerShdw>
              </a:effectLst>
              <a:latin typeface="Arial" charset="0"/>
              <a:cs typeface="Arial" charset="0"/>
            </a:endParaRPr>
          </a:p>
          <a:p>
            <a:r>
              <a:rPr lang="ru-RU" sz="2000" b="1">
                <a:solidFill>
                  <a:schemeClr val="tx1"/>
                </a:solidFill>
                <a:effectLst>
                  <a:outerShdw blurRad="38100" dist="38100" dir="2700000" algn="tl">
                    <a:srgbClr val="C0C0C0"/>
                  </a:outerShdw>
                </a:effectLst>
                <a:latin typeface="Arial Unicode MS" pitchFamily="34" charset="-128"/>
                <a:cs typeface="Arial" charset="0"/>
              </a:rPr>
              <a:t>Актуальность исследования: собранный в одну работу материал будет представлять большую ценность при изучении географии и истории родного края. Важно сохранить топонимы, их происхождение</a:t>
            </a:r>
            <a:r>
              <a:rPr lang="ru-RU" sz="3200" b="1">
                <a:solidFill>
                  <a:schemeClr val="tx1"/>
                </a:solidFill>
                <a:effectLst>
                  <a:outerShdw blurRad="38100" dist="38100" dir="2700000" algn="tl">
                    <a:srgbClr val="C0C0C0"/>
                  </a:outerShdw>
                </a:effectLst>
                <a:latin typeface="Arial Unicode MS" pitchFamily="34" charset="-128"/>
                <a:cs typeface="Arial" charset="0"/>
              </a:rPr>
              <a:t>.</a:t>
            </a:r>
          </a:p>
          <a:p>
            <a:pPr algn="ctr"/>
            <a:endParaRPr lang="ru-RU" sz="3200" b="1">
              <a:solidFill>
                <a:schemeClr val="tx1"/>
              </a:solidFill>
              <a:effectLst>
                <a:outerShdw blurRad="38100" dist="38100" dir="2700000" algn="tl">
                  <a:srgbClr val="C0C0C0"/>
                </a:outerShdw>
              </a:effectLst>
              <a:latin typeface="Arial Unicode MS" pitchFamily="34" charset="-128"/>
              <a:cs typeface="Arial" charset="0"/>
            </a:endParaRPr>
          </a:p>
          <a:p>
            <a:r>
              <a:rPr lang="ru-RU" b="1">
                <a:solidFill>
                  <a:schemeClr val="tx1"/>
                </a:solidFill>
                <a:latin typeface="Arial Unicode MS" pitchFamily="34" charset="-128"/>
                <a:cs typeface="Arial" charset="0"/>
              </a:rPr>
              <a:t>Цель исследования: изучение своей малой Родины через топонимов сел и поселков Красногоского района Алтайского края.</a:t>
            </a:r>
            <a:r>
              <a:rPr lang="ru-RU" sz="3200" b="1">
                <a:solidFill>
                  <a:schemeClr val="tx1"/>
                </a:solidFill>
                <a:effectLst>
                  <a:outerShdw blurRad="38100" dist="38100" dir="2700000" algn="tl">
                    <a:srgbClr val="C0C0C0"/>
                  </a:outerShdw>
                </a:effectLst>
                <a:latin typeface="Arial Unicode MS" pitchFamily="34" charset="-128"/>
                <a:cs typeface="Arial" charset="0"/>
              </a:rPr>
              <a:t> </a:t>
            </a:r>
          </a:p>
          <a:p>
            <a:pPr algn="ctr"/>
            <a:endParaRPr lang="ru-RU" sz="3200" b="1">
              <a:solidFill>
                <a:schemeClr val="tx1"/>
              </a:solidFill>
              <a:effectLst>
                <a:outerShdw blurRad="38100" dist="38100" dir="2700000" algn="tl">
                  <a:srgbClr val="C0C0C0"/>
                </a:outerShdw>
              </a:effectLst>
              <a:latin typeface="Arial Unicode MS" pitchFamily="34" charset="-128"/>
              <a:cs typeface="Arial" charset="0"/>
            </a:endParaRPr>
          </a:p>
          <a:p>
            <a:r>
              <a:rPr lang="ru-RU" b="1">
                <a:solidFill>
                  <a:schemeClr val="tx1"/>
                </a:solidFill>
                <a:latin typeface="Arial Unicode MS" pitchFamily="34" charset="-128"/>
                <a:cs typeface="Arial" charset="0"/>
              </a:rPr>
              <a:t>Задачи:</a:t>
            </a:r>
          </a:p>
          <a:p>
            <a:r>
              <a:rPr lang="ru-RU" b="1">
                <a:solidFill>
                  <a:schemeClr val="tx1"/>
                </a:solidFill>
                <a:latin typeface="Arial Unicode MS" pitchFamily="34" charset="-128"/>
                <a:cs typeface="Arial" charset="0"/>
              </a:rPr>
              <a:t>1.Определить, что такое топонимы?</a:t>
            </a:r>
          </a:p>
          <a:p>
            <a:r>
              <a:rPr lang="ru-RU" b="1">
                <a:solidFill>
                  <a:schemeClr val="tx1"/>
                </a:solidFill>
                <a:latin typeface="Arial Unicode MS" pitchFamily="34" charset="-128"/>
                <a:cs typeface="Arial" charset="0"/>
              </a:rPr>
              <a:t>2. Классифицировать топонимы.</a:t>
            </a:r>
          </a:p>
          <a:p>
            <a:r>
              <a:rPr lang="ru-RU" b="1">
                <a:solidFill>
                  <a:schemeClr val="tx1"/>
                </a:solidFill>
                <a:latin typeface="Arial Unicode MS" pitchFamily="34" charset="-128"/>
                <a:cs typeface="Arial" charset="0"/>
              </a:rPr>
              <a:t>3. Найти источники для получения списков топонимов сел и поселков Красногорского района Алтайского края.</a:t>
            </a:r>
          </a:p>
          <a:p>
            <a:pPr algn="ctr"/>
            <a:endParaRPr lang="ru-RU" sz="3200" b="1">
              <a:solidFill>
                <a:schemeClr val="tx1"/>
              </a:solidFill>
              <a:effectLst>
                <a:outerShdw blurRad="38100" dist="38100" dir="2700000" algn="tl">
                  <a:srgbClr val="C0C0C0"/>
                </a:outerShdw>
              </a:effectLst>
              <a:latin typeface="Arial Unicode MS" pitchFamily="34" charset="-128"/>
              <a:cs typeface="Arial" charset="0"/>
            </a:endParaRPr>
          </a:p>
          <a:p>
            <a:pPr algn="ctr"/>
            <a:endParaRPr lang="ru-RU" sz="3200">
              <a:solidFill>
                <a:schemeClr val="tx1"/>
              </a:solidFill>
              <a:latin typeface="Arial Unicode MS" pitchFamily="34" charset="-128"/>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extLst>
          </p:cNvPr>
          <p:cNvSpPr/>
          <p:nvPr/>
        </p:nvSpPr>
        <p:spPr>
          <a:xfrm>
            <a:off x="1916113" y="333375"/>
            <a:ext cx="8283575" cy="562451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a:solidFill>
                  <a:schemeClr val="tx1"/>
                </a:solidFill>
                <a:effectLst>
                  <a:outerShdw blurRad="38100" dist="38100" dir="2700000" algn="tl">
                    <a:srgbClr val="C0C0C0"/>
                  </a:outerShdw>
                </a:effectLst>
                <a:latin typeface="Arial Unicode MS" pitchFamily="34" charset="-128"/>
                <a:cs typeface="Arial" charset="0"/>
              </a:rPr>
              <a:t>Объект исследования: села и поселки Красногорского района Алтайского края.</a:t>
            </a:r>
          </a:p>
          <a:p>
            <a:pPr algn="ctr">
              <a:defRPr/>
            </a:pPr>
            <a:endParaRPr lang="ru-RU" sz="3600" b="1">
              <a:solidFill>
                <a:schemeClr val="tx1"/>
              </a:solidFill>
              <a:effectLst>
                <a:outerShdw blurRad="38100" dist="38100" dir="2700000" algn="tl">
                  <a:srgbClr val="C0C0C0"/>
                </a:outerShdw>
              </a:effectLst>
              <a:latin typeface="Arial Unicode MS" pitchFamily="34" charset="-128"/>
              <a:cs typeface="Arial" charset="0"/>
            </a:endParaRPr>
          </a:p>
          <a:p>
            <a:pPr algn="ctr">
              <a:defRPr/>
            </a:pPr>
            <a:r>
              <a:rPr lang="ru-RU" sz="3600" b="1">
                <a:solidFill>
                  <a:schemeClr val="tx1"/>
                </a:solidFill>
                <a:effectLst>
                  <a:outerShdw blurRad="38100" dist="38100" dir="2700000" algn="tl">
                    <a:srgbClr val="C0C0C0"/>
                  </a:outerShdw>
                </a:effectLst>
                <a:latin typeface="Arial Unicode MS" pitchFamily="34" charset="-128"/>
                <a:cs typeface="Arial" charset="0"/>
              </a:rPr>
              <a:t>Предмет исследования: топонимы сел и поселков Красногорского района Алтайского края.</a:t>
            </a:r>
          </a:p>
          <a:p>
            <a:pPr algn="ctr">
              <a:defRPr/>
            </a:pPr>
            <a:endParaRPr lang="ru-RU" sz="3600" b="1">
              <a:solidFill>
                <a:schemeClr val="tx1"/>
              </a:solidFill>
              <a:effectLst>
                <a:outerShdw blurRad="38100" dist="38100" dir="2700000" algn="tl">
                  <a:srgbClr val="C0C0C0"/>
                </a:outerShdw>
              </a:effectLst>
              <a:latin typeface="Arial Unicode MS" pitchFamily="34" charset="-128"/>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extLst>
          </p:cNvPr>
          <p:cNvSpPr/>
          <p:nvPr/>
        </p:nvSpPr>
        <p:spPr>
          <a:xfrm>
            <a:off x="673100" y="168275"/>
            <a:ext cx="9859963" cy="59817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a:solidFill>
                  <a:schemeClr val="tx1"/>
                </a:solidFill>
                <a:latin typeface="Arial Unicode MS" pitchFamily="34" charset="-128"/>
                <a:cs typeface="Arial" charset="0"/>
              </a:rPr>
              <a:t>Источники: </a:t>
            </a:r>
            <a:r>
              <a:rPr lang="ru-RU" sz="2800" b="1">
                <a:solidFill>
                  <a:schemeClr val="tx1"/>
                </a:solidFill>
                <a:latin typeface="Arial" charset="0"/>
                <a:cs typeface="Arial" charset="0"/>
              </a:rPr>
              <a:t>в</a:t>
            </a:r>
            <a:r>
              <a:rPr lang="ru-RU" sz="2800" b="1">
                <a:solidFill>
                  <a:schemeClr val="tx1"/>
                </a:solidFill>
                <a:latin typeface="Arial Unicode MS" pitchFamily="34" charset="-128"/>
                <a:cs typeface="Arial" charset="0"/>
              </a:rPr>
              <a:t> основу работы положены результаты исследования архивов, обработка материалов музея Красногорского района, изучение различных источников информации (Интернет-ресурсы, различная литература)</a:t>
            </a:r>
          </a:p>
          <a:p>
            <a:pPr algn="ctr"/>
            <a:endParaRPr lang="ru-RU" sz="2800" b="1">
              <a:solidFill>
                <a:schemeClr val="tx1"/>
              </a:solidFill>
              <a:latin typeface="Arial" charset="0"/>
              <a:cs typeface="Arial" charset="0"/>
            </a:endParaRPr>
          </a:p>
          <a:p>
            <a:pPr algn="ctr"/>
            <a:r>
              <a:rPr lang="ru-RU" sz="2800" b="1">
                <a:solidFill>
                  <a:schemeClr val="tx1"/>
                </a:solidFill>
                <a:latin typeface="Arial Unicode MS" pitchFamily="34" charset="-128"/>
                <a:cs typeface="Arial" charset="0"/>
              </a:rPr>
              <a:t>Новизна: </a:t>
            </a:r>
            <a:r>
              <a:rPr lang="ru-RU" sz="2800" b="1">
                <a:solidFill>
                  <a:schemeClr val="tx1"/>
                </a:solidFill>
                <a:latin typeface="Arial" charset="0"/>
                <a:cs typeface="Arial" charset="0"/>
              </a:rPr>
              <a:t>д</a:t>
            </a:r>
            <a:r>
              <a:rPr lang="ru-RU" sz="2800" b="1">
                <a:solidFill>
                  <a:schemeClr val="tx1"/>
                </a:solidFill>
                <a:latin typeface="Arial Unicode MS" pitchFamily="34" charset="-128"/>
                <a:cs typeface="Arial" charset="0"/>
              </a:rPr>
              <a:t>анная работа является одной из попыток систематизации происхождения сел и поселков Красногорского района Алтайского края</a:t>
            </a:r>
          </a:p>
          <a:p>
            <a:pPr algn="ctr"/>
            <a:endParaRPr lang="ru-RU" sz="2800" b="1">
              <a:solidFill>
                <a:schemeClr val="tx1"/>
              </a:solidFill>
              <a:latin typeface="Arial" charset="0"/>
              <a:cs typeface="Arial" charset="0"/>
            </a:endParaRPr>
          </a:p>
          <a:p>
            <a:pPr algn="ctr"/>
            <a:r>
              <a:rPr lang="ru-RU" sz="2800" b="1">
                <a:solidFill>
                  <a:schemeClr val="tx1"/>
                </a:solidFill>
                <a:latin typeface="Arial Unicode MS" pitchFamily="34" charset="-128"/>
                <a:cs typeface="Arial" charset="0"/>
              </a:rPr>
              <a:t>Результат: </a:t>
            </a:r>
            <a:r>
              <a:rPr lang="ru-RU" sz="2800" b="1">
                <a:solidFill>
                  <a:schemeClr val="tx1"/>
                </a:solidFill>
                <a:latin typeface="Arial" charset="0"/>
                <a:cs typeface="Arial" charset="0"/>
              </a:rPr>
              <a:t>с</a:t>
            </a:r>
            <a:r>
              <a:rPr lang="ru-RU" sz="2800" b="1">
                <a:solidFill>
                  <a:schemeClr val="tx1"/>
                </a:solidFill>
                <a:latin typeface="Arial Unicode MS" pitchFamily="34" charset="-128"/>
                <a:cs typeface="Arial" charset="0"/>
              </a:rPr>
              <a:t>оставление словарика топонимов сел и поселков Красногорского района Алтайского края</a:t>
            </a:r>
          </a:p>
          <a:p>
            <a:pPr algn="ctr"/>
            <a:r>
              <a:rPr lang="ru-RU" sz="3600" b="1">
                <a:solidFill>
                  <a:schemeClr val="tx1"/>
                </a:solidFill>
                <a:cs typeface="Arial"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extLst>
          </p:cNvPr>
          <p:cNvSpPr/>
          <p:nvPr/>
        </p:nvSpPr>
        <p:spPr>
          <a:xfrm>
            <a:off x="1184275" y="500063"/>
            <a:ext cx="10031413" cy="510222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a:solidFill>
                  <a:schemeClr val="tx1"/>
                </a:solidFill>
                <a:latin typeface="Arial" charset="0"/>
                <a:cs typeface="Arial" charset="0"/>
              </a:rPr>
              <a:t>Топонимика</a:t>
            </a:r>
            <a:r>
              <a:rPr lang="ru-RU" sz="3200">
                <a:solidFill>
                  <a:schemeClr val="tx1"/>
                </a:solidFill>
                <a:latin typeface="Arial" charset="0"/>
                <a:cs typeface="Arial" charset="0"/>
              </a:rPr>
              <a:t> (от др. греч. τόπος (topos) — место и νομα (onoma) — имя, название) — наука, изучающая географические названия, их происхождение, смысловое значение, развитие, современное состояние, написание и произношение.</a:t>
            </a:r>
            <a:r>
              <a:rPr lang="ru-RU">
                <a:solidFill>
                  <a:schemeClr val="tx1"/>
                </a:solidFill>
                <a:latin typeface="Arial" charset="0"/>
                <a:cs typeface="Arial"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красногорское"/>
          <p:cNvPicPr>
            <a:picLocks noChangeAspect="1" noChangeArrowheads="1"/>
          </p:cNvPicPr>
          <p:nvPr/>
        </p:nvPicPr>
        <p:blipFill>
          <a:blip r:embed="rId2"/>
          <a:srcRect/>
          <a:stretch>
            <a:fillRect/>
          </a:stretch>
        </p:blipFill>
        <p:spPr bwMode="auto">
          <a:xfrm>
            <a:off x="0" y="158750"/>
            <a:ext cx="4872038" cy="3822700"/>
          </a:xfrm>
          <a:prstGeom prst="rect">
            <a:avLst/>
          </a:prstGeom>
          <a:noFill/>
          <a:ln w="9525">
            <a:noFill/>
            <a:miter lim="800000"/>
            <a:headEnd/>
            <a:tailEnd/>
          </a:ln>
        </p:spPr>
      </p:pic>
      <p:sp>
        <p:nvSpPr>
          <p:cNvPr id="5" name="Прямоугольник: скругленные углы 4">
            <a:extLst>
              <a:ext uri="{FF2B5EF4-FFF2-40B4-BE49-F238E27FC236}"/>
            </a:extLst>
          </p:cNvPr>
          <p:cNvSpPr/>
          <p:nvPr/>
        </p:nvSpPr>
        <p:spPr>
          <a:xfrm>
            <a:off x="4540250" y="504825"/>
            <a:ext cx="7651750" cy="56356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r>
              <a:rPr lang="ru-RU" b="1">
                <a:solidFill>
                  <a:srgbClr val="0D0D0D"/>
                </a:solidFill>
                <a:latin typeface="Arial Unicode MS" pitchFamily="34" charset="-128"/>
              </a:rPr>
              <a:t>Красногорское (Старая Барда). В монгольском языке </a:t>
            </a:r>
            <a:r>
              <a:rPr lang="ru-RU" b="1" i="1">
                <a:solidFill>
                  <a:srgbClr val="0D0D0D"/>
                </a:solidFill>
                <a:latin typeface="Arial Unicode MS" pitchFamily="34" charset="-128"/>
              </a:rPr>
              <a:t>бартаа</a:t>
            </a:r>
            <a:r>
              <a:rPr lang="ru-RU" b="1">
                <a:solidFill>
                  <a:srgbClr val="0D0D0D"/>
                </a:solidFill>
                <a:latin typeface="Arial Unicode MS" pitchFamily="34" charset="-128"/>
              </a:rPr>
              <a:t> – пересеченность, труднодоступное место, в бурятском – дремучий, непроходимый, с завалами.</a:t>
            </a:r>
            <a:br>
              <a:rPr lang="ru-RU" b="1">
                <a:solidFill>
                  <a:srgbClr val="0D0D0D"/>
                </a:solidFill>
                <a:latin typeface="Arial Unicode MS" pitchFamily="34" charset="-128"/>
              </a:rPr>
            </a:br>
            <a:r>
              <a:rPr lang="ru-RU" b="1">
                <a:solidFill>
                  <a:srgbClr val="0D0D0D"/>
                </a:solidFill>
                <a:latin typeface="Arial Unicode MS" pitchFamily="34" charset="-128"/>
              </a:rPr>
              <a:t>Местная легенда гласит: </a:t>
            </a:r>
            <a:r>
              <a:rPr lang="ru-RU" b="1" i="1">
                <a:solidFill>
                  <a:srgbClr val="0D0D0D"/>
                </a:solidFill>
                <a:latin typeface="Arial Unicode MS" pitchFamily="34" charset="-128"/>
              </a:rPr>
              <a:t>«В древние времена, когда заселяли русские Алтайский округ, здесь у реки жила семья алтайца по имени Барда. К нему подселились и сохранили имя в названии деревни»</a:t>
            </a:r>
            <a:r>
              <a:rPr lang="ru-RU" b="1">
                <a:solidFill>
                  <a:srgbClr val="0D0D0D"/>
                </a:solidFill>
                <a:latin typeface="Arial Unicode MS" pitchFamily="34" charset="-128"/>
              </a:rPr>
              <a:t>.</a:t>
            </a:r>
            <a:br>
              <a:rPr lang="ru-RU" b="1">
                <a:solidFill>
                  <a:srgbClr val="0D0D0D"/>
                </a:solidFill>
                <a:latin typeface="Arial Unicode MS" pitchFamily="34" charset="-128"/>
              </a:rPr>
            </a:br>
            <a:r>
              <a:rPr lang="ru-RU" b="1">
                <a:solidFill>
                  <a:srgbClr val="0D0D0D"/>
                </a:solidFill>
                <a:latin typeface="Arial Unicode MS" pitchFamily="34" charset="-128"/>
              </a:rPr>
              <a:t>В Пермском крае, откуда на территорию района приехало огромное количество переселенцев, тоже есть село Барда, которое гораздо старше нашего. Кстати, по версии пермских краеведов, название их Барды происходит от личного тюркского имени Бартым.</a:t>
            </a:r>
            <a:br>
              <a:rPr lang="ru-RU" b="1">
                <a:solidFill>
                  <a:srgbClr val="0D0D0D"/>
                </a:solidFill>
                <a:latin typeface="Arial Unicode MS" pitchFamily="34" charset="-128"/>
              </a:rPr>
            </a:br>
            <a:r>
              <a:rPr lang="ru-RU" b="1">
                <a:solidFill>
                  <a:srgbClr val="0D0D0D"/>
                </a:solidFill>
                <a:latin typeface="Arial Unicode MS" pitchFamily="34" charset="-128"/>
              </a:rPr>
              <a:t>О современном названии села жители говорят: </a:t>
            </a:r>
            <a:r>
              <a:rPr lang="ru-RU" b="1" i="1">
                <a:solidFill>
                  <a:srgbClr val="0D0D0D"/>
                </a:solidFill>
                <a:latin typeface="Arial Unicode MS" pitchFamily="34" charset="-128"/>
              </a:rPr>
              <a:t>«Красный, потому что красивый, горы кругом, вот и Красногорское»</a:t>
            </a:r>
            <a:r>
              <a:rPr lang="ru-RU" b="1">
                <a:solidFill>
                  <a:srgbClr val="0D0D0D"/>
                </a:solidFill>
                <a:latin typeface="Arial Unicode MS" pitchFamily="34" charset="-128"/>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extLst>
          </p:cNvPr>
          <p:cNvSpPr/>
          <p:nvPr/>
        </p:nvSpPr>
        <p:spPr>
          <a:xfrm>
            <a:off x="5761038" y="142875"/>
            <a:ext cx="6284912" cy="196215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3200" b="1">
              <a:solidFill>
                <a:srgbClr val="271D18"/>
              </a:solidFill>
              <a:cs typeface="Arial" charset="0"/>
            </a:endParaRPr>
          </a:p>
        </p:txBody>
      </p:sp>
      <p:sp>
        <p:nvSpPr>
          <p:cNvPr id="2" name="Прямоугольник: скругленные углы 5">
            <a:extLst>
              <a:ext uri="{FF2B5EF4-FFF2-40B4-BE49-F238E27FC236}"/>
            </a:extLst>
          </p:cNvPr>
          <p:cNvSpPr/>
          <p:nvPr/>
        </p:nvSpPr>
        <p:spPr>
          <a:xfrm>
            <a:off x="5346700" y="0"/>
            <a:ext cx="6845300" cy="615791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a:solidFill>
                  <a:schemeClr val="tx1"/>
                </a:solidFill>
                <a:latin typeface="Arial Unicode MS" pitchFamily="34" charset="-128"/>
                <a:cs typeface="Arial" charset="0"/>
              </a:rPr>
              <a:t>Быстрянка (Тарханка, Тарханское). Раньше село называлось Тарханское. В исторических исследованиях, хранящихся в фондах АГКМ, сообщается: </a:t>
            </a:r>
            <a:r>
              <a:rPr lang="ru-RU" sz="2000" b="1" i="1">
                <a:solidFill>
                  <a:schemeClr val="tx1"/>
                </a:solidFill>
                <a:latin typeface="Arial Unicode MS" pitchFamily="34" charset="-128"/>
                <a:cs typeface="Arial" charset="0"/>
              </a:rPr>
              <a:t>«Село Тарханское получило свое название по имени кумандинца Тархана, имевшего здесь аил». </a:t>
            </a:r>
            <a:r>
              <a:rPr lang="ru-RU" sz="2000" b="1">
                <a:solidFill>
                  <a:schemeClr val="tx1"/>
                </a:solidFill>
                <a:latin typeface="Arial Unicode MS" pitchFamily="34" charset="-128"/>
                <a:cs typeface="Arial" charset="0"/>
              </a:rPr>
              <a:t>Эта этимология сохранилась и в сознании местных жителей:</a:t>
            </a:r>
            <a:r>
              <a:rPr lang="ru-RU" sz="2000" b="1" i="1">
                <a:solidFill>
                  <a:schemeClr val="tx1"/>
                </a:solidFill>
                <a:latin typeface="Arial Unicode MS" pitchFamily="34" charset="-128"/>
                <a:cs typeface="Arial" charset="0"/>
              </a:rPr>
              <a:t> «Первое название по имени купца Тархана»</a:t>
            </a:r>
            <a:r>
              <a:rPr lang="ru-RU" sz="2000" b="1">
                <a:solidFill>
                  <a:schemeClr val="tx1"/>
                </a:solidFill>
                <a:latin typeface="Arial Unicode MS" pitchFamily="34" charset="-128"/>
                <a:cs typeface="Arial" charset="0"/>
              </a:rPr>
              <a:t>.</a:t>
            </a:r>
          </a:p>
          <a:p>
            <a:pPr algn="ctr"/>
            <a:r>
              <a:rPr lang="ru-RU" sz="2000" b="1">
                <a:solidFill>
                  <a:schemeClr val="tx1"/>
                </a:solidFill>
                <a:latin typeface="Arial Unicode MS" pitchFamily="34" charset="-128"/>
                <a:cs typeface="Arial" charset="0"/>
              </a:rPr>
              <a:t>Быстрянка – данный вариант названия образован от гидронима Быстрянка (</a:t>
            </a:r>
            <a:r>
              <a:rPr lang="ru-RU" sz="2000" b="1" i="1">
                <a:solidFill>
                  <a:schemeClr val="tx1"/>
                </a:solidFill>
                <a:latin typeface="Arial Unicode MS" pitchFamily="34" charset="-128"/>
                <a:cs typeface="Arial" charset="0"/>
              </a:rPr>
              <a:t>«Вода быстрая по горам»</a:t>
            </a:r>
            <a:r>
              <a:rPr lang="ru-RU" sz="2000" b="1">
                <a:solidFill>
                  <a:schemeClr val="tx1"/>
                </a:solidFill>
                <a:latin typeface="Arial Unicode MS" pitchFamily="34" charset="-128"/>
                <a:cs typeface="Arial" charset="0"/>
              </a:rPr>
              <a:t>).</a:t>
            </a:r>
          </a:p>
        </p:txBody>
      </p:sp>
      <p:sp>
        <p:nvSpPr>
          <p:cNvPr id="29701" name="AutoShape 5" descr="{BD848D83-82E8-405E-A121-C5348AD95C68}"/>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9703" name="AutoShape 7" descr="{BD848D83-82E8-405E-A121-C5348AD95C68}"/>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9705" name="AutoShape 9" descr="{B6C45B15-B750-40F2-BD67-3CAEE54FCF9E}"/>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9707" name="AutoShape 11" descr="{B6C45B15-B750-40F2-BD67-3CAEE54FCF9E}"/>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9709" name="AutoShape 13" descr="{B6C45B15-B750-40F2-BD67-3CAEE54FCF9E}"/>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9711" name="AutoShape 15" descr="{F30EA0AF-9BDA-4700-B637-B8561F442BBA}"/>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9713" name="AutoShape 17" descr="i.webp"/>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29715" name="Picture 19" descr="bistran04"/>
          <p:cNvPicPr>
            <a:picLocks noChangeAspect="1" noChangeArrowheads="1"/>
          </p:cNvPicPr>
          <p:nvPr/>
        </p:nvPicPr>
        <p:blipFill>
          <a:blip r:embed="rId3"/>
          <a:srcRect/>
          <a:stretch>
            <a:fillRect/>
          </a:stretch>
        </p:blipFill>
        <p:spPr bwMode="auto">
          <a:xfrm>
            <a:off x="0" y="371475"/>
            <a:ext cx="5262563" cy="45148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extLst>
          </p:cNvPr>
          <p:cNvSpPr/>
          <p:nvPr/>
        </p:nvSpPr>
        <p:spPr>
          <a:xfrm>
            <a:off x="5761038" y="142875"/>
            <a:ext cx="6284912" cy="196215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3200" b="1">
              <a:solidFill>
                <a:srgbClr val="271D18"/>
              </a:solidFill>
              <a:cs typeface="Arial" charset="0"/>
            </a:endParaRPr>
          </a:p>
        </p:txBody>
      </p:sp>
      <p:sp>
        <p:nvSpPr>
          <p:cNvPr id="2" name="Прямоугольник: скругленные углы 5">
            <a:extLst>
              <a:ext uri="{FF2B5EF4-FFF2-40B4-BE49-F238E27FC236}"/>
            </a:extLst>
          </p:cNvPr>
          <p:cNvSpPr/>
          <p:nvPr/>
        </p:nvSpPr>
        <p:spPr>
          <a:xfrm>
            <a:off x="5535613" y="0"/>
            <a:ext cx="6656387" cy="623411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a:solidFill>
                  <a:schemeClr val="tx1"/>
                </a:solidFill>
                <a:latin typeface="Arial" charset="0"/>
                <a:cs typeface="Arial" charset="0"/>
              </a:rPr>
              <a:t>Мануильское (Эммануил). Первоначальное название поселка говорит о связи его с антропонимом Эммануил. (</a:t>
            </a:r>
            <a:r>
              <a:rPr lang="ru-RU" sz="2000" b="1" i="1">
                <a:solidFill>
                  <a:schemeClr val="tx1"/>
                </a:solidFill>
                <a:latin typeface="Arial" charset="0"/>
                <a:cs typeface="Arial" charset="0"/>
              </a:rPr>
              <a:t>Иммануил (Иммануэль, Эммануил, Мануил) – мужское теофорное имя библейского (еврейского) происхождения</a:t>
            </a:r>
            <a:r>
              <a:rPr lang="ru-RU" sz="2000" b="1">
                <a:solidFill>
                  <a:schemeClr val="tx1"/>
                </a:solidFill>
                <a:latin typeface="Arial" charset="0"/>
                <a:cs typeface="Arial" charset="0"/>
              </a:rPr>
              <a:t>).</a:t>
            </a:r>
          </a:p>
          <a:p>
            <a:pPr algn="ctr"/>
            <a:r>
              <a:rPr lang="ru-RU" sz="2000" b="1">
                <a:solidFill>
                  <a:schemeClr val="tx1"/>
                </a:solidFill>
                <a:latin typeface="Arial" charset="0"/>
                <a:cs typeface="Arial" charset="0"/>
              </a:rPr>
              <a:t>В «Списка населенных мест Сибирского края» (1928 г.) указано: </a:t>
            </a:r>
            <a:r>
              <a:rPr lang="ru-RU" sz="2000" b="1" i="1">
                <a:solidFill>
                  <a:schemeClr val="tx1"/>
                </a:solidFill>
                <a:latin typeface="Arial" charset="0"/>
                <a:cs typeface="Arial" charset="0"/>
              </a:rPr>
              <a:t>«на хуторе Эммануил в 1926 году проживало 57 человек, преобладающая национальность – украинцы»</a:t>
            </a:r>
            <a:r>
              <a:rPr lang="ru-RU" sz="2000" b="1">
                <a:solidFill>
                  <a:schemeClr val="tx1"/>
                </a:solidFill>
                <a:latin typeface="Arial" charset="0"/>
                <a:cs typeface="Arial" charset="0"/>
              </a:rPr>
              <a:t>.</a:t>
            </a:r>
          </a:p>
          <a:p>
            <a:pPr algn="ctr"/>
            <a:r>
              <a:rPr lang="ru-RU" sz="2000" b="1">
                <a:solidFill>
                  <a:schemeClr val="tx1"/>
                </a:solidFill>
                <a:latin typeface="Arial" charset="0"/>
                <a:cs typeface="Arial" charset="0"/>
              </a:rPr>
              <a:t>Мануильское - видоизмененное Эммануил.  </a:t>
            </a:r>
          </a:p>
        </p:txBody>
      </p:sp>
      <p:sp>
        <p:nvSpPr>
          <p:cNvPr id="48132" name="AutoShape 4" descr="{BD848D83-82E8-405E-A121-C5348AD95C68}"/>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48133" name="AutoShape 5" descr="{BD848D83-82E8-405E-A121-C5348AD95C68}"/>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48134" name="AutoShape 6" descr="{B6C45B15-B750-40F2-BD67-3CAEE54FCF9E}"/>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48135" name="AutoShape 7" descr="{B6C45B15-B750-40F2-BD67-3CAEE54FCF9E}"/>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48136" name="AutoShape 8" descr="{B6C45B15-B750-40F2-BD67-3CAEE54FCF9E}"/>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48137" name="AutoShape 9" descr="{F30EA0AF-9BDA-4700-B637-B8561F442BBA}"/>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48138" name="AutoShape 10" descr="i.webp"/>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3" name="Прямоугольник: скругленные углы 5">
            <a:extLst>
              <a:ext uri="{FF2B5EF4-FFF2-40B4-BE49-F238E27FC236}"/>
            </a:extLst>
          </p:cNvPr>
          <p:cNvSpPr/>
          <p:nvPr/>
        </p:nvSpPr>
        <p:spPr>
          <a:xfrm>
            <a:off x="144463" y="115888"/>
            <a:ext cx="5275262" cy="6157912"/>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a:solidFill>
                  <a:schemeClr val="tx1"/>
                </a:solidFill>
                <a:latin typeface="Arial" charset="0"/>
                <a:cs typeface="Arial" charset="0"/>
              </a:rPr>
              <a:t>Талый. Существует три версии названия населенного пункта. Первая – поселок находится на пригорке, где появляются первые проталины. Вторая – ойконим восходит к гидрониму – речке Талой, которая получила свое название из-за многочисленных родников в своих верховьях, незамерзающих даже в самые сильные морозы. Третья - также связана с рекой: </a:t>
            </a:r>
            <a:r>
              <a:rPr lang="ru-RU" b="1" i="1">
                <a:solidFill>
                  <a:schemeClr val="tx1"/>
                </a:solidFill>
                <a:latin typeface="Arial" charset="0"/>
                <a:cs typeface="Arial" charset="0"/>
              </a:rPr>
              <a:t>«Талым назвали, потому что на реке стоит, которая с гор идет, от снегов, весной она разливается - талой воды много».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bwMode="auto"/>
        <p:txBody>
          <a:bodyPr wrap="square" numCol="1" anchorCtr="0" compatLnSpc="1">
            <a:prstTxWarp prst="textNoShape">
              <a:avLst/>
            </a:prstTxWarp>
          </a:bodyPr>
          <a:lstStyle/>
          <a:p>
            <a:pPr algn="ctr" eaLnBrk="1" hangingPunct="1">
              <a:defRPr/>
            </a:pPr>
            <a:endParaRPr lang="ru-RU" sz="4800" b="1" cap="none" smtClean="0">
              <a:solidFill>
                <a:srgbClr val="C00000"/>
              </a:solidFill>
              <a:latin typeface="AGReverance"/>
            </a:endParaRPr>
          </a:p>
        </p:txBody>
      </p:sp>
      <p:sp>
        <p:nvSpPr>
          <p:cNvPr id="4" name="Прямоугольник: скругленные углы 3">
            <a:extLst>
              <a:ext uri="{FF2B5EF4-FFF2-40B4-BE49-F238E27FC236}"/>
            </a:extLst>
          </p:cNvPr>
          <p:cNvSpPr/>
          <p:nvPr/>
        </p:nvSpPr>
        <p:spPr>
          <a:xfrm>
            <a:off x="6102350" y="585788"/>
            <a:ext cx="5921375" cy="558323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a:solidFill>
                  <a:schemeClr val="tx1"/>
                </a:solidFill>
                <a:latin typeface="Arial Unicode MS" pitchFamily="34" charset="-128"/>
                <a:cs typeface="Arial" charset="0"/>
              </a:rPr>
              <a:t>Березовка</a:t>
            </a:r>
            <a:r>
              <a:rPr lang="ru-RU" sz="2400">
                <a:solidFill>
                  <a:schemeClr val="tx1"/>
                </a:solidFill>
                <a:latin typeface="Arial Unicode MS" pitchFamily="34" charset="-128"/>
                <a:cs typeface="Arial" charset="0"/>
              </a:rPr>
              <a:t>. Старожилы утверждают, что </a:t>
            </a:r>
            <a:r>
              <a:rPr lang="ru-RU" sz="2400" i="1">
                <a:solidFill>
                  <a:schemeClr val="tx1"/>
                </a:solidFill>
                <a:latin typeface="Arial Unicode MS" pitchFamily="34" charset="-128"/>
                <a:cs typeface="Arial" charset="0"/>
              </a:rPr>
              <a:t>«село очень старое, его всегда так звали»</a:t>
            </a:r>
            <a:r>
              <a:rPr lang="ru-RU" sz="2400">
                <a:solidFill>
                  <a:schemeClr val="tx1"/>
                </a:solidFill>
                <a:latin typeface="Arial Unicode MS" pitchFamily="34" charset="-128"/>
                <a:cs typeface="Arial" charset="0"/>
              </a:rPr>
              <a:t>. Среди них нашлись и те, кто связал название деревни с гидронимом: </a:t>
            </a:r>
            <a:r>
              <a:rPr lang="ru-RU" sz="2400" i="1">
                <a:solidFill>
                  <a:schemeClr val="tx1"/>
                </a:solidFill>
                <a:latin typeface="Arial Unicode MS" pitchFamily="34" charset="-128"/>
                <a:cs typeface="Arial" charset="0"/>
              </a:rPr>
              <a:t>«Река тут Березовка – исток из Верх-Талицы, там в логах росли березы»</a:t>
            </a:r>
            <a:r>
              <a:rPr lang="ru-RU" sz="2400">
                <a:solidFill>
                  <a:schemeClr val="tx1"/>
                </a:solidFill>
                <a:latin typeface="Arial Unicode MS" pitchFamily="34" charset="-128"/>
                <a:cs typeface="Arial" charset="0"/>
              </a:rPr>
              <a:t>.Березовка возникло как инородческое поселение, первоначально здесь поселились 30 телеутов и 10 кумандинцев. Чуть позже здесь поселились русские крестьяне-переселенцы.</a:t>
            </a:r>
          </a:p>
        </p:txBody>
      </p:sp>
      <p:pic>
        <p:nvPicPr>
          <p:cNvPr id="31750" name="Picture 6" descr="БЕРЕЗОВКА111"/>
          <p:cNvPicPr>
            <a:picLocks noChangeAspect="1" noChangeArrowheads="1"/>
          </p:cNvPicPr>
          <p:nvPr/>
        </p:nvPicPr>
        <p:blipFill>
          <a:blip r:embed="rId3"/>
          <a:srcRect/>
          <a:stretch>
            <a:fillRect/>
          </a:stretch>
        </p:blipFill>
        <p:spPr bwMode="auto">
          <a:xfrm>
            <a:off x="0" y="311150"/>
            <a:ext cx="6042025" cy="58705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6210</TotalTime>
  <Words>1489</Words>
  <Application>Microsoft Office PowerPoint</Application>
  <PresentationFormat>Произвольный</PresentationFormat>
  <Paragraphs>50</Paragraphs>
  <Slides>17</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11</vt:i4>
      </vt:variant>
      <vt:variant>
        <vt:lpstr>Заголовки слайдов</vt:lpstr>
      </vt:variant>
      <vt:variant>
        <vt:i4>17</vt:i4>
      </vt:variant>
    </vt:vector>
  </HeadingPairs>
  <TitlesOfParts>
    <vt:vector size="35" baseType="lpstr">
      <vt:lpstr>Arial</vt:lpstr>
      <vt:lpstr>AGReverance</vt:lpstr>
      <vt:lpstr>Tw Cen MT</vt:lpstr>
      <vt:lpstr>Wingdings 3</vt:lpstr>
      <vt:lpstr>Calibri</vt:lpstr>
      <vt:lpstr>Bauhaus 93</vt:lpstr>
      <vt:lpstr>Arial Unicode MS</vt:lpstr>
      <vt:lpstr>Интеграл</vt:lpstr>
      <vt:lpstr>Интеграл</vt:lpstr>
      <vt:lpstr>Интеграл</vt:lpstr>
      <vt:lpstr>Интеграл</vt:lpstr>
      <vt:lpstr>Интеграл</vt:lpstr>
      <vt:lpstr>Интеграл</vt:lpstr>
      <vt:lpstr>Интеграл</vt:lpstr>
      <vt:lpstr>Интеграл</vt:lpstr>
      <vt:lpstr>Интеграл</vt:lpstr>
      <vt:lpstr>Интеграл</vt:lpstr>
      <vt:lpstr>Интеграл</vt:lpstr>
      <vt:lpstr>От творчества учителя к творчеству ученика   Исследовательская работа  «Происхождение названий сел и поселков Красногорского района Алтайского края»</vt:lpstr>
      <vt:lpstr>Слайд 2</vt:lpstr>
      <vt:lpstr>Слайд 3</vt:lpstr>
      <vt:lpstr>Слайд 4</vt:lpstr>
      <vt:lpstr>Слайд 5</vt:lpstr>
      <vt:lpstr>Красногорское (Старая Барда). В монгольском языке бартаа – пересеченность, труднодоступное место, в бурятском – дремучий, непроходимый, с завалами. Местная легенда гласит: «В древние времена, когда заселяли русские Алтайский округ, здесь у реки жила семья алтайца по имени Барда. К нему подселились и сохранили имя в названии деревни». В Пермском крае, откуда на территорию района приехало огромное количество переселенцев, тоже есть село Барда, которое гораздо старше нашего. Кстати, по версии пермских краеведов, название их Барды происходит от личного тюркского имени Бартым. О современном названии села жители говорят: «Красный, потому что красивый, горы кругом, вот и Красногорское».</vt:lpstr>
      <vt:lpstr>Слайд 7</vt:lpstr>
      <vt:lpstr>Слайд 8</vt:lpstr>
      <vt:lpstr>Слайд 9</vt:lpstr>
      <vt:lpstr>Соусканиха. Населенный пункт получил название по гидрониму. Старожилы говорят: «По названию речки Соускан переселенцы назвали село, изменив немного для своего языка». Суска, сускап – по-кумандински – жаждущий, жажда. И. Тубников в статье «История села Соусканиха» писал: «… когда наступает июльское или августовское тепло, воды в речке становится меньше, и она не обеспечивает течение по привычному для нас руслу». Свое название село получило по одноименной речке, рядом с которой и располагается. “Соусканиха” в переводе с тюркского означает “ныряющая вода.” Село находится между двух речек маленькой Соусканихи и полноводной Бии</vt:lpstr>
      <vt:lpstr>Старая Суртайка. В переводе с алтайского сур – светло-серый, тай – трехлетний конь. Исследователь Алтая Потапов Л. П. указывал в своих трудах: «Алтайцы особо почитали светломастных коней. Высшему у них божеству Ульгеню полагалось приносить в жертву коня обязательно светлой масти. Причем раньше приносили коня не вообще светлой масти, а конкретной, например, белой, светло-серой». Существует версия, что название села восходит к антропониму. В статистическом сборнике «Горный Алтай и его население: оседлые инородцы Бийского уезда» описано возникновение деревни: «К старинным же селениям принадлежит и другая деревня той же управы [Быстрянской] – Старо-Суртайская, образованная выходцем из Кузнецкого уезда крещеным телеутом Суртаем, поселившимся здесь еще в царствование Екатерины II; указом этой Императрицы была отведена Старо-Суртайскому селению особая дача; впоследствии указ этот был инородцами утрачен во время бывшего в селении пожара». Старожилы говорят: «Жил татарин Суртаев, держал хозяйство, пчел».</vt:lpstr>
      <vt:lpstr>Слайд 12</vt:lpstr>
      <vt:lpstr>Слайд 13</vt:lpstr>
      <vt:lpstr>Слайд 14</vt:lpstr>
      <vt:lpstr>Слайд 15</vt:lpstr>
      <vt:lpstr>Слайд 16</vt:lpstr>
      <vt:lpstr>   Спасибо за внимание!</vt:lpstr>
    </vt:vector>
  </TitlesOfParts>
  <Company>МАОУ ДО ЦРТДиЮ Каменского района Пензенской области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«География»</dc:title>
  <dc:subject>География</dc:subject>
  <dc:creator>Viktoriya Polshkova</dc:creator>
  <cp:keywords>география</cp:keywords>
  <cp:lastModifiedBy>1</cp:lastModifiedBy>
  <cp:revision>278</cp:revision>
  <dcterms:created xsi:type="dcterms:W3CDTF">2018-02-25T15:29:25Z</dcterms:created>
  <dcterms:modified xsi:type="dcterms:W3CDTF">2025-02-19T14:42:59Z</dcterms:modified>
  <cp:category>География;Страны</cp:category>
</cp:coreProperties>
</file>