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57" r:id="rId2"/>
    <p:sldId id="300" r:id="rId3"/>
    <p:sldId id="259" r:id="rId4"/>
    <p:sldId id="301" r:id="rId5"/>
    <p:sldId id="263" r:id="rId6"/>
    <p:sldId id="262" r:id="rId7"/>
    <p:sldId id="264" r:id="rId8"/>
    <p:sldId id="265" r:id="rId9"/>
    <p:sldId id="266" r:id="rId10"/>
    <p:sldId id="267" r:id="rId11"/>
    <p:sldId id="280" r:id="rId12"/>
    <p:sldId id="281" r:id="rId13"/>
    <p:sldId id="282" r:id="rId14"/>
    <p:sldId id="268" r:id="rId15"/>
    <p:sldId id="26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EF89"/>
    <a:srgbClr val="B1FDF2"/>
    <a:srgbClr val="99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1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EBA10-FBD4-4A65-94E3-0A1841922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1A07E46-E968-4A42-94B1-F30D21F260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C56012B-7D0C-4502-A90E-AADF043CC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5C8799-B7DF-489C-B515-67B7A33E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6705C9-D029-43D3-822E-CEB6C543A5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9439131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C9E416-E244-4B75-9474-4DBFECCC6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93984CE-1436-4B11-8A4E-872FA7E503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AD59D35-2EE2-4D20-A392-954F9E825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2D2AAD2-9CFA-481B-94F5-A35587DD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AB48AA-CB28-4923-92AC-41080C931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726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BC0D304-356F-4BD2-A732-F6D898AB15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5219848-5B55-4E9D-A7B6-2BD2843876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EF5E87-7CF1-4FA7-83D3-31971F7654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44F6F2-D266-44CD-A6B1-7294F35A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894EC9-8A4B-4FEF-A226-AEEBD06CE9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1870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84749D-B472-47A5-9E37-01D919897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C5425E-04BC-43F3-A280-FB4DE3519B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467A817-66C9-4476-85E2-2433EAF87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57EE73-B2A0-4075-9B47-0B236B471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29DDA0-A807-4D62-A67D-863B49973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3357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8304CF-879A-4401-8370-B6D7D77E8D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ADD38BB-5EC3-461D-BF2C-2BDD62CF9C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F73329-0F68-47A1-BFAC-71296AE2E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D9C87AB-4B7F-4895-87F3-6ACC01829D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9957FCF-ACA7-4142-9899-4AD0DC15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6670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68624A-E493-4A30-9642-EB114DEC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8C06E8-BABC-4CCC-9CF0-C4E675C7AA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FEBDEF-4FBA-4D78-94AA-6BD7B045BC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2FC637A-6038-4798-9536-22BA9BC77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91C332-1A23-4531-8E16-25F56E6D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665ED7-FCF4-49D2-869C-8AA9F99E72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363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4C6B5D-2FEC-4E2D-86D4-36A14C338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B39B18-AB85-4031-9BE8-505FF6617F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55A90F-7B66-40EF-80E3-D4CC2983B9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7C4BDBD-7C7C-4590-9649-EFBEB90B3E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2B907D5-516F-48CB-9075-84289295EB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41626F2A-D50F-4AA9-9EA6-7DCD8858D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6E2E029-68C3-497E-9579-1E244699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613C082-E2AF-4874-B274-CE7615987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5962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6EBF82-6239-44B2-B3D2-70C8B2E89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35DACAE-4BB4-4209-ACD0-02A635C026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222BB54-33E7-4265-AF59-7B7B52560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769CE6D-298B-4B5B-B4A8-3311AB2BA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100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F1D8784-1E4B-4FDB-A979-859B8AF0A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37C34-1F31-4EF6-BF2E-4D7E841FE4A2}" type="datetimeFigureOut">
              <a:rPr lang="ru-RU" smtClean="0"/>
              <a:pPr/>
              <a:t>29.03.2025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5AE96F3-C517-42FF-98B2-657C740E5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C363CF8-5439-48B2-B39F-0036CF69E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9A2E0-0ED9-4E4B-8B48-25D3C2A300A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0527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E0A0F6-4081-4BAB-BBDE-98851B4F6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8A8D36-0C34-40F9-95A9-A7B50D5707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D83B1D71-CEAA-4DEA-87C5-8421CD748F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6869292-99CF-4A48-8695-DC3061496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27112A-292D-49E7-88C2-B170AC4E5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C8E530D-1058-491A-AE8F-88E205FBC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4490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4F9BD5-3337-412D-AAD0-AA9C03C93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A1D9C67-7165-4561-9968-62F332987E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25F70D-3B1E-4040-84D5-41E272414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E15687C-7722-4EF3-97C7-0686F122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4D2ECF-4473-4FCF-ADFD-CA2C151ED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5E1FEE-0B3B-480A-BDBF-BAFA7F2BA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888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2EB6B5-AB7A-4B6C-BD5F-CE14B10F5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2CCDE-5564-4356-9152-15A645627A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87EAE6-1AB0-45EC-99D2-E77832D9DA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14C8B-9461-4B3C-93F7-0925FCCAE700}" type="datetimeFigureOut">
              <a:rPr lang="ru-RU" smtClean="0"/>
              <a:pPr/>
              <a:t>29.03.2025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506D31-5ECF-4833-96AE-5D95439A3A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7617A3C-1B16-475B-9C42-D8ECEA2A10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DF5DE-B398-43C7-9AA0-FF14F0D0A56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144CFAA-BF37-4A17-9672-3C98271824A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B1FDF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мка 7">
            <a:extLst>
              <a:ext uri="{FF2B5EF4-FFF2-40B4-BE49-F238E27FC236}">
                <a16:creationId xmlns:a16="http://schemas.microsoft.com/office/drawing/2014/main" id="{2B29BA30-59FA-4F7E-BF0A-D358705C3C2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053"/>
            </a:avLst>
          </a:prstGeom>
          <a:solidFill>
            <a:srgbClr val="7030A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317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ransition spd="slow">
    <p:push dir="u"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07AA984F-84E5-6851-F996-098030905B67}"/>
              </a:ext>
            </a:extLst>
          </p:cNvPr>
          <p:cNvSpPr/>
          <p:nvPr/>
        </p:nvSpPr>
        <p:spPr>
          <a:xfrm>
            <a:off x="990600" y="1307068"/>
            <a:ext cx="7345218" cy="27432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Урок русского языка </a:t>
            </a:r>
          </a:p>
          <a:p>
            <a:pPr algn="ctr"/>
            <a:r>
              <a:rPr lang="ru-RU" sz="6000" b="1" dirty="0">
                <a:solidFill>
                  <a:schemeClr val="tx1"/>
                </a:solidFill>
              </a:rPr>
              <a:t>в 1 классе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54C26EC3-F378-231C-A4BB-14C3A4220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2057400" y="204623"/>
            <a:ext cx="4572000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Учебник </a:t>
            </a:r>
            <a:r>
              <a:rPr lang="ru-RU" sz="4000" b="1" dirty="0" err="1">
                <a:solidFill>
                  <a:schemeClr val="tx1"/>
                </a:solidFill>
              </a:rPr>
              <a:t>стр</a:t>
            </a:r>
            <a:r>
              <a:rPr lang="ru-RU" sz="4000" b="1" dirty="0">
                <a:solidFill>
                  <a:schemeClr val="tx1"/>
                </a:solidFill>
              </a:rPr>
              <a:t> 20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01FDDB0-44BE-D245-ACD3-9392FF2BDD1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99" t="27668" r="30833" b="54304"/>
          <a:stretch/>
        </p:blipFill>
        <p:spPr>
          <a:xfrm>
            <a:off x="685800" y="1600200"/>
            <a:ext cx="7753927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D4241B6-8B41-2B01-B962-77AA57B0B697}"/>
              </a:ext>
            </a:extLst>
          </p:cNvPr>
          <p:cNvSpPr/>
          <p:nvPr/>
        </p:nvSpPr>
        <p:spPr>
          <a:xfrm>
            <a:off x="762000" y="1862338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Слова-предметы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693036DF-F9EA-A812-1005-6AEA52A5292E}"/>
              </a:ext>
            </a:extLst>
          </p:cNvPr>
          <p:cNvSpPr/>
          <p:nvPr/>
        </p:nvSpPr>
        <p:spPr>
          <a:xfrm>
            <a:off x="2514600" y="4516002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Слова-признаки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5F66D997-EA95-65E8-28FD-BF03199589C1}"/>
              </a:ext>
            </a:extLst>
          </p:cNvPr>
          <p:cNvSpPr/>
          <p:nvPr/>
        </p:nvSpPr>
        <p:spPr>
          <a:xfrm>
            <a:off x="4419600" y="5715000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8809631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2508538" y="423184"/>
            <a:ext cx="4126923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 -предметы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C8D60F-44FE-75F0-B73A-5462E98FE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62270"/>
          <a:stretch/>
        </p:blipFill>
        <p:spPr bwMode="auto">
          <a:xfrm>
            <a:off x="1066799" y="3412836"/>
            <a:ext cx="7532256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EEECED1-4123-40D6-220F-EF41753FEA82}"/>
              </a:ext>
            </a:extLst>
          </p:cNvPr>
          <p:cNvSpPr/>
          <p:nvPr/>
        </p:nvSpPr>
        <p:spPr>
          <a:xfrm>
            <a:off x="2895600" y="1630628"/>
            <a:ext cx="1539586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КТО?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C7730CE-F566-852A-BB52-CFAB03EF59C3}"/>
              </a:ext>
            </a:extLst>
          </p:cNvPr>
          <p:cNvSpPr/>
          <p:nvPr/>
        </p:nvSpPr>
        <p:spPr>
          <a:xfrm>
            <a:off x="5093565" y="1630628"/>
            <a:ext cx="1539586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ЧТО?</a:t>
            </a:r>
          </a:p>
        </p:txBody>
      </p:sp>
    </p:spTree>
    <p:extLst>
      <p:ext uri="{BB962C8B-B14F-4D97-AF65-F5344CB8AC3E}">
        <p14:creationId xmlns:p14="http://schemas.microsoft.com/office/powerpoint/2010/main" val="72175725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2508538" y="423184"/>
            <a:ext cx="4126923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 - признаки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C8D60F-44FE-75F0-B73A-5462E98FE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62270"/>
          <a:stretch/>
        </p:blipFill>
        <p:spPr bwMode="auto">
          <a:xfrm>
            <a:off x="939799" y="3657600"/>
            <a:ext cx="7532256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195C4F6-B79C-3986-56B7-99ED6E08A8C0}"/>
              </a:ext>
            </a:extLst>
          </p:cNvPr>
          <p:cNvSpPr/>
          <p:nvPr/>
        </p:nvSpPr>
        <p:spPr>
          <a:xfrm>
            <a:off x="1371600" y="1490238"/>
            <a:ext cx="2438400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КАКОЙ?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C7DB4F84-8FEB-FA35-AF3B-E55354444578}"/>
              </a:ext>
            </a:extLst>
          </p:cNvPr>
          <p:cNvSpPr/>
          <p:nvPr/>
        </p:nvSpPr>
        <p:spPr>
          <a:xfrm>
            <a:off x="3048000" y="2573919"/>
            <a:ext cx="2438400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КАКАЯ?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9C8F4EC-5FB3-D8EA-19AD-3B4446EB9FA2}"/>
              </a:ext>
            </a:extLst>
          </p:cNvPr>
          <p:cNvSpPr/>
          <p:nvPr/>
        </p:nvSpPr>
        <p:spPr>
          <a:xfrm>
            <a:off x="5013036" y="1479570"/>
            <a:ext cx="2438400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КАКОЕ?</a:t>
            </a:r>
          </a:p>
        </p:txBody>
      </p:sp>
    </p:spTree>
    <p:extLst>
      <p:ext uri="{BB962C8B-B14F-4D97-AF65-F5344CB8AC3E}">
        <p14:creationId xmlns:p14="http://schemas.microsoft.com/office/powerpoint/2010/main" val="376430704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2590800" y="407020"/>
            <a:ext cx="4126923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 - действия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1C8D60F-44FE-75F0-B73A-5462E98FED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5" t="62270"/>
          <a:stretch/>
        </p:blipFill>
        <p:spPr bwMode="auto">
          <a:xfrm>
            <a:off x="925944" y="3962400"/>
            <a:ext cx="7532256" cy="23431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7A021A2-B5EF-8C7B-C9BE-4056027394D4}"/>
              </a:ext>
            </a:extLst>
          </p:cNvPr>
          <p:cNvSpPr/>
          <p:nvPr/>
        </p:nvSpPr>
        <p:spPr>
          <a:xfrm>
            <a:off x="2749261" y="1941942"/>
            <a:ext cx="3810000" cy="82802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tx1"/>
                </a:solidFill>
              </a:rPr>
              <a:t>ЧТО ДЕЛАЕТ?</a:t>
            </a:r>
          </a:p>
        </p:txBody>
      </p:sp>
    </p:spTree>
    <p:extLst>
      <p:ext uri="{BB962C8B-B14F-4D97-AF65-F5344CB8AC3E}">
        <p14:creationId xmlns:p14="http://schemas.microsoft.com/office/powerpoint/2010/main" val="51716027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533400" y="1338427"/>
            <a:ext cx="8153401" cy="990600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>
                <a:solidFill>
                  <a:schemeClr val="tx1"/>
                </a:solidFill>
              </a:rPr>
              <a:t>Назвали с помощью слов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1978169" y="336827"/>
            <a:ext cx="5187661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Обрати внимание!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6496694-B5EB-F6F0-0465-C2AB2670FBB8}"/>
              </a:ext>
            </a:extLst>
          </p:cNvPr>
          <p:cNvSpPr/>
          <p:nvPr/>
        </p:nvSpPr>
        <p:spPr>
          <a:xfrm>
            <a:off x="993630" y="2831949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Слова-предметы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C87CEB77-EC73-F64E-AFCD-329BB2337C74}"/>
              </a:ext>
            </a:extLst>
          </p:cNvPr>
          <p:cNvSpPr/>
          <p:nvPr/>
        </p:nvSpPr>
        <p:spPr>
          <a:xfrm>
            <a:off x="3061421" y="3790313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Слова-признаки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DB6B5D6-F2CD-0B51-A46E-46E53AD5A1C6}"/>
              </a:ext>
            </a:extLst>
          </p:cNvPr>
          <p:cNvSpPr/>
          <p:nvPr/>
        </p:nvSpPr>
        <p:spPr>
          <a:xfrm>
            <a:off x="4343400" y="4885355"/>
            <a:ext cx="41148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Слова-действия</a:t>
            </a:r>
          </a:p>
        </p:txBody>
      </p:sp>
    </p:spTree>
    <p:extLst>
      <p:ext uri="{BB962C8B-B14F-4D97-AF65-F5344CB8AC3E}">
        <p14:creationId xmlns:p14="http://schemas.microsoft.com/office/powerpoint/2010/main" val="14445070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3200400" y="1494521"/>
            <a:ext cx="2438400" cy="84986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узнал(а)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3101109" y="333465"/>
            <a:ext cx="2749262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Итог урока</a:t>
            </a:r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CE434CF3-5256-1807-B148-580BF5569F8B}"/>
              </a:ext>
            </a:extLst>
          </p:cNvPr>
          <p:cNvSpPr/>
          <p:nvPr/>
        </p:nvSpPr>
        <p:spPr>
          <a:xfrm>
            <a:off x="3135745" y="3009028"/>
            <a:ext cx="3200400" cy="84986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вспомнил(а)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1EF0A882-1BF6-04BE-36DA-62F24A663087}"/>
              </a:ext>
            </a:extLst>
          </p:cNvPr>
          <p:cNvSpPr/>
          <p:nvPr/>
        </p:nvSpPr>
        <p:spPr>
          <a:xfrm>
            <a:off x="3135745" y="4412649"/>
            <a:ext cx="3293918" cy="84986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повторил(а)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AA64C8E-B873-C55B-D1F8-ED3A7ED87DF2}"/>
              </a:ext>
            </a:extLst>
          </p:cNvPr>
          <p:cNvSpPr/>
          <p:nvPr/>
        </p:nvSpPr>
        <p:spPr>
          <a:xfrm>
            <a:off x="983383" y="2662909"/>
            <a:ext cx="1525155" cy="1307558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chemeClr val="tx1"/>
                </a:solidFill>
              </a:rPr>
              <a:t>Я</a:t>
            </a:r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3511EF3D-D2A3-BDB7-1963-A68DD2055ED7}"/>
              </a:ext>
            </a:extLst>
          </p:cNvPr>
          <p:cNvCxnSpPr>
            <a:cxnSpLocks/>
            <a:endCxn id="2" idx="1"/>
          </p:cNvCxnSpPr>
          <p:nvPr/>
        </p:nvCxnSpPr>
        <p:spPr>
          <a:xfrm flipV="1">
            <a:off x="2362200" y="1919455"/>
            <a:ext cx="838200" cy="14966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7C9A8A45-EE53-1D5B-3F76-4B66FB26471A}"/>
              </a:ext>
            </a:extLst>
          </p:cNvPr>
          <p:cNvCxnSpPr>
            <a:cxnSpLocks/>
            <a:endCxn id="3" idx="1"/>
          </p:cNvCxnSpPr>
          <p:nvPr/>
        </p:nvCxnSpPr>
        <p:spPr>
          <a:xfrm>
            <a:off x="2362200" y="3433962"/>
            <a:ext cx="77354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A763EE88-C1AA-0C02-F448-E979591AE772}"/>
              </a:ext>
            </a:extLst>
          </p:cNvPr>
          <p:cNvCxnSpPr>
            <a:cxnSpLocks/>
          </p:cNvCxnSpPr>
          <p:nvPr/>
        </p:nvCxnSpPr>
        <p:spPr>
          <a:xfrm>
            <a:off x="2362200" y="3424038"/>
            <a:ext cx="789709" cy="145570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>
            <a:extLst>
              <a:ext uri="{FF2B5EF4-FFF2-40B4-BE49-F238E27FC236}">
                <a16:creationId xmlns:a16="http://schemas.microsoft.com/office/drawing/2014/main" id="{E4F9711B-EBB5-93CD-490B-C715D3C1B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061653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15616" y="330077"/>
            <a:ext cx="735516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5400" dirty="0">
                <a:solidFill>
                  <a:schemeClr val="tx2"/>
                </a:solidFill>
                <a:latin typeface="Arial Black" pitchFamily="34" charset="0"/>
              </a:rPr>
              <a:t>10 марта.</a:t>
            </a:r>
          </a:p>
          <a:p>
            <a:r>
              <a:rPr lang="ru-RU" sz="5400" dirty="0">
                <a:solidFill>
                  <a:schemeClr val="tx2"/>
                </a:solidFill>
                <a:latin typeface="Arial Black" pitchFamily="34" charset="0"/>
              </a:rPr>
              <a:t>Кла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сс</a:t>
            </a:r>
            <a:r>
              <a:rPr lang="ru-RU" sz="5400" dirty="0">
                <a:solidFill>
                  <a:schemeClr val="tx2"/>
                </a:solidFill>
                <a:latin typeface="Arial Black" pitchFamily="34" charset="0"/>
              </a:rPr>
              <a:t>ная</a:t>
            </a:r>
            <a: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l Black" pitchFamily="34" charset="0"/>
              </a:rPr>
              <a:t>  </a:t>
            </a:r>
            <a:r>
              <a:rPr lang="ru-RU" sz="5400" dirty="0">
                <a:solidFill>
                  <a:schemeClr val="tx2"/>
                </a:solidFill>
                <a:latin typeface="Arial Black" pitchFamily="34" charset="0"/>
              </a:rPr>
              <a:t>р</a:t>
            </a:r>
            <a:r>
              <a:rPr lang="ru-RU" sz="5400" dirty="0">
                <a:solidFill>
                  <a:srgbClr val="FF0000"/>
                </a:solidFill>
                <a:latin typeface="Arial Black" pitchFamily="34" charset="0"/>
              </a:rPr>
              <a:t>а</a:t>
            </a:r>
            <a:r>
              <a:rPr lang="ru-RU" sz="5400" dirty="0">
                <a:solidFill>
                  <a:schemeClr val="tx2"/>
                </a:solidFill>
                <a:latin typeface="Arial Black" pitchFamily="34" charset="0"/>
              </a:rPr>
              <a:t>бота.</a:t>
            </a:r>
            <a:endParaRPr lang="ru-RU" sz="5400" dirty="0">
              <a:solidFill>
                <a:schemeClr val="tx2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897A5E-6D5F-498E-9FDE-3BDD1D965F8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0"/>
          <a:stretch/>
        </p:blipFill>
        <p:spPr>
          <a:xfrm rot="16200000">
            <a:off x="3659324" y="-1021804"/>
            <a:ext cx="1825351" cy="799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267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2421081" y="1752600"/>
            <a:ext cx="4771159" cy="1761262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1"/>
                </a:solidFill>
              </a:rPr>
              <a:t>Что такое слово?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3124200" y="381000"/>
            <a:ext cx="3206461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Тема урока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ADAFA9-1DEA-4C9B-E045-9C4718670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3279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12AA3B3A-1C77-4DAD-B6E8-AE66502A2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16404"/>
            <a:ext cx="4572000" cy="642519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A36CB1-4D7F-4E17-B9C3-FC209F5A5DF6}"/>
              </a:ext>
            </a:extLst>
          </p:cNvPr>
          <p:cNvSpPr txBox="1"/>
          <p:nvPr/>
        </p:nvSpPr>
        <p:spPr>
          <a:xfrm>
            <a:off x="6629400" y="4648200"/>
            <a:ext cx="169950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err="1"/>
              <a:t>Стр</a:t>
            </a:r>
            <a:r>
              <a:rPr lang="ru-RU" sz="4400" b="1" dirty="0"/>
              <a:t> 18</a:t>
            </a:r>
          </a:p>
        </p:txBody>
      </p:sp>
    </p:spTree>
    <p:extLst>
      <p:ext uri="{BB962C8B-B14F-4D97-AF65-F5344CB8AC3E}">
        <p14:creationId xmlns:p14="http://schemas.microsoft.com/office/powerpoint/2010/main" val="8288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9AA170E-A601-F3A7-A67C-469338676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8" y="76200"/>
            <a:ext cx="9124503" cy="5943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9BC4582-1845-F973-6A47-6BF2861279C6}"/>
              </a:ext>
            </a:extLst>
          </p:cNvPr>
          <p:cNvSpPr/>
          <p:nvPr/>
        </p:nvSpPr>
        <p:spPr>
          <a:xfrm>
            <a:off x="1676400" y="1025121"/>
            <a:ext cx="1847273" cy="56389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ПЛИМ</a:t>
            </a:r>
          </a:p>
        </p:txBody>
      </p:sp>
    </p:spTree>
    <p:extLst>
      <p:ext uri="{BB962C8B-B14F-4D97-AF65-F5344CB8AC3E}">
        <p14:creationId xmlns:p14="http://schemas.microsoft.com/office/powerpoint/2010/main" val="303913488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914400" y="1307068"/>
            <a:ext cx="7772400" cy="2960132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1"/>
                </a:solidFill>
              </a:rPr>
              <a:t>Сочетание ……… только тогда является ……..……, когда оно имеет …………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3048000" y="354568"/>
            <a:ext cx="2673062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Дополни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2DC67D84-6705-01A2-9364-90C1FE26B84E}"/>
              </a:ext>
            </a:extLst>
          </p:cNvPr>
          <p:cNvSpPr/>
          <p:nvPr/>
        </p:nvSpPr>
        <p:spPr>
          <a:xfrm>
            <a:off x="4553527" y="1798306"/>
            <a:ext cx="13716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букв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2389F425-5993-D982-791A-AE74D0581E14}"/>
              </a:ext>
            </a:extLst>
          </p:cNvPr>
          <p:cNvSpPr/>
          <p:nvPr/>
        </p:nvSpPr>
        <p:spPr>
          <a:xfrm>
            <a:off x="5721062" y="2504849"/>
            <a:ext cx="2139662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словом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C052B4B6-FB45-FCC3-ADB3-0471B628BF95}"/>
              </a:ext>
            </a:extLst>
          </p:cNvPr>
          <p:cNvSpPr/>
          <p:nvPr/>
        </p:nvSpPr>
        <p:spPr>
          <a:xfrm>
            <a:off x="6096000" y="3268004"/>
            <a:ext cx="2438400" cy="6858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значение</a:t>
            </a:r>
          </a:p>
        </p:txBody>
      </p:sp>
    </p:spTree>
    <p:extLst>
      <p:ext uri="{BB962C8B-B14F-4D97-AF65-F5344CB8AC3E}">
        <p14:creationId xmlns:p14="http://schemas.microsoft.com/office/powerpoint/2010/main" val="27259139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803130" y="1385909"/>
            <a:ext cx="7772400" cy="2743200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b="1" dirty="0"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3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… Для всего, что существует в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природе, в русском языке есть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великое множество хороших </a:t>
            </a:r>
          </a:p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слов и названий.</a:t>
            </a:r>
          </a:p>
          <a:p>
            <a:pPr>
              <a:defRPr/>
            </a:pPr>
            <a:endParaRPr lang="ru-RU" sz="4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r>
              <a:rPr lang="ru-RU" sz="40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             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3276600" y="228600"/>
            <a:ext cx="4953000" cy="1078468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Упражнение 2 Прочитай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AFAF3E62-C2C1-880E-96F6-36CCC6871723}"/>
              </a:ext>
            </a:extLst>
          </p:cNvPr>
          <p:cNvSpPr/>
          <p:nvPr/>
        </p:nvSpPr>
        <p:spPr>
          <a:xfrm>
            <a:off x="4581236" y="4596284"/>
            <a:ext cx="3810000" cy="592243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К. Паустовский</a:t>
            </a:r>
          </a:p>
        </p:txBody>
      </p:sp>
    </p:spTree>
    <p:extLst>
      <p:ext uri="{BB962C8B-B14F-4D97-AF65-F5344CB8AC3E}">
        <p14:creationId xmlns:p14="http://schemas.microsoft.com/office/powerpoint/2010/main" val="222683141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281708" y="1330159"/>
            <a:ext cx="8534400" cy="2798950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ru-RU" sz="36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32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Солнце, снежинки, сосульки, сугроб, ручьи, ромашки, скворцы, снегопад, ледоход, метель, подснежник, мухомор, грачи, смородина, радуга, мороз,  капель.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4F7244F5-F578-CD0D-1942-3A5C253B920A}"/>
              </a:ext>
            </a:extLst>
          </p:cNvPr>
          <p:cNvSpPr/>
          <p:nvPr/>
        </p:nvSpPr>
        <p:spPr>
          <a:xfrm>
            <a:off x="2819400" y="377944"/>
            <a:ext cx="2831523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Прочитай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FB2A45C-ACC4-15AC-5478-E535472EA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04799" y="4129109"/>
            <a:ext cx="1524001" cy="268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8E8482AD-2077-8263-87F4-4D012801A65B}"/>
              </a:ext>
            </a:extLst>
          </p:cNvPr>
          <p:cNvSpPr/>
          <p:nvPr/>
        </p:nvSpPr>
        <p:spPr>
          <a:xfrm>
            <a:off x="1447800" y="382562"/>
            <a:ext cx="6705600" cy="72973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Слова для рассказа о весне?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1B99A5-F8F6-4034-ADB5-70637D6D1C50}"/>
              </a:ext>
            </a:extLst>
          </p:cNvPr>
          <p:cNvSpPr txBox="1"/>
          <p:nvPr/>
        </p:nvSpPr>
        <p:spPr>
          <a:xfrm>
            <a:off x="4953000" y="5334000"/>
            <a:ext cx="368120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/>
              <a:t>Упражнение 3</a:t>
            </a:r>
          </a:p>
        </p:txBody>
      </p:sp>
    </p:spTree>
    <p:extLst>
      <p:ext uri="{BB962C8B-B14F-4D97-AF65-F5344CB8AC3E}">
        <p14:creationId xmlns:p14="http://schemas.microsoft.com/office/powerpoint/2010/main" val="3867669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150A4F-999B-7DDE-82A1-46CDD564A5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DD387F5-F9D4-827D-9640-36066AF2CEAA}"/>
              </a:ext>
            </a:extLst>
          </p:cNvPr>
          <p:cNvSpPr/>
          <p:nvPr/>
        </p:nvSpPr>
        <p:spPr>
          <a:xfrm>
            <a:off x="1828800" y="5181600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Microsoft YaHei" pitchFamily="34" charset="-122"/>
                <a:ea typeface="Microsoft YaHei" pitchFamily="34" charset="-122"/>
                <a:cs typeface="Microsoft New Tai Lue" pitchFamily="34" charset="0"/>
              </a:rPr>
              <a:t>           </a:t>
            </a:r>
            <a:endParaRPr lang="ru-RU" dirty="0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6DC4A8A5-A9E2-2BD1-2712-5CA0619BDF06}"/>
              </a:ext>
            </a:extLst>
          </p:cNvPr>
          <p:cNvSpPr/>
          <p:nvPr/>
        </p:nvSpPr>
        <p:spPr>
          <a:xfrm>
            <a:off x="6826189" y="1990893"/>
            <a:ext cx="20574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солнце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8C22BAB6-9CEF-FF7F-2E93-C6E9AC586FD2}"/>
              </a:ext>
            </a:extLst>
          </p:cNvPr>
          <p:cNvSpPr/>
          <p:nvPr/>
        </p:nvSpPr>
        <p:spPr>
          <a:xfrm>
            <a:off x="1873301" y="1972437"/>
            <a:ext cx="24003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сосульки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E7AECBE-D4A2-68B4-6B54-27D5BA9A3271}"/>
              </a:ext>
            </a:extLst>
          </p:cNvPr>
          <p:cNvSpPr/>
          <p:nvPr/>
        </p:nvSpPr>
        <p:spPr>
          <a:xfrm>
            <a:off x="370095" y="3207577"/>
            <a:ext cx="22860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скворцы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C3F282DA-CF69-F4A6-BB5D-994A5EA8CFBC}"/>
              </a:ext>
            </a:extLst>
          </p:cNvPr>
          <p:cNvSpPr/>
          <p:nvPr/>
        </p:nvSpPr>
        <p:spPr>
          <a:xfrm>
            <a:off x="4467513" y="1979881"/>
            <a:ext cx="19812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капель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2ACF3186-79C2-A74E-E82E-E7AE383CB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34" y="36016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AutoShape 4">
            <a:extLst>
              <a:ext uri="{FF2B5EF4-FFF2-40B4-BE49-F238E27FC236}">
                <a16:creationId xmlns:a16="http://schemas.microsoft.com/office/drawing/2014/main" id="{A5631627-185B-2258-334B-2024B6CB5E8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C78C18E-CE46-1A9E-FB14-39F3F0141F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27887" y="717297"/>
            <a:ext cx="2838059" cy="2074199"/>
          </a:xfrm>
          <a:prstGeom prst="rect">
            <a:avLst/>
          </a:prstGeom>
        </p:spPr>
      </p:pic>
      <p:pic>
        <p:nvPicPr>
          <p:cNvPr id="8198" name="Picture 6">
            <a:extLst>
              <a:ext uri="{FF2B5EF4-FFF2-40B4-BE49-F238E27FC236}">
                <a16:creationId xmlns:a16="http://schemas.microsoft.com/office/drawing/2014/main" id="{58B487F0-162F-3FFA-329F-04DF55B8B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825" y="4824912"/>
            <a:ext cx="2206077" cy="1661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>
            <a:extLst>
              <a:ext uri="{FF2B5EF4-FFF2-40B4-BE49-F238E27FC236}">
                <a16:creationId xmlns:a16="http://schemas.microsoft.com/office/drawing/2014/main" id="{D9F2C270-D9CF-4E0C-3889-2CE6837D1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325" y="4948432"/>
            <a:ext cx="1831609" cy="137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821A326A-FC7F-EEC2-A536-26237F9D0310}"/>
              </a:ext>
            </a:extLst>
          </p:cNvPr>
          <p:cNvSpPr/>
          <p:nvPr/>
        </p:nvSpPr>
        <p:spPr>
          <a:xfrm>
            <a:off x="6743700" y="6096000"/>
            <a:ext cx="19050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грачи</a:t>
            </a:r>
          </a:p>
        </p:txBody>
      </p:sp>
      <p:pic>
        <p:nvPicPr>
          <p:cNvPr id="8200" name="Picture 8">
            <a:extLst>
              <a:ext uri="{FF2B5EF4-FFF2-40B4-BE49-F238E27FC236}">
                <a16:creationId xmlns:a16="http://schemas.microsoft.com/office/drawing/2014/main" id="{DA9DC32D-F8CC-E219-76FB-D8CAF5A031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11" y="2607022"/>
            <a:ext cx="1224484" cy="9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E81AF900-ABCE-43C1-E5C3-8304F2140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83" y="2473399"/>
            <a:ext cx="1224484" cy="910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>
            <a:extLst>
              <a:ext uri="{FF2B5EF4-FFF2-40B4-BE49-F238E27FC236}">
                <a16:creationId xmlns:a16="http://schemas.microsoft.com/office/drawing/2014/main" id="{71AD44BF-7EAB-2280-E778-34D1F8D017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382"/>
          <a:stretch/>
        </p:blipFill>
        <p:spPr bwMode="auto">
          <a:xfrm>
            <a:off x="4324445" y="831496"/>
            <a:ext cx="2641036" cy="184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B76B34E-763E-60A6-77E9-ADE64CF03965}"/>
              </a:ext>
            </a:extLst>
          </p:cNvPr>
          <p:cNvSpPr/>
          <p:nvPr/>
        </p:nvSpPr>
        <p:spPr>
          <a:xfrm>
            <a:off x="1608334" y="185971"/>
            <a:ext cx="5410200" cy="729734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Назови весенние слова</a:t>
            </a: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746299F-2A4B-2749-8CC8-2286A8E793BE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85324" y="4749148"/>
            <a:ext cx="2933700" cy="2023795"/>
          </a:xfrm>
          <a:prstGeom prst="rect">
            <a:avLst/>
          </a:prstGeom>
        </p:spPr>
      </p:pic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021CF456-675A-AA2B-D91E-B8DDB2055348}"/>
              </a:ext>
            </a:extLst>
          </p:cNvPr>
          <p:cNvSpPr/>
          <p:nvPr/>
        </p:nvSpPr>
        <p:spPr>
          <a:xfrm>
            <a:off x="316075" y="6090669"/>
            <a:ext cx="33147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подснежник</a:t>
            </a:r>
          </a:p>
        </p:txBody>
      </p:sp>
      <p:pic>
        <p:nvPicPr>
          <p:cNvPr id="8208" name="Picture 16">
            <a:extLst>
              <a:ext uri="{FF2B5EF4-FFF2-40B4-BE49-F238E27FC236}">
                <a16:creationId xmlns:a16="http://schemas.microsoft.com/office/drawing/2014/main" id="{FAA9EA07-5924-016E-C4CC-0E52A367A6C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6" r="18839"/>
          <a:stretch/>
        </p:blipFill>
        <p:spPr bwMode="auto">
          <a:xfrm flipH="1">
            <a:off x="5360079" y="2657496"/>
            <a:ext cx="3413825" cy="169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BA943D59-15CC-7784-72F1-39DEBCFE4AD5}"/>
              </a:ext>
            </a:extLst>
          </p:cNvPr>
          <p:cNvSpPr/>
          <p:nvPr/>
        </p:nvSpPr>
        <p:spPr>
          <a:xfrm>
            <a:off x="6853001" y="3835031"/>
            <a:ext cx="19050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ручьи</a:t>
            </a:r>
          </a:p>
        </p:txBody>
      </p:sp>
      <p:pic>
        <p:nvPicPr>
          <p:cNvPr id="8206" name="Picture 14">
            <a:extLst>
              <a:ext uri="{FF2B5EF4-FFF2-40B4-BE49-F238E27FC236}">
                <a16:creationId xmlns:a16="http://schemas.microsoft.com/office/drawing/2014/main" id="{374F1B78-790D-A571-77BA-CF68296E19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496" y="2698312"/>
            <a:ext cx="4572000" cy="272415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DDFE2E9-96B4-DC46-5523-1C877665BF3A}"/>
              </a:ext>
            </a:extLst>
          </p:cNvPr>
          <p:cNvSpPr/>
          <p:nvPr/>
        </p:nvSpPr>
        <p:spPr>
          <a:xfrm>
            <a:off x="3490974" y="4685085"/>
            <a:ext cx="2286000" cy="560578"/>
          </a:xfrm>
          <a:prstGeom prst="roundRect">
            <a:avLst/>
          </a:prstGeom>
          <a:solidFill>
            <a:srgbClr val="6DEF89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ледоход</a:t>
            </a:r>
          </a:p>
        </p:txBody>
      </p:sp>
    </p:spTree>
    <p:extLst>
      <p:ext uri="{BB962C8B-B14F-4D97-AF65-F5344CB8AC3E}">
        <p14:creationId xmlns:p14="http://schemas.microsoft.com/office/powerpoint/2010/main" val="1162161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10" grpId="0" animBg="1"/>
      <p:bldP spid="14" grpId="0" animBg="1"/>
      <p:bldP spid="13" grpId="0" animBg="1"/>
      <p:bldP spid="12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183</Words>
  <Application>Microsoft Office PowerPoint</Application>
  <PresentationFormat>Экран (4:3)</PresentationFormat>
  <Paragraphs>73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Microsoft YaHei</vt:lpstr>
      <vt:lpstr>Arial</vt:lpstr>
      <vt:lpstr>Arial Black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Играем со звуками</dc:title>
  <dc:creator>Ольга</dc:creator>
  <cp:lastModifiedBy>Hp</cp:lastModifiedBy>
  <cp:revision>70</cp:revision>
  <dcterms:created xsi:type="dcterms:W3CDTF">2017-01-02T20:11:55Z</dcterms:created>
  <dcterms:modified xsi:type="dcterms:W3CDTF">2025-03-29T03:05:34Z</dcterms:modified>
</cp:coreProperties>
</file>