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1" r:id="rId4"/>
    <p:sldId id="262" r:id="rId5"/>
    <p:sldId id="260" r:id="rId6"/>
    <p:sldId id="264" r:id="rId7"/>
    <p:sldId id="285" r:id="rId8"/>
    <p:sldId id="266" r:id="rId9"/>
    <p:sldId id="267" r:id="rId10"/>
    <p:sldId id="271" r:id="rId11"/>
    <p:sldId id="293" r:id="rId12"/>
    <p:sldId id="28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FFF"/>
    <a:srgbClr val="ABE9FF"/>
    <a:srgbClr val="DBDCFD"/>
    <a:srgbClr val="FCBCF4"/>
    <a:srgbClr val="F8AAE4"/>
    <a:srgbClr val="FBAF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1162" autoAdjust="0"/>
  </p:normalViewPr>
  <p:slideViewPr>
    <p:cSldViewPr>
      <p:cViewPr varScale="1">
        <p:scale>
          <a:sx n="80" d="100"/>
          <a:sy n="80" d="100"/>
        </p:scale>
        <p:origin x="-1522" y="-77"/>
      </p:cViewPr>
      <p:guideLst>
        <p:guide orient="horz" pos="2160"/>
        <p:guide pos="2880"/>
      </p:guideLst>
    </p:cSldViewPr>
  </p:slideViewPr>
  <p:outlineViewPr>
    <p:cViewPr>
      <p:scale>
        <a:sx n="33" d="100"/>
        <a:sy n="33" d="100"/>
      </p:scale>
      <p:origin x="0" y="197"/>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8BEDD-D59C-4DE8-9E4A-9ECFB57D9C96}" type="datetimeFigureOut">
              <a:rPr lang="ru-RU" smtClean="0"/>
              <a:pPr/>
              <a:t>30.03.2025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B388F-7F3A-4EF2-97E3-6AD8A40CE2BA}" type="slidenum">
              <a:rPr lang="ru-RU" smtClean="0"/>
              <a:pPr/>
              <a:t>‹#›</a:t>
            </a:fld>
            <a:endParaRPr lang="ru-RU"/>
          </a:p>
        </p:txBody>
      </p:sp>
    </p:spTree>
    <p:extLst>
      <p:ext uri="{BB962C8B-B14F-4D97-AF65-F5344CB8AC3E}">
        <p14:creationId xmlns="" xmlns:p14="http://schemas.microsoft.com/office/powerpoint/2010/main" val="34344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DB388F-7F3A-4EF2-97E3-6AD8A40CE2BA}" type="slidenum">
              <a:rPr lang="ru-RU" smtClean="0"/>
              <a:pPr/>
              <a:t>8</a:t>
            </a:fld>
            <a:endParaRPr lang="ru-RU"/>
          </a:p>
        </p:txBody>
      </p:sp>
    </p:spTree>
    <p:extLst>
      <p:ext uri="{BB962C8B-B14F-4D97-AF65-F5344CB8AC3E}">
        <p14:creationId xmlns="" xmlns:p14="http://schemas.microsoft.com/office/powerpoint/2010/main" val="110558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FB50C93-5A4F-4850-B138-57D0B4A5937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FB50C93-5A4F-4850-B138-57D0B4A593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A1B11A9-15DA-49F0-8954-01AFE4DD822E}" type="datetimeFigureOut">
              <a:rPr lang="ru-RU" smtClean="0"/>
              <a:pPr/>
              <a:t>30.03.2025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B50C93-5A4F-4850-B138-57D0B4A5937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A1B11A9-15DA-49F0-8954-01AFE4DD822E}" type="datetimeFigureOut">
              <a:rPr lang="ru-RU" smtClean="0"/>
              <a:pPr/>
              <a:t>30.03.2025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FB50C93-5A4F-4850-B138-57D0B4A5937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188640"/>
            <a:ext cx="8352928" cy="81355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spcAft>
                <a:spcPts val="1000"/>
              </a:spcAft>
            </a:pPr>
            <a:r>
              <a:rPr lang="ru-RU" b="1" spc="150" dirty="0" smtClean="0">
                <a:ln w="11430"/>
                <a:solidFill>
                  <a:schemeClr val="accent1">
                    <a:lumMod val="50000"/>
                  </a:schemeClr>
                </a:solidFill>
                <a:effectLst>
                  <a:outerShdw blurRad="25400" algn="tl" rotWithShape="0">
                    <a:srgbClr val="000000">
                      <a:alpha val="43000"/>
                    </a:srgbClr>
                  </a:outerShdw>
                </a:effectLst>
                <a:latin typeface="Calibri"/>
                <a:ea typeface="Calibri"/>
                <a:cs typeface="Times New Roman"/>
              </a:rPr>
              <a:t>Муниципальное дошкольное образовательное учреждение Детский сад общеразвивающего вида №23 «Пчелка»</a:t>
            </a:r>
            <a:r>
              <a:rPr lang="ru-RU" b="1" spc="150" dirty="0" smtClean="0">
                <a:ln w="11430"/>
                <a:solidFill>
                  <a:srgbClr val="F8F8F8"/>
                </a:solidFill>
                <a:effectLst>
                  <a:outerShdw blurRad="25400" algn="tl" rotWithShape="0">
                    <a:srgbClr val="000000">
                      <a:alpha val="43000"/>
                    </a:srgbClr>
                  </a:outerShdw>
                </a:effectLst>
                <a:latin typeface="Calibri"/>
                <a:ea typeface="Calibri"/>
                <a:cs typeface="Times New Roman"/>
              </a:rPr>
              <a:t>	</a:t>
            </a:r>
          </a:p>
          <a:p>
            <a:pPr algn="ctr">
              <a:spcAft>
                <a:spcPts val="1000"/>
              </a:spcAft>
            </a:pPr>
            <a:r>
              <a:rPr lang="ru-RU" sz="4800" b="1" i="1" spc="150" dirty="0" smtClean="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rPr>
              <a:t>Проект </a:t>
            </a:r>
          </a:p>
          <a:p>
            <a:pPr algn="ctr">
              <a:spcAft>
                <a:spcPts val="1000"/>
              </a:spcAft>
            </a:pPr>
            <a:r>
              <a:rPr lang="ru-RU" sz="4800" b="1" i="1" spc="150" dirty="0" smtClean="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rPr>
              <a:t>«Моя семья»</a:t>
            </a:r>
          </a:p>
          <a:p>
            <a:pPr algn="ctr">
              <a:spcAft>
                <a:spcPts val="1000"/>
              </a:spcAft>
            </a:pPr>
            <a:endParaRPr lang="ru-RU" sz="5400" b="1" i="1" spc="150" dirty="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endParaRPr>
          </a:p>
          <a:p>
            <a:pPr algn="ctr">
              <a:spcAft>
                <a:spcPts val="1000"/>
              </a:spcAft>
            </a:pPr>
            <a:endParaRPr lang="ru-RU" sz="5400" b="1" i="1" spc="150" dirty="0" smtClean="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endParaRPr>
          </a:p>
          <a:p>
            <a:pPr algn="ctr">
              <a:spcAft>
                <a:spcPts val="1000"/>
              </a:spcAft>
            </a:pPr>
            <a:endParaRPr lang="ru-RU" sz="5400" b="1" i="1" spc="150" dirty="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endParaRPr>
          </a:p>
          <a:p>
            <a:pPr algn="ctr">
              <a:spcAft>
                <a:spcPts val="1000"/>
              </a:spcAft>
            </a:pPr>
            <a:endParaRPr lang="ru-RU" sz="1000" b="1" i="1" spc="150" dirty="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endParaRPr>
          </a:p>
          <a:p>
            <a:pPr algn="r">
              <a:spcAft>
                <a:spcPts val="1000"/>
              </a:spcAft>
            </a:pPr>
            <a:endParaRPr lang="en-US" sz="2400" b="1" i="1" spc="150" dirty="0" smtClean="0">
              <a:ln w="11430"/>
              <a:solidFill>
                <a:schemeClr val="accent1">
                  <a:lumMod val="50000"/>
                </a:schemeClr>
              </a:solidFill>
              <a:effectLst>
                <a:outerShdw blurRad="25400" algn="tl" rotWithShape="0">
                  <a:srgbClr val="000000">
                    <a:alpha val="43000"/>
                  </a:srgbClr>
                </a:outerShdw>
              </a:effectLst>
              <a:latin typeface="Monotype Corsiva" pitchFamily="66" charset="0"/>
              <a:ea typeface="Calibri"/>
              <a:cs typeface="Aharoni" pitchFamily="2" charset="-79"/>
            </a:endParaRPr>
          </a:p>
          <a:p>
            <a:pPr algn="r">
              <a:spcAft>
                <a:spcPts val="1000"/>
              </a:spcAft>
            </a:pPr>
            <a:r>
              <a:rPr lang="ru-RU" sz="2400" b="1" i="1" spc="150" dirty="0" smtClean="0">
                <a:ln w="11430"/>
                <a:solidFill>
                  <a:schemeClr val="accent1">
                    <a:lumMod val="50000"/>
                  </a:schemeClr>
                </a:solidFill>
                <a:effectLst>
                  <a:outerShdw blurRad="25400" algn="tl" rotWithShape="0">
                    <a:srgbClr val="000000">
                      <a:alpha val="43000"/>
                    </a:srgbClr>
                  </a:outerShdw>
                </a:effectLst>
                <a:latin typeface="Monotype Corsiva" pitchFamily="66" charset="0"/>
                <a:ea typeface="Calibri"/>
                <a:cs typeface="Aharoni" pitchFamily="2" charset="-79"/>
              </a:rPr>
              <a:t>Воспитатель: </a:t>
            </a:r>
            <a:r>
              <a:rPr lang="ru-RU" sz="2400" b="1" i="1" spc="150" dirty="0" smtClean="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rPr>
              <a:t>Захарова Оксана Алексеевна</a:t>
            </a:r>
            <a:endParaRPr lang="ru-RU" sz="2400" b="1" i="1" spc="150" dirty="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endParaRPr>
          </a:p>
          <a:p>
            <a:pPr algn="ctr">
              <a:spcAft>
                <a:spcPts val="1000"/>
              </a:spcAft>
            </a:pPr>
            <a:endParaRPr lang="ru-RU" sz="1000" b="1" i="1" spc="150" dirty="0" smtClean="0">
              <a:ln w="11430"/>
              <a:solidFill>
                <a:srgbClr val="FFFF00"/>
              </a:solidFill>
              <a:effectLst>
                <a:outerShdw blurRad="25400" algn="tl" rotWithShape="0">
                  <a:srgbClr val="000000">
                    <a:alpha val="43000"/>
                  </a:srgbClr>
                </a:outerShdw>
              </a:effectLst>
              <a:latin typeface="Monotype Corsiva" pitchFamily="66" charset="0"/>
              <a:ea typeface="Calibri"/>
              <a:cs typeface="Aharoni" pitchFamily="2" charset="-79"/>
            </a:endParaRPr>
          </a:p>
          <a:p>
            <a:pPr algn="ctr">
              <a:lnSpc>
                <a:spcPct val="115000"/>
              </a:lnSpc>
              <a:spcAft>
                <a:spcPts val="1000"/>
              </a:spcAft>
            </a:pPr>
            <a:r>
              <a:rPr lang="ru-RU" sz="2800" b="1" i="1" spc="150" dirty="0" smtClean="0">
                <a:ln w="11430"/>
                <a:solidFill>
                  <a:srgbClr val="F8F8F8"/>
                </a:solidFill>
                <a:effectLst>
                  <a:outerShdw blurRad="25400" algn="tl" rotWithShape="0">
                    <a:srgbClr val="000000">
                      <a:alpha val="43000"/>
                    </a:srgbClr>
                  </a:outerShdw>
                </a:effectLst>
                <a:ea typeface="Calibri"/>
                <a:cs typeface="Times New Roman"/>
              </a:rPr>
              <a:t>				</a:t>
            </a:r>
          </a:p>
          <a:p>
            <a:pPr algn="ctr">
              <a:lnSpc>
                <a:spcPct val="115000"/>
              </a:lnSpc>
              <a:spcAft>
                <a:spcPts val="1000"/>
              </a:spcAft>
            </a:pPr>
            <a:endParaRPr lang="ru-RU" sz="3200" b="1" i="1" spc="150" dirty="0" smtClean="0">
              <a:ln w="11430"/>
              <a:solidFill>
                <a:srgbClr val="F8F8F8"/>
              </a:solidFill>
              <a:effectLst>
                <a:outerShdw blurRad="25400" algn="tl" rotWithShape="0">
                  <a:srgbClr val="000000">
                    <a:alpha val="43000"/>
                  </a:srgbClr>
                </a:outerShdw>
              </a:effectLst>
              <a:ea typeface="Calibri"/>
              <a:cs typeface="Times New Roman"/>
            </a:endParaRPr>
          </a:p>
        </p:txBody>
      </p:sp>
      <p:sp>
        <p:nvSpPr>
          <p:cNvPr id="12" name="Вертикальный свиток 11"/>
          <p:cNvSpPr/>
          <p:nvPr/>
        </p:nvSpPr>
        <p:spPr>
          <a:xfrm>
            <a:off x="935596" y="2498601"/>
            <a:ext cx="7416824" cy="3162647"/>
          </a:xfrm>
          <a:prstGeom prst="verticalScroll">
            <a:avLst/>
          </a:prstGeom>
          <a:solidFill>
            <a:schemeClr val="tx1">
              <a:lumMod val="20000"/>
              <a:lumOff val="80000"/>
            </a:schemeClr>
          </a:solidFill>
          <a:ln>
            <a:solidFill>
              <a:schemeClr val="bg1">
                <a:lumMod val="95000"/>
                <a:lumOff val="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u-RU" sz="2800" b="1" i="1" dirty="0" smtClean="0">
                <a:solidFill>
                  <a:srgbClr val="002060"/>
                </a:solidFill>
              </a:rPr>
              <a:t>«Семья – это первичная среда, где человек должен учиться творить</a:t>
            </a:r>
          </a:p>
          <a:p>
            <a:pPr algn="ctr"/>
            <a:r>
              <a:rPr lang="ru-RU" sz="2800" b="1" i="1" dirty="0" smtClean="0">
                <a:solidFill>
                  <a:srgbClr val="002060"/>
                </a:solidFill>
              </a:rPr>
              <a:t> добро»</a:t>
            </a:r>
          </a:p>
          <a:p>
            <a:pPr algn="ctr"/>
            <a:r>
              <a:rPr lang="ru-RU" sz="2800" b="1" i="1" dirty="0" smtClean="0">
                <a:solidFill>
                  <a:srgbClr val="002060"/>
                </a:solidFill>
              </a:rPr>
              <a:t>                                                             </a:t>
            </a:r>
          </a:p>
          <a:p>
            <a:pPr algn="ctr"/>
            <a:r>
              <a:rPr lang="ru-RU" sz="2800" b="1" i="1" dirty="0" smtClean="0">
                <a:solidFill>
                  <a:srgbClr val="002060"/>
                </a:solidFill>
              </a:rPr>
              <a:t>                          В. А. Сухомлинский</a:t>
            </a:r>
          </a:p>
          <a:p>
            <a:pPr algn="ctr"/>
            <a:endParaRPr lang="ru-RU" sz="2800" b="1" i="1" dirty="0" smtClean="0">
              <a:solidFill>
                <a:srgbClr val="002060"/>
              </a:solidFill>
            </a:endParaRPr>
          </a:p>
        </p:txBody>
      </p:sp>
    </p:spTree>
    <p:extLst>
      <p:ext uri="{BB962C8B-B14F-4D97-AF65-F5344CB8AC3E}">
        <p14:creationId xmlns="" xmlns:p14="http://schemas.microsoft.com/office/powerpoint/2010/main" val="2882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105835"/>
            <a:ext cx="4572000" cy="369332"/>
          </a:xfrm>
          <a:prstGeom prst="rect">
            <a:avLst/>
          </a:prstGeom>
        </p:spPr>
        <p:txBody>
          <a:bodyPr>
            <a:spAutoFit/>
          </a:bodyPr>
          <a:lstStyle/>
          <a:p>
            <a:r>
              <a:rPr lang="ru-RU" dirty="0">
                <a:ea typeface="Calibri"/>
              </a:rPr>
              <a:t> </a:t>
            </a:r>
            <a:endParaRPr lang="ru-RU" b="1" dirty="0"/>
          </a:p>
        </p:txBody>
      </p:sp>
      <p:sp>
        <p:nvSpPr>
          <p:cNvPr id="3" name="Лента лицом вверх 2"/>
          <p:cNvSpPr/>
          <p:nvPr/>
        </p:nvSpPr>
        <p:spPr>
          <a:xfrm>
            <a:off x="2286000" y="2882037"/>
            <a:ext cx="4824535" cy="982270"/>
          </a:xfrm>
          <a:prstGeom prst="ribbon2">
            <a:avLst/>
          </a:prstGeom>
          <a:solidFill>
            <a:schemeClr val="tx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b="1" dirty="0">
              <a:solidFill>
                <a:srgbClr val="002060"/>
              </a:solidFill>
            </a:endParaRPr>
          </a:p>
        </p:txBody>
      </p:sp>
      <p:sp>
        <p:nvSpPr>
          <p:cNvPr id="4" name="Прямоугольник 3"/>
          <p:cNvSpPr/>
          <p:nvPr/>
        </p:nvSpPr>
        <p:spPr>
          <a:xfrm>
            <a:off x="6588224" y="534864"/>
            <a:ext cx="2160240" cy="1432272"/>
          </a:xfrm>
          <a:prstGeom prst="rect">
            <a:avLst/>
          </a:prstGeom>
          <a:solidFill>
            <a:schemeClr val="tx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002060"/>
                </a:solidFill>
                <a:ea typeface="Calibri"/>
              </a:rPr>
              <a:t>Сюжетно-ролевые игры: </a:t>
            </a:r>
            <a:r>
              <a:rPr lang="ru-RU" sz="1400" b="1" i="1" dirty="0" smtClean="0">
                <a:solidFill>
                  <a:srgbClr val="002060"/>
                </a:solidFill>
                <a:ea typeface="Calibri"/>
              </a:rPr>
              <a:t>«Семья», </a:t>
            </a:r>
            <a:r>
              <a:rPr lang="ru-RU" sz="1400" b="1" i="1" dirty="0">
                <a:solidFill>
                  <a:srgbClr val="002060"/>
                </a:solidFill>
                <a:ea typeface="Calibri"/>
              </a:rPr>
              <a:t>«Детский сад»,  «Продуктовый магазин», «Поликлиника</a:t>
            </a:r>
            <a:r>
              <a:rPr lang="ru-RU" sz="1400" b="1" i="1" dirty="0" smtClean="0">
                <a:solidFill>
                  <a:srgbClr val="002060"/>
                </a:solidFill>
                <a:ea typeface="Calibri"/>
              </a:rPr>
              <a:t>», «День рождения», «Кафе».</a:t>
            </a:r>
            <a:endParaRPr lang="ru-RU" sz="1400" b="1" i="1" dirty="0">
              <a:solidFill>
                <a:srgbClr val="002060"/>
              </a:solidFill>
            </a:endParaRPr>
          </a:p>
        </p:txBody>
      </p:sp>
      <p:sp>
        <p:nvSpPr>
          <p:cNvPr id="7" name="Прямоугольник 6"/>
          <p:cNvSpPr/>
          <p:nvPr/>
        </p:nvSpPr>
        <p:spPr>
          <a:xfrm>
            <a:off x="3478560" y="2875002"/>
            <a:ext cx="2376265" cy="830997"/>
          </a:xfrm>
          <a:prstGeom prst="rect">
            <a:avLst/>
          </a:prstGeom>
        </p:spPr>
        <p:txBody>
          <a:bodyPr wrap="square">
            <a:spAutoFit/>
          </a:bodyPr>
          <a:lstStyle/>
          <a:p>
            <a:pPr lvl="0" algn="ctr"/>
            <a:r>
              <a:rPr lang="ru-RU" sz="1600" b="1" dirty="0" smtClean="0">
                <a:solidFill>
                  <a:srgbClr val="002060"/>
                </a:solidFill>
                <a:ea typeface="Calibri"/>
              </a:rPr>
              <a:t>Реализация </a:t>
            </a:r>
            <a:r>
              <a:rPr lang="ru-RU" sz="1600" b="1" dirty="0">
                <a:solidFill>
                  <a:srgbClr val="002060"/>
                </a:solidFill>
                <a:ea typeface="Calibri"/>
              </a:rPr>
              <a:t>проекта в разных видах деятельности</a:t>
            </a:r>
            <a:endParaRPr lang="ru-RU" sz="1600" b="1" dirty="0">
              <a:solidFill>
                <a:srgbClr val="002060"/>
              </a:solidFill>
            </a:endParaRPr>
          </a:p>
        </p:txBody>
      </p:sp>
      <p:sp>
        <p:nvSpPr>
          <p:cNvPr id="13" name="Прямоугольник 12"/>
          <p:cNvSpPr/>
          <p:nvPr/>
        </p:nvSpPr>
        <p:spPr>
          <a:xfrm>
            <a:off x="683568" y="605260"/>
            <a:ext cx="2016224" cy="1274440"/>
          </a:xfrm>
          <a:prstGeom prst="rect">
            <a:avLst/>
          </a:prstGeom>
          <a:solidFill>
            <a:schemeClr val="tx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smtClean="0">
                <a:solidFill>
                  <a:srgbClr val="002060"/>
                </a:solidFill>
                <a:ea typeface="Calibri"/>
              </a:rPr>
              <a:t>Изготовление </a:t>
            </a:r>
            <a:r>
              <a:rPr lang="ru-RU" sz="1400" b="1" i="1" dirty="0">
                <a:solidFill>
                  <a:srgbClr val="002060"/>
                </a:solidFill>
                <a:ea typeface="Calibri"/>
              </a:rPr>
              <a:t>атрибутов к сюжетно-ролевым играм</a:t>
            </a:r>
            <a:endParaRPr lang="ru-RU" sz="1400" b="1" i="1" dirty="0">
              <a:solidFill>
                <a:srgbClr val="002060"/>
              </a:solidFill>
            </a:endParaRPr>
          </a:p>
        </p:txBody>
      </p:sp>
      <p:sp>
        <p:nvSpPr>
          <p:cNvPr id="14" name="Прямоугольник 13"/>
          <p:cNvSpPr/>
          <p:nvPr/>
        </p:nvSpPr>
        <p:spPr>
          <a:xfrm>
            <a:off x="3478560" y="625724"/>
            <a:ext cx="2749624" cy="1795164"/>
          </a:xfrm>
          <a:prstGeom prst="rect">
            <a:avLst/>
          </a:prstGeom>
          <a:solidFill>
            <a:schemeClr val="tx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ru-RU" sz="1400" b="1" i="1" dirty="0">
                <a:solidFill>
                  <a:srgbClr val="002060"/>
                </a:solidFill>
                <a:ea typeface="Calibri"/>
              </a:rPr>
              <a:t>Оформление семейных альбомов: «Моя семья</a:t>
            </a:r>
            <a:r>
              <a:rPr lang="ru-RU" sz="1400" b="1" i="1" dirty="0" smtClean="0">
                <a:solidFill>
                  <a:srgbClr val="002060"/>
                </a:solidFill>
                <a:ea typeface="Calibri"/>
              </a:rPr>
              <a:t>»,</a:t>
            </a:r>
          </a:p>
          <a:p>
            <a:pPr lvl="0" algn="ctr">
              <a:lnSpc>
                <a:spcPct val="115000"/>
              </a:lnSpc>
              <a:spcAft>
                <a:spcPts val="1000"/>
              </a:spcAft>
            </a:pPr>
            <a:r>
              <a:rPr lang="ru-RU" sz="1400" b="1" i="1" dirty="0" smtClean="0">
                <a:solidFill>
                  <a:srgbClr val="002060"/>
                </a:solidFill>
                <a:ea typeface="Calibri"/>
              </a:rPr>
              <a:t> «Мои любимые дедушки и бабушки»</a:t>
            </a:r>
            <a:endParaRPr lang="ru-RU" sz="1400" dirty="0">
              <a:solidFill>
                <a:srgbClr val="6ADAFA"/>
              </a:solidFill>
              <a:latin typeface="Calibri"/>
              <a:ea typeface="Calibri"/>
              <a:cs typeface="Times New Roman"/>
            </a:endParaRPr>
          </a:p>
        </p:txBody>
      </p:sp>
      <p:sp>
        <p:nvSpPr>
          <p:cNvPr id="15" name="Прямоугольник 14"/>
          <p:cNvSpPr/>
          <p:nvPr/>
        </p:nvSpPr>
        <p:spPr>
          <a:xfrm>
            <a:off x="611560" y="4293095"/>
            <a:ext cx="2304256" cy="1485587"/>
          </a:xfrm>
          <a:prstGeom prst="rect">
            <a:avLst/>
          </a:prstGeom>
          <a:solidFill>
            <a:schemeClr val="tx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smtClean="0">
                <a:solidFill>
                  <a:srgbClr val="002060"/>
                </a:solidFill>
                <a:ea typeface="Calibri"/>
              </a:rPr>
              <a:t>Подвижные игры, физкультминутки, пальчиковые игры: «Раю-раю», «Дедушка </a:t>
            </a:r>
            <a:r>
              <a:rPr lang="ru-RU" sz="1400" b="1" i="1" dirty="0" err="1" smtClean="0">
                <a:solidFill>
                  <a:srgbClr val="002060"/>
                </a:solidFill>
                <a:ea typeface="Calibri"/>
              </a:rPr>
              <a:t>Мазай</a:t>
            </a:r>
            <a:r>
              <a:rPr lang="ru-RU" sz="1400" b="1" i="1" dirty="0" smtClean="0">
                <a:solidFill>
                  <a:srgbClr val="002060"/>
                </a:solidFill>
                <a:ea typeface="Calibri"/>
              </a:rPr>
              <a:t>», «Кто живет у нас в квартире», «Моя семья».</a:t>
            </a:r>
            <a:endParaRPr lang="ru-RU" sz="1400" b="1" i="1" dirty="0">
              <a:solidFill>
                <a:srgbClr val="002060"/>
              </a:solidFill>
            </a:endParaRPr>
          </a:p>
        </p:txBody>
      </p:sp>
      <p:sp>
        <p:nvSpPr>
          <p:cNvPr id="17" name="Прямоугольник 16"/>
          <p:cNvSpPr/>
          <p:nvPr/>
        </p:nvSpPr>
        <p:spPr>
          <a:xfrm>
            <a:off x="3491880" y="4293095"/>
            <a:ext cx="2736304" cy="2232249"/>
          </a:xfrm>
          <a:prstGeom prst="rect">
            <a:avLst/>
          </a:prstGeom>
          <a:solidFill>
            <a:schemeClr val="tx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ru-RU" sz="1400" b="1" i="1" dirty="0">
                <a:solidFill>
                  <a:srgbClr val="002060"/>
                </a:solidFill>
                <a:ea typeface="Calibri"/>
                <a:cs typeface="Times New Roman"/>
              </a:rPr>
              <a:t>Дидактические игры: «Доскажи словечко», «Чьи детки?», «Назови ласково», «Угадай, кем я мечтаю быть», «Что такое хорошо, что такое плохо», «Мое имя» «Кому, что нужно для работы</a:t>
            </a:r>
            <a:r>
              <a:rPr lang="ru-RU" sz="1400" b="1" i="1" dirty="0" smtClean="0">
                <a:solidFill>
                  <a:srgbClr val="002060"/>
                </a:solidFill>
                <a:ea typeface="Calibri"/>
                <a:cs typeface="Times New Roman"/>
              </a:rPr>
              <a:t>».</a:t>
            </a:r>
            <a:endParaRPr lang="ru-RU" sz="1400" b="1" i="1" dirty="0">
              <a:solidFill>
                <a:srgbClr val="002060"/>
              </a:solidFill>
              <a:latin typeface="Calibri"/>
              <a:ea typeface="Calibri"/>
              <a:cs typeface="Times New Roman"/>
            </a:endParaRPr>
          </a:p>
        </p:txBody>
      </p:sp>
      <p:sp>
        <p:nvSpPr>
          <p:cNvPr id="18" name="Прямоугольник 17"/>
          <p:cNvSpPr/>
          <p:nvPr/>
        </p:nvSpPr>
        <p:spPr>
          <a:xfrm>
            <a:off x="6759624" y="4258483"/>
            <a:ext cx="2016224" cy="1529699"/>
          </a:xfrm>
          <a:prstGeom prst="rect">
            <a:avLst/>
          </a:prstGeom>
          <a:solidFill>
            <a:schemeClr val="tx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smtClean="0">
                <a:solidFill>
                  <a:srgbClr val="002060"/>
                </a:solidFill>
              </a:rPr>
              <a:t>Познавательные занятия: «Моя семья», «С кем я живу», «Работа моих родителей»</a:t>
            </a:r>
            <a:endParaRPr lang="ru-RU" sz="1400" b="1" i="1" dirty="0">
              <a:solidFill>
                <a:srgbClr val="002060"/>
              </a:solidFill>
            </a:endParaRPr>
          </a:p>
        </p:txBody>
      </p:sp>
    </p:spTree>
    <p:extLst>
      <p:ext uri="{BB962C8B-B14F-4D97-AF65-F5344CB8AC3E}">
        <p14:creationId xmlns="" xmlns:p14="http://schemas.microsoft.com/office/powerpoint/2010/main" val="3289326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dirty="0" smtClean="0">
                <a:solidFill>
                  <a:srgbClr val="002060"/>
                </a:solidFill>
              </a:rPr>
              <a:t>Результаты проекта</a:t>
            </a:r>
            <a:endParaRPr lang="ru-RU" sz="3200" dirty="0">
              <a:solidFill>
                <a:srgbClr val="002060"/>
              </a:solidFill>
            </a:endParaRPr>
          </a:p>
        </p:txBody>
      </p:sp>
      <p:sp>
        <p:nvSpPr>
          <p:cNvPr id="3" name="Объект 2"/>
          <p:cNvSpPr>
            <a:spLocks noGrp="1"/>
          </p:cNvSpPr>
          <p:nvPr>
            <p:ph idx="1"/>
          </p:nvPr>
        </p:nvSpPr>
        <p:spPr>
          <a:xfrm>
            <a:off x="457200" y="1196752"/>
            <a:ext cx="8229600" cy="4968552"/>
          </a:xfrm>
        </p:spPr>
        <p:txBody>
          <a:bodyPr>
            <a:noAutofit/>
          </a:bodyPr>
          <a:lstStyle/>
          <a:p>
            <a:pPr lvl="1"/>
            <a:r>
              <a:rPr lang="ru-RU" sz="3200" b="1" i="1" dirty="0" smtClean="0">
                <a:solidFill>
                  <a:srgbClr val="FFFF00"/>
                </a:solidFill>
              </a:rPr>
              <a:t> Дети обобщили и систематизировали свои знания о семье. За время реализации проекта «Моя семья» уровень знаний детей о семье значительно повысился. Дети узнали больше о своей семье, о членах семьи, традициях, о жизни бабушек и дедушек. Благодаря этому </a:t>
            </a:r>
            <a:r>
              <a:rPr lang="ru-RU" sz="3200" b="1" i="1" smtClean="0">
                <a:solidFill>
                  <a:srgbClr val="FFFF00"/>
                </a:solidFill>
              </a:rPr>
              <a:t>проекту укрепились </a:t>
            </a:r>
            <a:r>
              <a:rPr lang="ru-RU" sz="3200" b="1" i="1" dirty="0" smtClean="0">
                <a:solidFill>
                  <a:srgbClr val="FFFF00"/>
                </a:solidFill>
              </a:rPr>
              <a:t>детско-родительские отношения, расширился кругозор и обогатился словарный запас детей.</a:t>
            </a:r>
            <a:endParaRPr lang="ru-RU" sz="3200" b="1" i="1" dirty="0">
              <a:solidFill>
                <a:srgbClr val="FFFF00"/>
              </a:solidFill>
            </a:endParaRPr>
          </a:p>
        </p:txBody>
      </p:sp>
    </p:spTree>
    <p:extLst>
      <p:ext uri="{BB962C8B-B14F-4D97-AF65-F5344CB8AC3E}">
        <p14:creationId xmlns="" xmlns:p14="http://schemas.microsoft.com/office/powerpoint/2010/main" val="180158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7992888" cy="523220"/>
          </a:xfrm>
          <a:prstGeom prst="rect">
            <a:avLst/>
          </a:prstGeom>
          <a:noFill/>
        </p:spPr>
        <p:txBody>
          <a:bodyPr wrap="square" rtlCol="0">
            <a:spAutoFit/>
          </a:bodyPr>
          <a:lstStyle/>
          <a:p>
            <a:endParaRPr lang="ru-RU" sz="2800" dirty="0"/>
          </a:p>
        </p:txBody>
      </p:sp>
      <p:sp>
        <p:nvSpPr>
          <p:cNvPr id="2" name="TextBox 1"/>
          <p:cNvSpPr txBox="1"/>
          <p:nvPr/>
        </p:nvSpPr>
        <p:spPr>
          <a:xfrm>
            <a:off x="357158" y="357166"/>
            <a:ext cx="4286280" cy="3785652"/>
          </a:xfrm>
          <a:prstGeom prst="rect">
            <a:avLst/>
          </a:prstGeom>
          <a:noFill/>
        </p:spPr>
        <p:txBody>
          <a:bodyPr wrap="square" rtlCol="0">
            <a:spAutoFit/>
          </a:bodyPr>
          <a:lstStyle/>
          <a:p>
            <a:pPr algn="ctr"/>
            <a:r>
              <a:rPr lang="ru-RU" sz="4000" dirty="0" smtClean="0">
                <a:solidFill>
                  <a:srgbClr val="002060"/>
                </a:solidFill>
                <a:latin typeface="Monotype Corsiva" pitchFamily="66" charset="0"/>
              </a:rPr>
              <a:t>Семья – это то, что очень сложно найти и страшно потерять. Семья – это самое значимое в жизни человека</a:t>
            </a:r>
            <a:endParaRPr lang="ru-RU" sz="4000" dirty="0">
              <a:solidFill>
                <a:srgbClr val="002060"/>
              </a:solidFill>
              <a:latin typeface="Monotype Corsiva" pitchFamily="66" charset="0"/>
            </a:endParaRPr>
          </a:p>
        </p:txBody>
      </p:sp>
      <p:sp>
        <p:nvSpPr>
          <p:cNvPr id="3" name="Сердце 2"/>
          <p:cNvSpPr/>
          <p:nvPr/>
        </p:nvSpPr>
        <p:spPr>
          <a:xfrm>
            <a:off x="938187" y="4476761"/>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2857488" y="5429264"/>
            <a:ext cx="950913" cy="933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Рисунок 8" descr="IMG_20250121_135202 (1).jpg"/>
          <p:cNvPicPr>
            <a:picLocks noChangeAspect="1"/>
          </p:cNvPicPr>
          <p:nvPr/>
        </p:nvPicPr>
        <p:blipFill>
          <a:blip r:embed="rId3" cstate="print"/>
          <a:stretch>
            <a:fillRect/>
          </a:stretch>
        </p:blipFill>
        <p:spPr>
          <a:xfrm>
            <a:off x="4786314" y="714356"/>
            <a:ext cx="4214825" cy="56197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95694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7" y="692696"/>
            <a:ext cx="7992889" cy="4339650"/>
          </a:xfrm>
          <a:prstGeom prst="rect">
            <a:avLst/>
          </a:prstGeom>
        </p:spPr>
        <p:txBody>
          <a:bodyPr wrap="square">
            <a:spAutoFit/>
          </a:bodyPr>
          <a:lstStyle/>
          <a:p>
            <a:pPr algn="ctr">
              <a:lnSpc>
                <a:spcPct val="115000"/>
              </a:lnSpc>
              <a:spcAft>
                <a:spcPts val="1000"/>
              </a:spcAft>
            </a:pPr>
            <a:r>
              <a:rPr lang="ru-RU" sz="3200" b="1" dirty="0" smtClean="0">
                <a:solidFill>
                  <a:srgbClr val="002060"/>
                </a:solidFill>
                <a:effectLst>
                  <a:outerShdw blurRad="38100" dist="38100" dir="2700000" algn="tl">
                    <a:srgbClr val="000000">
                      <a:alpha val="43137"/>
                    </a:srgbClr>
                  </a:outerShdw>
                </a:effectLst>
                <a:ea typeface="Calibri"/>
                <a:cs typeface="Times New Roman"/>
              </a:rPr>
              <a:t>Гипотеза</a:t>
            </a:r>
            <a:r>
              <a:rPr lang="ru-RU" sz="3200" b="1" dirty="0" smtClean="0">
                <a:solidFill>
                  <a:srgbClr val="002060"/>
                </a:solidFill>
                <a:effectLst/>
                <a:ea typeface="Calibri"/>
                <a:cs typeface="Times New Roman"/>
              </a:rPr>
              <a:t>.   </a:t>
            </a:r>
            <a:r>
              <a:rPr lang="ru-RU" sz="4000" b="1" i="1" dirty="0" smtClean="0">
                <a:solidFill>
                  <a:srgbClr val="FFFF00"/>
                </a:solidFill>
                <a:effectLst>
                  <a:outerShdw blurRad="38100" dist="38100" dir="2700000" algn="tl">
                    <a:srgbClr val="000000">
                      <a:alpha val="43137"/>
                    </a:srgbClr>
                  </a:outerShdw>
                </a:effectLst>
                <a:ea typeface="Calibri"/>
                <a:cs typeface="Times New Roman"/>
              </a:rPr>
              <a:t>Если  начать формировать семейные ценности с младшего  дошкольного возраста, то ценности семьи будут формироваться  с положительной динамикой.</a:t>
            </a:r>
            <a:endParaRPr lang="ru-RU" sz="4000" b="1" i="1" dirty="0">
              <a:solidFill>
                <a:srgbClr val="FFFF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 xmlns:p14="http://schemas.microsoft.com/office/powerpoint/2010/main" val="3517804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80920" cy="6693371"/>
          </a:xfrm>
          <a:prstGeom prst="rect">
            <a:avLst/>
          </a:prstGeom>
        </p:spPr>
        <p:txBody>
          <a:bodyPr wrap="square">
            <a:spAutoFit/>
          </a:bodyPr>
          <a:lstStyle/>
          <a:p>
            <a:pPr algn="just">
              <a:lnSpc>
                <a:spcPct val="115000"/>
              </a:lnSpc>
              <a:spcAft>
                <a:spcPts val="1000"/>
              </a:spcAft>
            </a:pPr>
            <a:r>
              <a:rPr lang="ru-RU" sz="3200" b="1" dirty="0">
                <a:solidFill>
                  <a:srgbClr val="002060"/>
                </a:solidFill>
                <a:ea typeface="Calibri"/>
                <a:cs typeface="Times New Roman"/>
              </a:rPr>
              <a:t>Актуальность.</a:t>
            </a:r>
            <a:r>
              <a:rPr lang="ru-RU" sz="3200" b="1" dirty="0">
                <a:solidFill>
                  <a:schemeClr val="bg1">
                    <a:lumMod val="95000"/>
                    <a:lumOff val="5000"/>
                  </a:schemeClr>
                </a:solidFill>
                <a:ea typeface="Calibri"/>
                <a:cs typeface="Times New Roman"/>
              </a:rPr>
              <a:t> </a:t>
            </a:r>
            <a:r>
              <a:rPr lang="ru-RU" sz="2800" b="1" i="1" dirty="0">
                <a:solidFill>
                  <a:srgbClr val="FFFF00"/>
                </a:solidFill>
              </a:rPr>
              <a:t>Семья – это самое дорогое и родное, что есть у каждого человека. Семья – это удивительно незаменимый и сложный организм. Это близкие люди, это традиции, которые мы перенимаем из поколения в поколения. Семья греет нас своей добротой и бескорыстностью, помогает идти по жизни. С семьи начинается жизнь человека, здесь происходит формирование его как личности. Семья - это источник любви, уважения, солидарности и привязанности, то, на чем строится любое цивилизованное общество, без чего не может существовать человек. </a:t>
            </a:r>
            <a:endParaRPr lang="ru-RU" sz="2800" b="1" i="1" dirty="0" smtClean="0">
              <a:solidFill>
                <a:srgbClr val="FFFF00"/>
              </a:solidFill>
            </a:endParaRPr>
          </a:p>
          <a:p>
            <a:pPr algn="just">
              <a:lnSpc>
                <a:spcPct val="115000"/>
              </a:lnSpc>
              <a:spcAft>
                <a:spcPts val="1000"/>
              </a:spcAft>
            </a:pPr>
            <a:r>
              <a:rPr lang="ru-RU" sz="2800" b="1" i="1" dirty="0">
                <a:solidFill>
                  <a:srgbClr val="FFFF00"/>
                </a:solidFill>
                <a:ea typeface="Calibri"/>
                <a:cs typeface="Times New Roman"/>
              </a:rPr>
              <a:t>	</a:t>
            </a:r>
          </a:p>
        </p:txBody>
      </p:sp>
    </p:spTree>
    <p:extLst>
      <p:ext uri="{BB962C8B-B14F-4D97-AF65-F5344CB8AC3E}">
        <p14:creationId xmlns="" xmlns:p14="http://schemas.microsoft.com/office/powerpoint/2010/main" val="1852259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7920880" cy="4583049"/>
          </a:xfrm>
          <a:prstGeom prst="rect">
            <a:avLst/>
          </a:prstGeom>
        </p:spPr>
        <p:txBody>
          <a:bodyPr wrap="square">
            <a:spAutoFit/>
          </a:bodyPr>
          <a:lstStyle/>
          <a:p>
            <a:pPr lvl="0" indent="449580" algn="just">
              <a:lnSpc>
                <a:spcPct val="115000"/>
              </a:lnSpc>
              <a:spcAft>
                <a:spcPts val="1000"/>
              </a:spcAft>
            </a:pPr>
            <a:r>
              <a:rPr lang="ru-RU" sz="3200" b="1" dirty="0" smtClean="0">
                <a:solidFill>
                  <a:srgbClr val="002060"/>
                </a:solidFill>
                <a:ea typeface="Calibri"/>
                <a:cs typeface="Times New Roman"/>
              </a:rPr>
              <a:t>Проблема.</a:t>
            </a:r>
            <a:r>
              <a:rPr lang="ru-RU" sz="2400" b="1" dirty="0" smtClean="0">
                <a:solidFill>
                  <a:srgbClr val="002060"/>
                </a:solidFill>
                <a:ea typeface="Calibri"/>
                <a:cs typeface="Times New Roman"/>
              </a:rPr>
              <a:t> </a:t>
            </a:r>
            <a:r>
              <a:rPr lang="ru-RU" sz="2800" b="1" i="1" dirty="0" smtClean="0">
                <a:solidFill>
                  <a:srgbClr val="FFFF00"/>
                </a:solidFill>
                <a:ea typeface="Calibri"/>
                <a:cs typeface="Times New Roman"/>
              </a:rPr>
              <a:t>В наше время, не все дети знают, как зовут их родителей. Они не могут назвать их полным именем. Кем работают их родители. Многие дети не могут объяснить значимость семьи для человека. Что тогда говорить об их бабушках и дедушках, семейных традициях, праздниках. У детей нечеткие, неясные,</a:t>
            </a:r>
            <a:r>
              <a:rPr lang="ru-RU" sz="2800" b="1" i="1" dirty="0">
                <a:solidFill>
                  <a:srgbClr val="FFFF00"/>
                </a:solidFill>
                <a:ea typeface="Calibri"/>
                <a:cs typeface="Times New Roman"/>
              </a:rPr>
              <a:t> </a:t>
            </a:r>
            <a:r>
              <a:rPr lang="ru-RU" sz="2800" b="1" i="1" dirty="0" smtClean="0">
                <a:solidFill>
                  <a:srgbClr val="FFFF00"/>
                </a:solidFill>
                <a:ea typeface="Calibri"/>
                <a:cs typeface="Times New Roman"/>
              </a:rPr>
              <a:t>несформированные представления о семье. </a:t>
            </a:r>
            <a:endParaRPr lang="ru-RU" sz="2800" b="1" i="1" dirty="0">
              <a:solidFill>
                <a:srgbClr val="FFFF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1800" y="4353488"/>
            <a:ext cx="2880320" cy="25369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3431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84784"/>
            <a:ext cx="7488832" cy="2485809"/>
          </a:xfrm>
          <a:prstGeom prst="rect">
            <a:avLst/>
          </a:prstGeom>
        </p:spPr>
        <p:txBody>
          <a:bodyPr wrap="square">
            <a:spAutoFit/>
          </a:bodyPr>
          <a:lstStyle/>
          <a:p>
            <a:pPr indent="449580">
              <a:lnSpc>
                <a:spcPct val="115000"/>
              </a:lnSpc>
              <a:spcAft>
                <a:spcPts val="1000"/>
              </a:spcAft>
            </a:pPr>
            <a:r>
              <a:rPr lang="ru-RU" sz="3200" b="1" dirty="0">
                <a:solidFill>
                  <a:schemeClr val="bg1">
                    <a:lumMod val="95000"/>
                    <a:lumOff val="5000"/>
                  </a:schemeClr>
                </a:solidFill>
                <a:effectLst>
                  <a:outerShdw blurRad="38100" dist="38100" dir="2700000" algn="tl">
                    <a:srgbClr val="000000">
                      <a:alpha val="43137"/>
                    </a:srgbClr>
                  </a:outerShdw>
                </a:effectLst>
                <a:ea typeface="Calibri"/>
                <a:cs typeface="Times New Roman"/>
              </a:rPr>
              <a:t>Цель: </a:t>
            </a:r>
            <a:r>
              <a:rPr lang="ru-RU" sz="3200" b="1" i="1" dirty="0" smtClean="0">
                <a:solidFill>
                  <a:srgbClr val="FFFF00"/>
                </a:solidFill>
                <a:ea typeface="Calibri"/>
                <a:cs typeface="Times New Roman"/>
              </a:rPr>
              <a:t>формировать осознанное понимание значимости семьи в жизни ребенка.</a:t>
            </a:r>
            <a:endParaRPr lang="ru-RU" sz="3200" b="1" i="1" dirty="0">
              <a:solidFill>
                <a:srgbClr val="FFFF00"/>
              </a:solidFill>
              <a:ea typeface="Calibri"/>
              <a:cs typeface="Times New Roman"/>
            </a:endParaRPr>
          </a:p>
          <a:p>
            <a:pPr indent="449580" algn="ctr">
              <a:lnSpc>
                <a:spcPct val="115000"/>
              </a:lnSpc>
              <a:spcAft>
                <a:spcPts val="1000"/>
              </a:spcAft>
            </a:pPr>
            <a:r>
              <a:rPr lang="ru-RU" sz="3200" b="1" i="1" dirty="0">
                <a:solidFill>
                  <a:srgbClr val="FFFF00"/>
                </a:solidFill>
                <a:ea typeface="Calibri"/>
                <a:cs typeface="Times New Roman"/>
              </a:rPr>
              <a:t> </a:t>
            </a:r>
            <a:endParaRPr lang="ru-RU" sz="3200" b="1" i="1" dirty="0">
              <a:solidFill>
                <a:srgbClr val="FFFF00"/>
              </a:solidFill>
              <a:effectLst/>
              <a:ea typeface="Calibri"/>
              <a:cs typeface="Times New Roman"/>
            </a:endParaRPr>
          </a:p>
        </p:txBody>
      </p:sp>
      <p:pic>
        <p:nvPicPr>
          <p:cNvPr id="3" name="Рисунок 2" descr="1.png"/>
          <p:cNvPicPr>
            <a:picLocks noChangeAspect="1"/>
          </p:cNvPicPr>
          <p:nvPr/>
        </p:nvPicPr>
        <p:blipFill>
          <a:blip r:embed="rId2" cstate="print"/>
          <a:stretch>
            <a:fillRect/>
          </a:stretch>
        </p:blipFill>
        <p:spPr>
          <a:xfrm flipH="1">
            <a:off x="4572000" y="2921372"/>
            <a:ext cx="2950483" cy="3933056"/>
          </a:xfrm>
          <a:prstGeom prst="rect">
            <a:avLst/>
          </a:prstGeom>
          <a:effectLst>
            <a:outerShdw blurRad="50800" dist="38100" algn="l" rotWithShape="0">
              <a:prstClr val="black">
                <a:alpha val="40000"/>
              </a:prstClr>
            </a:outerShdw>
          </a:effectLst>
        </p:spPr>
      </p:pic>
    </p:spTree>
    <p:extLst>
      <p:ext uri="{BB962C8B-B14F-4D97-AF65-F5344CB8AC3E}">
        <p14:creationId xmlns="" xmlns:p14="http://schemas.microsoft.com/office/powerpoint/2010/main" val="1847934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но 1 1"/>
          <p:cNvSpPr/>
          <p:nvPr/>
        </p:nvSpPr>
        <p:spPr>
          <a:xfrm>
            <a:off x="3475111" y="2364012"/>
            <a:ext cx="2880319" cy="1994520"/>
          </a:xfrm>
          <a:prstGeom prst="irregularSeal1">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rPr>
              <a:t>Задачи</a:t>
            </a:r>
            <a:endParaRPr lang="ru-RU" sz="2800" b="1" dirty="0">
              <a:solidFill>
                <a:srgbClr val="002060"/>
              </a:solidFill>
            </a:endParaRPr>
          </a:p>
        </p:txBody>
      </p:sp>
      <p:pic>
        <p:nvPicPr>
          <p:cNvPr id="1034" name="Picture 10"/>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3471934" y="116632"/>
            <a:ext cx="2398852" cy="2247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6459205" y="309068"/>
            <a:ext cx="2380204" cy="22236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467544" y="2745103"/>
            <a:ext cx="2427282" cy="1999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2063280" y="4618163"/>
            <a:ext cx="2257494" cy="2017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041851" y="4618163"/>
            <a:ext cx="2400887" cy="2104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6490881" y="2708920"/>
            <a:ext cx="2430819" cy="21930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flipH="1">
            <a:off x="6805562" y="620688"/>
            <a:ext cx="2018796" cy="738664"/>
          </a:xfrm>
          <a:prstGeom prst="rect">
            <a:avLst/>
          </a:prstGeom>
        </p:spPr>
        <p:txBody>
          <a:bodyPr wrap="square">
            <a:spAutoFit/>
          </a:bodyPr>
          <a:lstStyle/>
          <a:p>
            <a:pPr lvl="0" algn="ctr"/>
            <a:r>
              <a:rPr lang="ru-RU" sz="1400" b="1" i="1" dirty="0" smtClean="0">
                <a:solidFill>
                  <a:srgbClr val="002060"/>
                </a:solidFill>
              </a:rPr>
              <a:t>Учить проявлять </a:t>
            </a:r>
          </a:p>
          <a:p>
            <a:pPr lvl="0" algn="ctr"/>
            <a:r>
              <a:rPr lang="ru-RU" sz="1400" b="1" i="1" dirty="0">
                <a:solidFill>
                  <a:srgbClr val="002060"/>
                </a:solidFill>
              </a:rPr>
              <a:t>з</a:t>
            </a:r>
            <a:r>
              <a:rPr lang="ru-RU" sz="1400" b="1" i="1" dirty="0" smtClean="0">
                <a:solidFill>
                  <a:srgbClr val="002060"/>
                </a:solidFill>
              </a:rPr>
              <a:t>аботу о </a:t>
            </a:r>
          </a:p>
          <a:p>
            <a:pPr lvl="0" algn="ctr"/>
            <a:r>
              <a:rPr lang="ru-RU" sz="1400" b="1" i="1" dirty="0">
                <a:solidFill>
                  <a:srgbClr val="002060"/>
                </a:solidFill>
              </a:rPr>
              <a:t>р</a:t>
            </a:r>
            <a:r>
              <a:rPr lang="ru-RU" sz="1400" b="1" i="1" dirty="0" smtClean="0">
                <a:solidFill>
                  <a:srgbClr val="002060"/>
                </a:solidFill>
              </a:rPr>
              <a:t>одных людях.</a:t>
            </a:r>
            <a:endParaRPr lang="ru-RU" sz="1400" b="1" i="1" dirty="0">
              <a:solidFill>
                <a:srgbClr val="002060"/>
              </a:solidFill>
            </a:endParaRPr>
          </a:p>
        </p:txBody>
      </p:sp>
      <p:sp>
        <p:nvSpPr>
          <p:cNvPr id="12" name="Прямоугольник 11"/>
          <p:cNvSpPr/>
          <p:nvPr/>
        </p:nvSpPr>
        <p:spPr>
          <a:xfrm>
            <a:off x="683568" y="3217851"/>
            <a:ext cx="2088232" cy="1169551"/>
          </a:xfrm>
          <a:prstGeom prst="rect">
            <a:avLst/>
          </a:prstGeom>
        </p:spPr>
        <p:txBody>
          <a:bodyPr wrap="square">
            <a:spAutoFit/>
          </a:bodyPr>
          <a:lstStyle/>
          <a:p>
            <a:pPr algn="ctr"/>
            <a:r>
              <a:rPr lang="ru-RU" sz="1400" b="1" i="1" dirty="0" smtClean="0">
                <a:solidFill>
                  <a:srgbClr val="002060"/>
                </a:solidFill>
                <a:ea typeface="Calibri"/>
              </a:rPr>
              <a:t>Укреплять </a:t>
            </a:r>
            <a:r>
              <a:rPr lang="ru-RU" sz="1400" b="1" i="1" dirty="0">
                <a:solidFill>
                  <a:srgbClr val="002060"/>
                </a:solidFill>
                <a:ea typeface="Calibri"/>
              </a:rPr>
              <a:t>детско-родительские отношения опытом совместной творческой деятельности</a:t>
            </a:r>
            <a:endParaRPr lang="ru-RU" sz="1400" b="1" i="1" dirty="0">
              <a:solidFill>
                <a:srgbClr val="002060"/>
              </a:solidFill>
            </a:endParaRPr>
          </a:p>
        </p:txBody>
      </p:sp>
      <p:sp>
        <p:nvSpPr>
          <p:cNvPr id="13" name="Прямоугольник 12"/>
          <p:cNvSpPr/>
          <p:nvPr/>
        </p:nvSpPr>
        <p:spPr>
          <a:xfrm>
            <a:off x="2483768" y="5085184"/>
            <a:ext cx="1800200" cy="1083374"/>
          </a:xfrm>
          <a:prstGeom prst="rect">
            <a:avLst/>
          </a:prstGeom>
        </p:spPr>
        <p:txBody>
          <a:bodyPr wrap="square">
            <a:spAutoFit/>
          </a:bodyPr>
          <a:lstStyle/>
          <a:p>
            <a:pPr lvl="0" algn="ctr">
              <a:lnSpc>
                <a:spcPct val="115000"/>
              </a:lnSpc>
              <a:spcAft>
                <a:spcPts val="1000"/>
              </a:spcAft>
            </a:pPr>
            <a:r>
              <a:rPr lang="ru-RU" sz="1400" b="1" i="1" dirty="0">
                <a:solidFill>
                  <a:srgbClr val="002060"/>
                </a:solidFill>
                <a:ea typeface="Calibri"/>
                <a:cs typeface="Times New Roman"/>
              </a:rPr>
              <a:t>Воспитывать </a:t>
            </a:r>
            <a:r>
              <a:rPr lang="ru-RU" sz="1400" b="1" i="1" dirty="0" smtClean="0">
                <a:solidFill>
                  <a:srgbClr val="002060"/>
                </a:solidFill>
                <a:ea typeface="Calibri"/>
                <a:cs typeface="Times New Roman"/>
              </a:rPr>
              <a:t>у детей любовь и уважение к членам семьи.</a:t>
            </a:r>
            <a:endParaRPr lang="ru-RU" sz="1400" b="1" i="1" dirty="0">
              <a:solidFill>
                <a:srgbClr val="002060"/>
              </a:solidFill>
              <a:latin typeface="Calibri"/>
              <a:ea typeface="Calibri"/>
              <a:cs typeface="Times New Roman"/>
            </a:endParaRPr>
          </a:p>
        </p:txBody>
      </p:sp>
      <p:sp>
        <p:nvSpPr>
          <p:cNvPr id="14" name="Прямоугольник 13"/>
          <p:cNvSpPr/>
          <p:nvPr/>
        </p:nvSpPr>
        <p:spPr>
          <a:xfrm>
            <a:off x="6617445" y="3217851"/>
            <a:ext cx="2304256" cy="954107"/>
          </a:xfrm>
          <a:prstGeom prst="rect">
            <a:avLst/>
          </a:prstGeom>
        </p:spPr>
        <p:txBody>
          <a:bodyPr wrap="square">
            <a:spAutoFit/>
          </a:bodyPr>
          <a:lstStyle/>
          <a:p>
            <a:pPr algn="ctr"/>
            <a:r>
              <a:rPr lang="ru-RU" sz="1400" b="1" i="1" dirty="0" smtClean="0">
                <a:solidFill>
                  <a:srgbClr val="002060"/>
                </a:solidFill>
              </a:rPr>
              <a:t>Продолжать развивать</a:t>
            </a:r>
          </a:p>
          <a:p>
            <a:pPr algn="ctr"/>
            <a:r>
              <a:rPr lang="ru-RU" sz="1400" b="1" i="1" dirty="0">
                <a:solidFill>
                  <a:srgbClr val="002060"/>
                </a:solidFill>
              </a:rPr>
              <a:t>п</a:t>
            </a:r>
            <a:r>
              <a:rPr lang="ru-RU" sz="1400" b="1" i="1" dirty="0" smtClean="0">
                <a:solidFill>
                  <a:srgbClr val="002060"/>
                </a:solidFill>
              </a:rPr>
              <a:t>родуктивную</a:t>
            </a:r>
          </a:p>
          <a:p>
            <a:pPr algn="ctr"/>
            <a:r>
              <a:rPr lang="ru-RU" sz="1400" b="1" i="1" dirty="0">
                <a:solidFill>
                  <a:srgbClr val="002060"/>
                </a:solidFill>
              </a:rPr>
              <a:t>д</a:t>
            </a:r>
            <a:r>
              <a:rPr lang="ru-RU" sz="1400" b="1" i="1" dirty="0" smtClean="0">
                <a:solidFill>
                  <a:srgbClr val="002060"/>
                </a:solidFill>
              </a:rPr>
              <a:t>еятельность</a:t>
            </a:r>
          </a:p>
          <a:p>
            <a:pPr algn="ctr"/>
            <a:r>
              <a:rPr lang="ru-RU" sz="1400" b="1" i="1" dirty="0" smtClean="0">
                <a:solidFill>
                  <a:srgbClr val="002060"/>
                </a:solidFill>
              </a:rPr>
              <a:t>детей.</a:t>
            </a:r>
            <a:endParaRPr lang="ru-RU" sz="1400" b="1" i="1" dirty="0">
              <a:solidFill>
                <a:srgbClr val="002060"/>
              </a:solidFill>
            </a:endParaRPr>
          </a:p>
        </p:txBody>
      </p:sp>
      <p:sp>
        <p:nvSpPr>
          <p:cNvPr id="15" name="Прямоугольник 14"/>
          <p:cNvSpPr/>
          <p:nvPr/>
        </p:nvSpPr>
        <p:spPr>
          <a:xfrm>
            <a:off x="5268122" y="5096506"/>
            <a:ext cx="2174616" cy="738664"/>
          </a:xfrm>
          <a:prstGeom prst="rect">
            <a:avLst/>
          </a:prstGeom>
        </p:spPr>
        <p:txBody>
          <a:bodyPr wrap="square">
            <a:spAutoFit/>
          </a:bodyPr>
          <a:lstStyle/>
          <a:p>
            <a:pPr algn="ctr"/>
            <a:r>
              <a:rPr lang="ru-RU" sz="1400" b="1" i="1" dirty="0" smtClean="0">
                <a:solidFill>
                  <a:srgbClr val="002060"/>
                </a:solidFill>
                <a:ea typeface="Calibri"/>
              </a:rPr>
              <a:t> </a:t>
            </a:r>
            <a:r>
              <a:rPr lang="ru-RU" sz="1400" b="1" i="1" dirty="0">
                <a:solidFill>
                  <a:srgbClr val="002060"/>
                </a:solidFill>
                <a:ea typeface="Calibri"/>
              </a:rPr>
              <a:t>С</a:t>
            </a:r>
            <a:r>
              <a:rPr lang="ru-RU" sz="1400" b="1" i="1" dirty="0" smtClean="0">
                <a:solidFill>
                  <a:srgbClr val="002060"/>
                </a:solidFill>
                <a:ea typeface="Calibri"/>
              </a:rPr>
              <a:t>овершенствовать </a:t>
            </a:r>
          </a:p>
          <a:p>
            <a:pPr algn="ctr"/>
            <a:r>
              <a:rPr lang="ru-RU" sz="1400" b="1" i="1" dirty="0">
                <a:solidFill>
                  <a:srgbClr val="002060"/>
                </a:solidFill>
                <a:ea typeface="Calibri"/>
              </a:rPr>
              <a:t>н</a:t>
            </a:r>
            <a:r>
              <a:rPr lang="ru-RU" sz="1400" b="1" i="1" dirty="0" smtClean="0">
                <a:solidFill>
                  <a:srgbClr val="002060"/>
                </a:solidFill>
                <a:ea typeface="Calibri"/>
              </a:rPr>
              <a:t>авыки и умения</a:t>
            </a:r>
          </a:p>
          <a:p>
            <a:pPr algn="ctr"/>
            <a:r>
              <a:rPr lang="ru-RU" sz="1400" b="1" i="1" dirty="0">
                <a:solidFill>
                  <a:srgbClr val="002060"/>
                </a:solidFill>
                <a:ea typeface="Calibri"/>
              </a:rPr>
              <a:t>в</a:t>
            </a:r>
            <a:r>
              <a:rPr lang="ru-RU" sz="1400" b="1" i="1" dirty="0" smtClean="0">
                <a:solidFill>
                  <a:srgbClr val="002060"/>
                </a:solidFill>
                <a:ea typeface="Calibri"/>
              </a:rPr>
              <a:t> рисовании и лепке.</a:t>
            </a:r>
          </a:p>
        </p:txBody>
      </p:sp>
      <p:sp>
        <p:nvSpPr>
          <p:cNvPr id="5" name="Прямоугольник 4"/>
          <p:cNvSpPr/>
          <p:nvPr/>
        </p:nvSpPr>
        <p:spPr>
          <a:xfrm>
            <a:off x="3779912" y="309068"/>
            <a:ext cx="1656183" cy="1331134"/>
          </a:xfrm>
          <a:prstGeom prst="rect">
            <a:avLst/>
          </a:prstGeom>
        </p:spPr>
        <p:txBody>
          <a:bodyPr wrap="square">
            <a:spAutoFit/>
          </a:bodyPr>
          <a:lstStyle/>
          <a:p>
            <a:pPr lvl="0" algn="ctr">
              <a:lnSpc>
                <a:spcPct val="115000"/>
              </a:lnSpc>
              <a:spcAft>
                <a:spcPts val="1000"/>
              </a:spcAft>
            </a:pPr>
            <a:r>
              <a:rPr lang="ru-RU" sz="1400" b="1" i="1" dirty="0" smtClean="0">
                <a:solidFill>
                  <a:srgbClr val="002060"/>
                </a:solidFill>
                <a:ea typeface="Calibri"/>
                <a:cs typeface="Times New Roman"/>
              </a:rPr>
              <a:t>Формировать у детей представления о семье, профессии родителей.</a:t>
            </a:r>
            <a:endParaRPr lang="ru-RU" sz="1400" b="1" i="1" dirty="0">
              <a:solidFill>
                <a:srgbClr val="002060"/>
              </a:solidFill>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529915" y="262879"/>
            <a:ext cx="2395537" cy="21206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755576" y="620688"/>
            <a:ext cx="1872208" cy="954107"/>
          </a:xfrm>
          <a:prstGeom prst="rect">
            <a:avLst/>
          </a:prstGeom>
        </p:spPr>
        <p:txBody>
          <a:bodyPr wrap="square">
            <a:spAutoFit/>
          </a:bodyPr>
          <a:lstStyle/>
          <a:p>
            <a:pPr algn="ctr"/>
            <a:r>
              <a:rPr lang="ru-RU" sz="1400" b="1" i="1" dirty="0" smtClean="0">
                <a:solidFill>
                  <a:srgbClr val="002060"/>
                </a:solidFill>
                <a:cs typeface="Times New Roman"/>
              </a:rPr>
              <a:t>Развивать коммуникативные навыки</a:t>
            </a:r>
          </a:p>
          <a:p>
            <a:pPr algn="ctr"/>
            <a:r>
              <a:rPr lang="ru-RU" sz="1400" b="1" i="1" dirty="0">
                <a:solidFill>
                  <a:srgbClr val="002060"/>
                </a:solidFill>
                <a:cs typeface="Times New Roman"/>
              </a:rPr>
              <a:t>д</a:t>
            </a:r>
            <a:r>
              <a:rPr lang="ru-RU" sz="1400" b="1" i="1" dirty="0" smtClean="0">
                <a:solidFill>
                  <a:srgbClr val="002060"/>
                </a:solidFill>
                <a:cs typeface="Times New Roman"/>
              </a:rPr>
              <a:t>етей.</a:t>
            </a:r>
            <a:endParaRPr lang="ru-RU" dirty="0"/>
          </a:p>
        </p:txBody>
      </p:sp>
    </p:spTree>
    <p:extLst>
      <p:ext uri="{BB962C8B-B14F-4D97-AF65-F5344CB8AC3E}">
        <p14:creationId xmlns="" xmlns:p14="http://schemas.microsoft.com/office/powerpoint/2010/main" val="1411622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548680"/>
            <a:ext cx="8229600" cy="1368152"/>
          </a:xfrm>
        </p:spPr>
        <p:txBody>
          <a:bodyPr>
            <a:noAutofit/>
          </a:bodyPr>
          <a:lstStyle/>
          <a:p>
            <a:r>
              <a:rPr lang="ru-RU" sz="3200" dirty="0" smtClean="0">
                <a:solidFill>
                  <a:srgbClr val="002060"/>
                </a:solidFill>
                <a:effectLst>
                  <a:outerShdw blurRad="38100" dist="38100" dir="2700000" algn="tl">
                    <a:srgbClr val="000000">
                      <a:alpha val="43137"/>
                    </a:srgbClr>
                  </a:outerShdw>
                </a:effectLst>
                <a:latin typeface="+mn-lt"/>
              </a:rPr>
              <a:t>Практическая значимость проекта</a:t>
            </a:r>
            <a:endParaRPr lang="ru-RU" sz="3200" dirty="0">
              <a:solidFill>
                <a:srgbClr val="002060"/>
              </a:solidFill>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1371600" y="2204864"/>
            <a:ext cx="6400800" cy="2879434"/>
          </a:xfrm>
        </p:spPr>
        <p:txBody>
          <a:bodyPr>
            <a:noAutofit/>
          </a:bodyPr>
          <a:lstStyle/>
          <a:p>
            <a:pPr algn="l"/>
            <a:r>
              <a:rPr lang="en-US" sz="3200" b="1" i="1" dirty="0" smtClean="0">
                <a:solidFill>
                  <a:srgbClr val="FFFF00"/>
                </a:solidFill>
              </a:rPr>
              <a:t>   </a:t>
            </a:r>
            <a:r>
              <a:rPr lang="ru-RU" sz="3200" b="1" i="1" dirty="0" smtClean="0">
                <a:solidFill>
                  <a:srgbClr val="FFFF00"/>
                </a:solidFill>
              </a:rPr>
              <a:t>Семья и ДОУ – два важных института социализации детей. Их тесное взаимодействие сыграет положительную роль во всестороннем развитии ребенка.</a:t>
            </a:r>
          </a:p>
          <a:p>
            <a:pPr algn="l"/>
            <a:r>
              <a:rPr lang="ru-RU" sz="3200" b="1" i="1" dirty="0" smtClean="0">
                <a:solidFill>
                  <a:srgbClr val="FFFF00"/>
                </a:solidFill>
              </a:rPr>
              <a:t>Повысится интерес и активное включение родителей в жизнь дошкольного учреждения</a:t>
            </a:r>
            <a:r>
              <a:rPr lang="ru-RU" sz="3200" dirty="0" smtClean="0">
                <a:solidFill>
                  <a:srgbClr val="FFFF00"/>
                </a:solidFill>
              </a:rPr>
              <a:t>.</a:t>
            </a:r>
            <a:endParaRPr lang="ru-RU" sz="3200" dirty="0"/>
          </a:p>
        </p:txBody>
      </p:sp>
      <p:pic>
        <p:nvPicPr>
          <p:cNvPr id="4" name="Рисунок 3" descr="4.png"/>
          <p:cNvPicPr>
            <a:picLocks noChangeAspect="1"/>
          </p:cNvPicPr>
          <p:nvPr/>
        </p:nvPicPr>
        <p:blipFill>
          <a:blip r:embed="rId2" cstate="print"/>
          <a:stretch>
            <a:fillRect/>
          </a:stretch>
        </p:blipFill>
        <p:spPr>
          <a:xfrm>
            <a:off x="7188351" y="4221088"/>
            <a:ext cx="1725941" cy="2300717"/>
          </a:xfrm>
          <a:prstGeom prst="rect">
            <a:avLst/>
          </a:prstGeom>
          <a:effectLst>
            <a:outerShdw blurRad="50800" dist="38100" algn="l" rotWithShape="0">
              <a:prstClr val="black">
                <a:alpha val="40000"/>
              </a:prstClr>
            </a:outerShdw>
          </a:effectLst>
        </p:spPr>
      </p:pic>
    </p:spTree>
    <p:extLst>
      <p:ext uri="{BB962C8B-B14F-4D97-AF65-F5344CB8AC3E}">
        <p14:creationId xmlns="" xmlns:p14="http://schemas.microsoft.com/office/powerpoint/2010/main" val="3015341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712968" cy="7272760"/>
          </a:xfrm>
          <a:prstGeom prst="rect">
            <a:avLst/>
          </a:prstGeom>
        </p:spPr>
        <p:txBody>
          <a:bodyPr wrap="square">
            <a:spAutoFit/>
          </a:bodyPr>
          <a:lstStyle/>
          <a:p>
            <a:pPr marL="906780">
              <a:lnSpc>
                <a:spcPct val="115000"/>
              </a:lnSpc>
              <a:spcAft>
                <a:spcPts val="0"/>
              </a:spcAft>
            </a:pPr>
            <a:r>
              <a:rPr lang="ru-RU" sz="3200" b="1" dirty="0">
                <a:solidFill>
                  <a:srgbClr val="002060"/>
                </a:solidFill>
                <a:effectLst>
                  <a:outerShdw blurRad="38100" dist="38100" dir="2700000" algn="tl">
                    <a:srgbClr val="000000">
                      <a:alpha val="43137"/>
                    </a:srgbClr>
                  </a:outerShdw>
                </a:effectLst>
                <a:ea typeface="Calibri"/>
                <a:cs typeface="Times New Roman"/>
              </a:rPr>
              <a:t>Ожидаемый результат.</a:t>
            </a:r>
          </a:p>
          <a:p>
            <a:pPr marL="342900" lvl="0" indent="-342900">
              <a:lnSpc>
                <a:spcPct val="115000"/>
              </a:lnSpc>
              <a:spcAft>
                <a:spcPts val="0"/>
              </a:spcAft>
              <a:buFont typeface="+mj-lt"/>
              <a:buAutoNum type="arabicPeriod"/>
            </a:pPr>
            <a:r>
              <a:rPr lang="ru-RU" sz="3200" b="1" i="1" dirty="0" smtClean="0">
                <a:solidFill>
                  <a:srgbClr val="FFFF00"/>
                </a:solidFill>
                <a:ea typeface="Calibri"/>
                <a:cs typeface="Times New Roman"/>
              </a:rPr>
              <a:t>Владение детьми знаниями о своей семье.</a:t>
            </a:r>
            <a:endParaRPr lang="ru-RU" sz="3200" b="1" i="1" dirty="0">
              <a:solidFill>
                <a:srgbClr val="FFFF00"/>
              </a:solidFill>
              <a:latin typeface="Calibri"/>
              <a:ea typeface="Calibri"/>
              <a:cs typeface="Times New Roman"/>
            </a:endParaRPr>
          </a:p>
          <a:p>
            <a:pPr marL="342900" lvl="0" indent="-342900">
              <a:lnSpc>
                <a:spcPct val="115000"/>
              </a:lnSpc>
              <a:spcAft>
                <a:spcPts val="0"/>
              </a:spcAft>
              <a:buFont typeface="+mj-lt"/>
              <a:buAutoNum type="arabicPeriod"/>
            </a:pPr>
            <a:r>
              <a:rPr lang="ru-RU" sz="3200" b="1" i="1" dirty="0" smtClean="0">
                <a:solidFill>
                  <a:srgbClr val="FFFF00"/>
                </a:solidFill>
                <a:ea typeface="Calibri"/>
                <a:cs typeface="Times New Roman"/>
              </a:rPr>
              <a:t>Понимание детьми значимости семьи в жизни каждого человека.</a:t>
            </a:r>
            <a:endParaRPr lang="ru-RU" sz="3200" b="1" i="1" dirty="0" smtClean="0">
              <a:solidFill>
                <a:srgbClr val="FFFF00"/>
              </a:solidFill>
              <a:latin typeface="Calibri"/>
              <a:ea typeface="Calibri"/>
              <a:cs typeface="Times New Roman"/>
            </a:endParaRPr>
          </a:p>
          <a:p>
            <a:pPr marL="342900" lvl="0" indent="-342900">
              <a:lnSpc>
                <a:spcPct val="115000"/>
              </a:lnSpc>
              <a:spcAft>
                <a:spcPts val="0"/>
              </a:spcAft>
              <a:buFont typeface="+mj-lt"/>
              <a:buAutoNum type="arabicPeriod"/>
            </a:pPr>
            <a:r>
              <a:rPr lang="ru-RU" sz="3200" b="1" i="1" dirty="0" smtClean="0">
                <a:solidFill>
                  <a:srgbClr val="FFFF00"/>
                </a:solidFill>
                <a:ea typeface="Calibri"/>
                <a:cs typeface="Times New Roman"/>
              </a:rPr>
              <a:t>Умение организовать сюжетно-ролевые игры на основе имеющихся знаний о семье.</a:t>
            </a:r>
            <a:endParaRPr lang="ru-RU" sz="3200" b="1" i="1" dirty="0" smtClean="0">
              <a:solidFill>
                <a:srgbClr val="FFFF00"/>
              </a:solidFill>
              <a:latin typeface="Calibri"/>
              <a:ea typeface="Calibri"/>
              <a:cs typeface="Times New Roman"/>
            </a:endParaRPr>
          </a:p>
          <a:p>
            <a:pPr marL="342900" lvl="0" indent="-342900">
              <a:lnSpc>
                <a:spcPct val="115000"/>
              </a:lnSpc>
              <a:spcAft>
                <a:spcPts val="1000"/>
              </a:spcAft>
              <a:buFont typeface="+mj-lt"/>
              <a:buAutoNum type="arabicPeriod"/>
            </a:pPr>
            <a:r>
              <a:rPr lang="ru-RU" sz="3200" b="1" i="1" dirty="0" smtClean="0">
                <a:solidFill>
                  <a:srgbClr val="FFFF00"/>
                </a:solidFill>
                <a:ea typeface="Calibri"/>
                <a:cs typeface="Times New Roman"/>
              </a:rPr>
              <a:t>Проявление заботы и уважения ко всем членам семьи.</a:t>
            </a:r>
          </a:p>
          <a:p>
            <a:pPr marL="342900" lvl="0" indent="-342900">
              <a:lnSpc>
                <a:spcPct val="115000"/>
              </a:lnSpc>
              <a:spcAft>
                <a:spcPts val="1000"/>
              </a:spcAft>
              <a:buFont typeface="+mj-lt"/>
              <a:buAutoNum type="arabicPeriod"/>
            </a:pPr>
            <a:r>
              <a:rPr lang="ru-RU" sz="3200" b="1" i="1" dirty="0" smtClean="0">
                <a:solidFill>
                  <a:srgbClr val="FFFF00"/>
                </a:solidFill>
                <a:ea typeface="Calibri"/>
                <a:cs typeface="Times New Roman"/>
              </a:rPr>
              <a:t>Активное участие родителей в реализации проекта.</a:t>
            </a:r>
          </a:p>
          <a:p>
            <a:pPr lvl="0">
              <a:lnSpc>
                <a:spcPct val="115000"/>
              </a:lnSpc>
              <a:spcAft>
                <a:spcPts val="1000"/>
              </a:spcAft>
            </a:pPr>
            <a:endParaRPr lang="ru-RU" sz="3200" b="1" i="1" dirty="0" smtClean="0">
              <a:solidFill>
                <a:srgbClr val="FFFF00"/>
              </a:solidFill>
              <a:latin typeface="Calibri"/>
              <a:ea typeface="Calibri"/>
              <a:cs typeface="Times New Roman"/>
            </a:endParaRPr>
          </a:p>
          <a:p>
            <a:pPr marL="906780">
              <a:lnSpc>
                <a:spcPct val="115000"/>
              </a:lnSpc>
              <a:spcAft>
                <a:spcPts val="1000"/>
              </a:spcAft>
            </a:pPr>
            <a:r>
              <a:rPr lang="ru-RU" sz="3200" b="1" i="1" dirty="0">
                <a:solidFill>
                  <a:srgbClr val="FFFF00"/>
                </a:solidFill>
                <a:ea typeface="Calibri"/>
                <a:cs typeface="Times New Roman"/>
              </a:rPr>
              <a:t> </a:t>
            </a:r>
            <a:endParaRPr lang="ru-RU" sz="3200" b="1" i="1" dirty="0">
              <a:solidFill>
                <a:srgbClr val="FFFF00"/>
              </a:solidFill>
              <a:effectLst/>
              <a:latin typeface="Calibri"/>
              <a:ea typeface="Calibri"/>
              <a:cs typeface="Times New Roman"/>
            </a:endParaRPr>
          </a:p>
        </p:txBody>
      </p:sp>
    </p:spTree>
    <p:extLst>
      <p:ext uri="{BB962C8B-B14F-4D97-AF65-F5344CB8AC3E}">
        <p14:creationId xmlns="" xmlns:p14="http://schemas.microsoft.com/office/powerpoint/2010/main" val="70525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39552" y="404664"/>
            <a:ext cx="6408712" cy="172819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ctr">
              <a:spcAft>
                <a:spcPts val="1000"/>
              </a:spcAft>
            </a:pPr>
            <a:r>
              <a:rPr lang="ru-RU" sz="3600" b="1" dirty="0" smtClean="0">
                <a:solidFill>
                  <a:srgbClr val="C00000"/>
                </a:solidFill>
                <a:ea typeface="Calibri"/>
                <a:cs typeface="Times New Roman"/>
              </a:rPr>
              <a:t>Этапы реализации проекта</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687264" y="2132856"/>
            <a:ext cx="7344816" cy="432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27584" y="2204865"/>
            <a:ext cx="6984776" cy="4221669"/>
          </a:xfrm>
          <a:prstGeom prst="rect">
            <a:avLst/>
          </a:prstGeom>
        </p:spPr>
        <p:txBody>
          <a:bodyPr wrap="square">
            <a:spAutoFit/>
          </a:bodyPr>
          <a:lstStyle/>
          <a:p>
            <a:pPr>
              <a:spcAft>
                <a:spcPts val="1000"/>
              </a:spcAft>
            </a:pPr>
            <a:endParaRPr lang="ru-RU" sz="1400" b="1" dirty="0">
              <a:solidFill>
                <a:srgbClr val="C00000"/>
              </a:solidFill>
              <a:ea typeface="Calibri"/>
              <a:cs typeface="Times New Roman"/>
            </a:endParaRPr>
          </a:p>
          <a:p>
            <a:pPr algn="ctr">
              <a:spcAft>
                <a:spcPts val="1000"/>
              </a:spcAft>
            </a:pPr>
            <a:r>
              <a:rPr lang="ru-RU" sz="2000" b="1" dirty="0" smtClean="0">
                <a:solidFill>
                  <a:srgbClr val="C00000"/>
                </a:solidFill>
                <a:ea typeface="Calibri"/>
                <a:cs typeface="Times New Roman"/>
              </a:rPr>
              <a:t>Информационно-накопительный</a:t>
            </a:r>
            <a:r>
              <a:rPr lang="ru-RU" sz="2000" b="1" dirty="0">
                <a:solidFill>
                  <a:srgbClr val="C00000"/>
                </a:solidFill>
                <a:ea typeface="Calibri"/>
                <a:cs typeface="Times New Roman"/>
              </a:rPr>
              <a:t>:</a:t>
            </a:r>
            <a:endParaRPr lang="ru-RU" sz="2000" b="1" dirty="0">
              <a:solidFill>
                <a:srgbClr val="C00000"/>
              </a:solidFill>
              <a:latin typeface="Calibri"/>
              <a:ea typeface="Calibri"/>
              <a:cs typeface="Times New Roman"/>
            </a:endParaRPr>
          </a:p>
          <a:p>
            <a:pPr marL="285750" indent="-285750">
              <a:spcAft>
                <a:spcPts val="1000"/>
              </a:spcAft>
              <a:buFont typeface="Wingdings" pitchFamily="2" charset="2"/>
              <a:buChar char="v"/>
            </a:pPr>
            <a:r>
              <a:rPr lang="ru-RU" sz="2000" b="1" i="1" dirty="0" smtClean="0">
                <a:solidFill>
                  <a:srgbClr val="002060"/>
                </a:solidFill>
                <a:ea typeface="Calibri"/>
                <a:cs typeface="Times New Roman"/>
              </a:rPr>
              <a:t>подбор </a:t>
            </a:r>
            <a:r>
              <a:rPr lang="ru-RU" sz="2000" b="1" i="1" dirty="0">
                <a:solidFill>
                  <a:srgbClr val="002060"/>
                </a:solidFill>
                <a:ea typeface="Calibri"/>
                <a:cs typeface="Times New Roman"/>
              </a:rPr>
              <a:t>наглядной информации: иллюстрированного материала, литературных произведений, мультфильмов, дидактических игр, сюжетно-ролевых, театрализованных и строительных </a:t>
            </a:r>
            <a:r>
              <a:rPr lang="ru-RU" sz="2000" b="1" i="1" dirty="0" smtClean="0">
                <a:solidFill>
                  <a:srgbClr val="002060"/>
                </a:solidFill>
                <a:ea typeface="Calibri"/>
                <a:cs typeface="Times New Roman"/>
              </a:rPr>
              <a:t>игр.</a:t>
            </a:r>
            <a:endParaRPr lang="ru-RU" sz="2000" b="1" i="1" dirty="0" smtClean="0">
              <a:solidFill>
                <a:srgbClr val="002060"/>
              </a:solidFill>
              <a:latin typeface="Calibri"/>
              <a:ea typeface="Calibri"/>
              <a:cs typeface="Times New Roman"/>
            </a:endParaRPr>
          </a:p>
          <a:p>
            <a:pPr marL="285750" indent="-285750">
              <a:spcAft>
                <a:spcPts val="1000"/>
              </a:spcAft>
              <a:buFont typeface="Wingdings" pitchFamily="2" charset="2"/>
              <a:buChar char="v"/>
            </a:pPr>
            <a:r>
              <a:rPr lang="ru-RU" sz="2000" b="1" i="1" dirty="0" smtClean="0">
                <a:solidFill>
                  <a:srgbClr val="002060"/>
                </a:solidFill>
                <a:ea typeface="Calibri"/>
                <a:cs typeface="Times New Roman"/>
              </a:rPr>
              <a:t>Создание необходимых условий для реализации проекта.</a:t>
            </a:r>
            <a:endParaRPr lang="ru-RU" sz="2000" b="1" i="1" dirty="0">
              <a:solidFill>
                <a:srgbClr val="002060"/>
              </a:solidFill>
              <a:latin typeface="Calibri"/>
              <a:ea typeface="Calibri"/>
              <a:cs typeface="Times New Roman"/>
            </a:endParaRPr>
          </a:p>
          <a:p>
            <a:pPr marL="285750" indent="-285750">
              <a:spcAft>
                <a:spcPts val="1000"/>
              </a:spcAft>
              <a:buFont typeface="Wingdings" pitchFamily="2" charset="2"/>
              <a:buChar char="v"/>
            </a:pPr>
            <a:r>
              <a:rPr lang="ru-RU" sz="2000" b="1" i="1" dirty="0" smtClean="0">
                <a:solidFill>
                  <a:srgbClr val="002060"/>
                </a:solidFill>
                <a:ea typeface="Calibri"/>
                <a:cs typeface="Times New Roman"/>
              </a:rPr>
              <a:t>Опрос детей: «Что я знаю о семье»</a:t>
            </a:r>
          </a:p>
          <a:p>
            <a:pPr marL="285750" indent="-285750">
              <a:spcAft>
                <a:spcPts val="1000"/>
              </a:spcAft>
              <a:buFont typeface="Wingdings" pitchFamily="2" charset="2"/>
              <a:buChar char="v"/>
            </a:pPr>
            <a:r>
              <a:rPr lang="ru-RU" sz="2000" b="1" i="1" dirty="0" smtClean="0">
                <a:solidFill>
                  <a:srgbClr val="002060"/>
                </a:solidFill>
                <a:ea typeface="Calibri"/>
                <a:cs typeface="Times New Roman"/>
              </a:rPr>
              <a:t>Изготовление </a:t>
            </a:r>
            <a:r>
              <a:rPr lang="ru-RU" sz="2000" b="1" i="1" dirty="0" err="1" smtClean="0">
                <a:solidFill>
                  <a:srgbClr val="002060"/>
                </a:solidFill>
                <a:ea typeface="Calibri"/>
                <a:cs typeface="Times New Roman"/>
              </a:rPr>
              <a:t>Лэпбука</a:t>
            </a:r>
            <a:r>
              <a:rPr lang="ru-RU" sz="2000" b="1" i="1" dirty="0" smtClean="0">
                <a:solidFill>
                  <a:srgbClr val="002060"/>
                </a:solidFill>
                <a:ea typeface="Calibri"/>
                <a:cs typeface="Times New Roman"/>
              </a:rPr>
              <a:t> «Моя семья»</a:t>
            </a:r>
          </a:p>
          <a:p>
            <a:pPr>
              <a:spcAft>
                <a:spcPts val="1000"/>
              </a:spcAft>
            </a:pPr>
            <a:endParaRPr lang="ru-RU" sz="2000" b="1" i="1" dirty="0">
              <a:solidFill>
                <a:srgbClr val="002060"/>
              </a:solidFill>
              <a:latin typeface="Calibri"/>
              <a:ea typeface="Calibri"/>
              <a:cs typeface="Times New Roman"/>
            </a:endParaRPr>
          </a:p>
          <a:p>
            <a:pPr marL="285750" indent="-285750">
              <a:spcAft>
                <a:spcPts val="1000"/>
              </a:spcAft>
              <a:buFont typeface="Wingdings" pitchFamily="2" charset="2"/>
              <a:buChar char="v"/>
            </a:pPr>
            <a:endParaRPr lang="ru-RU" sz="1600" b="1" i="1" dirty="0">
              <a:solidFill>
                <a:srgbClr val="002060"/>
              </a:solidFill>
              <a:effectLst/>
              <a:latin typeface="Calibri"/>
              <a:ea typeface="Calibri"/>
              <a:cs typeface="Times New Roman"/>
            </a:endParaRPr>
          </a:p>
        </p:txBody>
      </p:sp>
    </p:spTree>
    <p:extLst>
      <p:ext uri="{BB962C8B-B14F-4D97-AF65-F5344CB8AC3E}">
        <p14:creationId xmlns="" xmlns:p14="http://schemas.microsoft.com/office/powerpoint/2010/main" val="2667754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46">
      <a:dk1>
        <a:sysClr val="windowText" lastClr="000000"/>
      </a:dk1>
      <a:lt1>
        <a:srgbClr val="6ADAFA"/>
      </a:lt1>
      <a:dk2>
        <a:srgbClr val="20C8F7"/>
      </a:dk2>
      <a:lt2>
        <a:srgbClr val="DBF5F9"/>
      </a:lt2>
      <a:accent1>
        <a:srgbClr val="0F6FC6"/>
      </a:accent1>
      <a:accent2>
        <a:srgbClr val="009DD9"/>
      </a:accent2>
      <a:accent3>
        <a:srgbClr val="6ADAFA"/>
      </a:accent3>
      <a:accent4>
        <a:srgbClr val="10CF9B"/>
      </a:accent4>
      <a:accent5>
        <a:srgbClr val="7CCA62"/>
      </a:accent5>
      <a:accent6>
        <a:srgbClr val="A5C249"/>
      </a:accent6>
      <a:hlink>
        <a:srgbClr val="F491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1198</TotalTime>
  <Words>638</Words>
  <Application>Microsoft Office PowerPoint</Application>
  <PresentationFormat>Экран (4:3)</PresentationFormat>
  <Paragraphs>68</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Слайд 1</vt:lpstr>
      <vt:lpstr>Слайд 2</vt:lpstr>
      <vt:lpstr>Слайд 3</vt:lpstr>
      <vt:lpstr>Слайд 4</vt:lpstr>
      <vt:lpstr>Слайд 5</vt:lpstr>
      <vt:lpstr>Слайд 6</vt:lpstr>
      <vt:lpstr>Практическая значимость проекта</vt:lpstr>
      <vt:lpstr>Слайд 8</vt:lpstr>
      <vt:lpstr>Слайд 9</vt:lpstr>
      <vt:lpstr>Слайд 10</vt:lpstr>
      <vt:lpstr>Результаты проекта</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Колокольчик</dc:creator>
  <cp:lastModifiedBy>Юзер</cp:lastModifiedBy>
  <cp:revision>138</cp:revision>
  <dcterms:created xsi:type="dcterms:W3CDTF">2014-02-15T15:56:34Z</dcterms:created>
  <dcterms:modified xsi:type="dcterms:W3CDTF">2025-03-30T11:17:08Z</dcterms:modified>
</cp:coreProperties>
</file>