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3" r:id="rId4"/>
    <p:sldId id="257" r:id="rId5"/>
    <p:sldId id="259" r:id="rId6"/>
    <p:sldId id="264" r:id="rId7"/>
    <p:sldId id="265" r:id="rId8"/>
    <p:sldId id="261" r:id="rId9"/>
    <p:sldId id="260" r:id="rId10"/>
    <p:sldId id="262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3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3DCD-2704-49D8-8FC1-3810D347C3F5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F013-E0A2-4A1A-883F-2A77275DA5F8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3DCD-2704-49D8-8FC1-3810D347C3F5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F013-E0A2-4A1A-883F-2A77275DA5F8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3DCD-2704-49D8-8FC1-3810D347C3F5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F013-E0A2-4A1A-883F-2A77275DA5F8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3DCD-2704-49D8-8FC1-3810D347C3F5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F013-E0A2-4A1A-883F-2A77275DA5F8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3DCD-2704-49D8-8FC1-3810D347C3F5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F013-E0A2-4A1A-883F-2A77275DA5F8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3DCD-2704-49D8-8FC1-3810D347C3F5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F013-E0A2-4A1A-883F-2A77275DA5F8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3DCD-2704-49D8-8FC1-3810D347C3F5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F013-E0A2-4A1A-883F-2A77275DA5F8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3DCD-2704-49D8-8FC1-3810D347C3F5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F013-E0A2-4A1A-883F-2A77275DA5F8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3DCD-2704-49D8-8FC1-3810D347C3F5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F013-E0A2-4A1A-883F-2A77275DA5F8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3DCD-2704-49D8-8FC1-3810D347C3F5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F013-E0A2-4A1A-883F-2A77275DA5F8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3DCD-2704-49D8-8FC1-3810D347C3F5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F013-E0A2-4A1A-883F-2A77275DA5F8}" type="slidenum">
              <a:rPr lang="ru-RU" smtClean="0"/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Заголовок 1025"/>
          <p:cNvSpPr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t>Click to edit Master title style</a:t>
            </a:r>
          </a:p>
        </p:txBody>
      </p:sp>
      <p:sp>
        <p:nvSpPr>
          <p:cNvPr id="1027" name="Замещающий текст 1026"/>
          <p:cNvSpPr/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Замещающая дата 1027"/>
          <p:cNvSpPr/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C2673DCD-2704-49D8-8FC1-3810D347C3F5}" type="datetimeFigureOut">
              <a:rPr lang="ru-RU" smtClean="0"/>
            </a:fld>
            <a:endParaRPr lang="ru-RU"/>
          </a:p>
        </p:txBody>
      </p:sp>
      <p:sp>
        <p:nvSpPr>
          <p:cNvPr id="1029" name="Замещающий нижний колонтитул 1028"/>
          <p:cNvSpPr/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Замещающий номер слайда 1029"/>
          <p:cNvSpPr/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5CA4F013-E0A2-4A1A-883F-2A77275DA5F8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1" Type="http://schemas.openxmlformats.org/officeDocument/2006/relationships/tags" Target="../tags/tag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1" Type="http://schemas.openxmlformats.org/officeDocument/2006/relationships/tags" Target="../tags/tag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1" Type="http://schemas.openxmlformats.org/officeDocument/2006/relationships/tags" Target="../tags/tag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jpeg"/><Relationship Id="rId1" Type="http://schemas.openxmlformats.org/officeDocument/2006/relationships/tags" Target="../tags/tag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jpeg"/><Relationship Id="rId1" Type="http://schemas.openxmlformats.org/officeDocument/2006/relationships/tags" Target="../tags/tag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jpeg"/><Relationship Id="rId1" Type="http://schemas.openxmlformats.org/officeDocument/2006/relationships/tags" Target="../tags/tag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Приготовить блюдо с использованием химических добавок.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Замещающее содержимое 4"/>
          <p:cNvSpPr>
            <a:spLocks noGrp="1"/>
          </p:cNvSpPr>
          <p:nvPr>
            <p:ph idx="1"/>
          </p:nvPr>
        </p:nvSpPr>
        <p:spPr/>
        <p:txBody>
          <a:bodyPr/>
          <a:p>
            <a:endParaRPr lang="ru-RU" altLang="en-US"/>
          </a:p>
        </p:txBody>
      </p:sp>
      <p:pic>
        <p:nvPicPr>
          <p:cNvPr id="17" name="Рисунок 17" descr="https://lh7-rt.googleusercontent.com/docsz/AD_4nXe4t6AiyFxmOqBIAbvxIQpnB-7QnsIbF82tcU1jyal-ktBO521aADO9k0JbxUqAPJtHP-V78ajYeSoOMmYhID7dZmljoMmByx5-I4GloXBmq-RUOI2E72A_PqwM9ayU1vPBfWCtvv7Ig15f6aCHDQ?key=o1JOAjLVO8p8-0YIdptn2Q"/>
          <p:cNvPicPr/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6840" y="1865630"/>
            <a:ext cx="6758305" cy="4225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Сферификация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just">
              <a:buNone/>
            </a:pPr>
            <a:r>
              <a:rPr lang="ru-RU" altLang="en-US"/>
              <a:t>    </a:t>
            </a:r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 Сферификация - одна из самых впечатляющих техник молекулярной кухни. Впервые ее применил испанский шеф-повар Ферран Адриа в своем ресторане El Bulli в 2003 г. Эта техника позволяет заключать жидкости и некоторые продукты в прозрачные сферические оболочки. Они могут свободно плавать в напитке или же подаваться как отдельные блюда и коктейли!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ru-RU" altLang="en-US"/>
          </a:p>
        </p:txBody>
      </p:sp>
      <p:pic>
        <p:nvPicPr>
          <p:cNvPr id="13" name="Рисунок 13" descr="https://lh7-rt.googleusercontent.com/docsz/AD_4nXc2fOQPgS8f0UDTKW1hPcYrOoSR6yKVDZz3qbgVFYCAIt5N2eMITa5tcf8i131e0ifMFP7iPD6iCr-Bo2g6UBkbrp8fZC9S9sarzKpJv0XNzmyNsU77b9QPJiohfa77FC2pGAnimXhh1M_M5l3t?key=o1JOAjLVO8p8-0YIdptn2Q"/>
          <p:cNvPicPr/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74320"/>
            <a:ext cx="10972800" cy="6159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just">
              <a:buNone/>
            </a:pPr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Суть метода заключается в том, что это контролируемый процесс загущения жидкости с образованием сфер, основанный на реакции между хлоридом кальция и альгинатом натрия.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Реакция происходит по следующей схеме: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ctr">
              <a:buNone/>
            </a:pPr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2NaAlg+ Me2+ ↔ MeAlg2 + 2Na+ где Alg – остатки альгиновых кислот.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Пошаговое приготовление блюда из молекулярной кухни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ru-RU" altLang="en-US" b="1">
                <a:latin typeface="Times New Roman" panose="02020603050405020304" charset="0"/>
                <a:cs typeface="Times New Roman" panose="02020603050405020304" charset="0"/>
              </a:rPr>
              <a:t>ШАГ 1. Подготавливаем необходимые ингредиенты:</a:t>
            </a:r>
            <a:endParaRPr lang="ru-RU" altLang="en-US" b="1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- </a:t>
            </a:r>
            <a:r>
              <a:rPr lang="ru-RU" altLang="en-US" sz="2800">
                <a:latin typeface="Times New Roman" panose="02020603050405020304" charset="0"/>
                <a:cs typeface="Times New Roman" panose="02020603050405020304" charset="0"/>
              </a:rPr>
              <a:t>мед (110 гр)</a:t>
            </a:r>
            <a:endParaRPr lang="ru-RU" altLang="en-US" sz="28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ru-RU" altLang="en-US" sz="2800">
                <a:latin typeface="Times New Roman" panose="02020603050405020304" charset="0"/>
                <a:cs typeface="Times New Roman" panose="02020603050405020304" charset="0"/>
              </a:rPr>
              <a:t>- вода (90 мл + 1л + вода для промывки)</a:t>
            </a:r>
            <a:endParaRPr lang="ru-RU" altLang="en-US" sz="28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ru-RU" altLang="en-US" sz="2800">
                <a:latin typeface="Times New Roman" panose="02020603050405020304" charset="0"/>
                <a:cs typeface="Times New Roman" panose="02020603050405020304" charset="0"/>
              </a:rPr>
              <a:t>-альгинат натрия (1,6 гр)</a:t>
            </a:r>
            <a:endParaRPr lang="ru-RU" altLang="en-US" sz="28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ru-RU" altLang="en-US" sz="2800">
                <a:latin typeface="Times New Roman" panose="02020603050405020304" charset="0"/>
                <a:cs typeface="Times New Roman" panose="02020603050405020304" charset="0"/>
              </a:rPr>
              <a:t>-лактат кальция (4 г)</a:t>
            </a:r>
            <a:endParaRPr lang="ru-RU" altLang="en-US" sz="28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ru-RU" altLang="en-US" sz="2800">
                <a:latin typeface="Times New Roman" panose="02020603050405020304" charset="0"/>
                <a:cs typeface="Times New Roman" panose="02020603050405020304" charset="0"/>
              </a:rPr>
              <a:t>Так же понадобятся следующие тара и инструменты:</a:t>
            </a:r>
            <a:endParaRPr lang="ru-RU" altLang="en-US" sz="28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ru-RU" altLang="en-US" sz="2800">
                <a:latin typeface="Times New Roman" panose="02020603050405020304" charset="0"/>
                <a:cs typeface="Times New Roman" panose="02020603050405020304" charset="0"/>
              </a:rPr>
              <a:t>- весы</a:t>
            </a:r>
            <a:endParaRPr lang="ru-RU" altLang="en-US" sz="28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ru-RU" altLang="en-US" sz="2800">
                <a:latin typeface="Times New Roman" panose="02020603050405020304" charset="0"/>
                <a:cs typeface="Times New Roman" panose="02020603050405020304" charset="0"/>
              </a:rPr>
              <a:t>- шприц</a:t>
            </a:r>
            <a:endParaRPr lang="ru-RU" altLang="en-US" sz="28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ru-RU" altLang="en-US" sz="2800">
                <a:latin typeface="Times New Roman" panose="02020603050405020304" charset="0"/>
                <a:cs typeface="Times New Roman" panose="02020603050405020304" charset="0"/>
              </a:rPr>
              <a:t>- емкости для воды</a:t>
            </a:r>
            <a:endParaRPr lang="ru-RU" altLang="en-US" sz="28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ru-RU" altLang="en-US" sz="2800">
                <a:latin typeface="Times New Roman" panose="02020603050405020304" charset="0"/>
                <a:cs typeface="Times New Roman" panose="02020603050405020304" charset="0"/>
              </a:rPr>
              <a:t>- блендер</a:t>
            </a:r>
            <a:endParaRPr lang="ru-RU" altLang="en-US" sz="280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ru-RU" altLang="en-US"/>
          </a:p>
        </p:txBody>
      </p:sp>
      <p:pic>
        <p:nvPicPr>
          <p:cNvPr id="11" name="Рисунок 11" descr="C:\Users\remoteuser6\Desktop\учебники Егор\фото\image-07-11-21-07-00-16.jpeg"/>
          <p:cNvPicPr/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08635"/>
            <a:ext cx="10972800" cy="600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ШАГ 2.</a:t>
            </a:r>
            <a:endParaRPr lang="ru-RU" altLang="en-US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algn="just"/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 В чашу блендера (либо другую высокую емкость) вливаем 110 гр. жидкого меда и 90 мл. воды. Взбиваем блендером до однородной консистенции.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ШАГ 3.</a:t>
            </a:r>
            <a:endParaRPr lang="ru-RU" altLang="en-US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just">
              <a:buNone/>
            </a:pPr>
            <a:r>
              <a:rPr lang="ru-RU" altLang="en-US"/>
              <a:t> </a:t>
            </a:r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Пора добавить первый химический элемент. Засыпаем в полученную смесь 1,6 гр альгината натрия и снова очень тщательно взбиваем блендером.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just">
              <a:buNone/>
            </a:pP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just">
              <a:buNone/>
            </a:pPr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Получилась жидкость белого цвета, заполненная пузырьками воздуха. Для чистоты эксперимента нужно, чтоб пузырьки вышли, поэтому убираем смесь на 12 часов в холодильник.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ШАГ 4. </a:t>
            </a:r>
            <a:endParaRPr lang="ru-RU" altLang="en-US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algn="just"/>
            <a:r>
              <a:rPr lang="ru-RU" altLang="en-US"/>
              <a:t> </a:t>
            </a:r>
            <a:r>
              <a:rPr lang="ru-RU" altLang="en-US" sz="2800">
                <a:latin typeface="Times New Roman" panose="02020603050405020304" charset="0"/>
                <a:cs typeface="Times New Roman" panose="02020603050405020304" charset="0"/>
              </a:rPr>
              <a:t>Жидкость отстоялась и изменила свой цвет с белого  на желтый (цвет меда).</a:t>
            </a:r>
            <a:endParaRPr lang="ru-RU" altLang="en-US" sz="280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r>
              <a:rPr lang="ru-RU" altLang="en-US" sz="2800">
                <a:latin typeface="Times New Roman" panose="02020603050405020304" charset="0"/>
                <a:cs typeface="Times New Roman" panose="02020603050405020304" charset="0"/>
              </a:rPr>
              <a:t>Можно приступать к основному этапу приготовления блюда. С помощью химической реакции будем создавать икринки из жидкости. В теории я описал, что сферификация – это способ заключить любое жидкое и съедобное вещество в оболочку.</a:t>
            </a:r>
            <a:endParaRPr lang="ru-RU" altLang="en-US" sz="280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r>
              <a:rPr lang="ru-RU" altLang="en-US" sz="2800">
                <a:latin typeface="Times New Roman" panose="02020603050405020304" charset="0"/>
                <a:cs typeface="Times New Roman" panose="02020603050405020304" charset="0"/>
              </a:rPr>
              <a:t>В удобной таре приготовим раствор, в котором будет происходить химическая реакция. Нам понадобится 1 л. воды и 4 гр. Лактата кальция.</a:t>
            </a:r>
            <a:endParaRPr lang="ru-RU" altLang="en-US" sz="280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r>
              <a:rPr lang="ru-RU" altLang="en-US" sz="2800">
                <a:latin typeface="Times New Roman" panose="02020603050405020304" charset="0"/>
                <a:cs typeface="Times New Roman" panose="02020603050405020304" charset="0"/>
                <a:sym typeface="+mn-ea"/>
              </a:rPr>
              <a:t>Опять понадобится блендер, чтобы тщательно растворить вещество в воде. Вода должна быть комнатной температуры.</a:t>
            </a:r>
            <a:endParaRPr lang="ru-RU" altLang="en-US" sz="280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endParaRPr lang="ru-RU" altLang="en-US" sz="280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ru-RU" altLang="en-US"/>
          </a:p>
        </p:txBody>
      </p:sp>
      <p:pic>
        <p:nvPicPr>
          <p:cNvPr id="5" name="Рисунок 5" descr="C:\Users\remoteuser6\Desktop\учебники Егор\фото\image-07-11-21-07-00-12.jpeg"/>
          <p:cNvPicPr/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22910"/>
            <a:ext cx="11274425" cy="57035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ШАГ 6. </a:t>
            </a:r>
            <a:endParaRPr lang="ru-RU" altLang="en-US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just">
              <a:buNone/>
            </a:pPr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Теперь получившиеся икринки нужно промыть, потому что раствор с лактатом кальция немного горчит. Для этого аккуратно собираем ситичком икринки и высыпаем их в предварительно подготовленную чашу с чистой водой.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just">
              <a:buNone/>
            </a:pP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4" name="Рисунок 4" descr="C:\Users\remoteuser6\Desktop\учебники Егор\фото\image-07-11-21-07-00-10.jpeg"/>
          <p:cNvPicPr/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880" y="3805555"/>
            <a:ext cx="5476875" cy="29762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955"/>
            <a:ext cx="10972800" cy="1449705"/>
          </a:xfrm>
        </p:spPr>
        <p:txBody>
          <a:bodyPr/>
          <a:p>
            <a:r>
              <a:rPr lang="ru-RU" alt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Химия - основа рабочих профессий технической направленности</a:t>
            </a:r>
            <a:br>
              <a:rPr lang="ru-RU" altLang="en-US">
                <a:latin typeface="Times New Roman" panose="02020603050405020304" charset="0"/>
                <a:cs typeface="Times New Roman" panose="02020603050405020304" charset="0"/>
              </a:rPr>
            </a:b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Химик-исследователь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Химик-технолог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Нефтяник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Воин-подрывник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Фармацевт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Сварщик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Повар-кондитер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19" name="Рисунок 19" descr="https://lh7-rt.googleusercontent.com/docsz/AD_4nXd3UbvDb_NXuzRsrmzCAczExnF_LkocyN2BJcsZQbfIoFw6o5Kau2tc_4hN1vmPwwuTjLwkx1YSA8q7jkf6vNTQu0PC-3AW0mhQ7Vt8UB_UnX0PDqKkaQ6VS78IqUkjcKeoRlYPYRi_uGsBVJLK?key=o1JOAjLVO8p8-0YIdptn2Q"/>
          <p:cNvPicPr/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936750"/>
            <a:ext cx="4468495" cy="3797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ШАГ 7.</a:t>
            </a:r>
            <a:endParaRPr lang="ru-RU" altLang="en-US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just">
              <a:buNone/>
            </a:pPr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Последним этапом нужно икринки подсушить. Аккуратно этим же ситечком достаем икринки из чистой воды и выкладываем на салфетку, чтоб лишняя жидкость впиталась.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just">
              <a:buNone/>
            </a:pPr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Минут 10-15 и икринки готовы к подаче.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ru-RU" altLang="en-US"/>
          </a:p>
        </p:txBody>
      </p:sp>
      <p:pic>
        <p:nvPicPr>
          <p:cNvPr id="4" name="Рисунок 2" descr="C:\Users\remoteuser6\Desktop\учебники Егор\фото\image-07-11-21-07-00-4.jpeg"/>
          <p:cNvPicPr/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890" y="52705"/>
            <a:ext cx="10810875" cy="6753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ШАГ 8.  Заключительный</a:t>
            </a:r>
            <a:endParaRPr lang="ru-RU" altLang="en-US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Подача блюда.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Можно медовой икрой украсить блины.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Ведь блины с икрой – настоящая русская традиция!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Сметана, медовая икра и свежеиспеченные блины – поистине вкусно, эстетически красиво и, конечно, необычно!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ru-RU" altLang="en-US"/>
          </a:p>
        </p:txBody>
      </p:sp>
      <p:pic>
        <p:nvPicPr>
          <p:cNvPr id="4" name="Рисунок 1" descr="C:\Users\remoteuser6\Desktop\учебники Егор\фото\IMG_5836.jpg"/>
          <p:cNvPicPr/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630" y="274320"/>
            <a:ext cx="9108440" cy="59791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algn="just"/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Чтобы доказать, что естественные науки -это неотъемлемая часть повседневной жизни, а химические элементы можно применять в кулинарии, я хотела чтобы вы приготовили блюдо из раздела молекулярной кухни, в которой используются химические реакции.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just">
              <a:buNone/>
            </a:pPr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Молекулярная кухня использует научные достижения для создания невероятных, фантастических блюд и вкусовых сочетаний. Поэтому, молекулярную гастрономию часто называют научной или современной кулинарией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18" name="Рисунок 18" descr="https://lh7-rt.googleusercontent.com/docsz/AD_4nXfpwnqtgO-wTJJ2ej4AymgAyvszxYzAeMz4_qNQjHK3P1AVfH0E3TmqYse1wfKSIOM4YjjVOMtj95nbAH0P2TwkevvTdUrUH2PIgGvI4t48rPpKLiBKp6fs_sM4h5sWesJQhEaI0BNhvDYfP15LBQ?key=o1JOAjLVO8p8-0YIdptn2Q"/>
          <p:cNvPicPr/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7080" y="4017010"/>
            <a:ext cx="4772660" cy="28409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Способы приготовления молекулярных блюд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just">
              <a:buNone/>
            </a:pPr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Эффектные и доступные приемы креативной кулинарии - сферификация, эмульсификация, желатинизация и сгущивание. 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15" name="Рисунок 15" descr="https://lh7-rt.googleusercontent.com/docsz/AD_4nXfsLcWgubH-pUX-fS6c_InBbxAxF27m0AVxaCEjRhAjFrC_rwU3SO6RpdLoxyJKyAaTtPPo9QLCgoMVrGduvvdHqEBKlL1KdNYfuyRizeA7-p5wlZLjKVZy_ABO_nUoI8BwgaqmpHzsIyo32R8z?key=o1JOAjLVO8p8-0YIdptn2Q"/>
          <p:cNvPicPr/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8165" y="4114800"/>
            <a:ext cx="3235325" cy="20116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Эмульсификация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just">
              <a:buNone/>
            </a:pPr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Создание воздушных пенок из сока или из любого напитка и многих продуктов. При их заморозке получаются объемные съедобные "скульптуры". Меняйте форму и структуру, высвобождайте новые вкусовые оттенки о которых вы никогда раньше не подозревали!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ru-RU" altLang="en-US"/>
          </a:p>
        </p:txBody>
      </p:sp>
      <p:pic>
        <p:nvPicPr>
          <p:cNvPr id="15" name="Рисунок 15" descr="https://lh7-rt.googleusercontent.com/docsz/AD_4nXfsLcWgubH-pUX-fS6c_InBbxAxF27m0AVxaCEjRhAjFrC_rwU3SO6RpdLoxyJKyAaTtPPo9QLCgoMVrGduvvdHqEBKlL1KdNYfuyRizeA7-p5wlZLjKVZy_ABO_nUoI8BwgaqmpHzsIyo32R8z?key=o1JOAjLVO8p8-0YIdptn2Q"/>
          <p:cNvPicPr/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905" y="274955"/>
            <a:ext cx="10818495" cy="61677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Сгущивание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just">
              <a:buNone/>
            </a:pPr>
            <a:r>
              <a:rPr lang="ru-RU" altLang="en-US">
                <a:latin typeface="Times New Roman" panose="02020603050405020304" charset="0"/>
                <a:cs typeface="Times New Roman" panose="02020603050405020304" charset="0"/>
              </a:rPr>
              <a:t>В креативной кулинарии техника сгущивания позволяет достигать невероятных результатов. Соусы получаются мягкими и легкими, потому что в них сохраняется множество воздушных пузырьков. Но настоящие чудеса начинаются когда мы готовим коктейли! Представьте себе кусочки фруктов, которые словно "парят" в вашем напитке и совершенно игнорируют гравитацию. Для приготовления алкогольных коктейлей также есть множество спецеффектов, в основном для достижения эффекта слоев.</a:t>
            </a:r>
            <a:endParaRPr lang="ru-RU" alt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ru-RU" altLang="en-US"/>
          </a:p>
        </p:txBody>
      </p:sp>
      <p:pic>
        <p:nvPicPr>
          <p:cNvPr id="14" name="Рисунок 14" descr="https://lh7-rt.googleusercontent.com/docsz/AD_4nXfQaTGT_-9Ph5bP_WhRTT5hMOa1YPIw2EbRhY1eWjxLB7xja_L7dfjEEDujUzTu5iMzcE51nJpBINmxdxAki2WrOwv_BQJhDGCTtMvjDpowPmtaVytz0XHa8I7BZ7J9tOW1PEMVbOm3xZNR4Tlp-Q?key=o1JOAjLVO8p8-0YIdptn2Q"/>
          <p:cNvPicPr/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75590"/>
            <a:ext cx="10790555" cy="6176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4081</Words>
  <Application>WPS Presentation</Application>
  <PresentationFormat>Широкоэкранный</PresentationFormat>
  <Paragraphs>85</Paragraphs>
  <Slides>23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4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Times New Roman</vt:lpstr>
      <vt:lpstr>Arial Narrow</vt:lpstr>
      <vt:lpstr>Bahnschrift Condensed</vt:lpstr>
      <vt:lpstr>Default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Приготовить блюдо с использованием химических добавок.</dc:title>
  <dc:creator>user</dc:creator>
  <cp:lastModifiedBy>user</cp:lastModifiedBy>
  <cp:revision>3</cp:revision>
  <dcterms:created xsi:type="dcterms:W3CDTF">2025-01-17T07:33:30Z</dcterms:created>
  <dcterms:modified xsi:type="dcterms:W3CDTF">2025-01-17T08:21:44Z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84762165115A4383BC42B4800EB4C7B3_12</vt:lpwstr>
  </property>
  <property fmtid="{D5CDD505-2E9C-101B-9397-08002B2CF9AE}" pid="3" name="KSOProductBuildVer">
    <vt:lpwstr>1049-12.2.0.17119</vt:lpwstr>
  </property>
</Properties>
</file>