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1" r:id="rId3"/>
    <p:sldId id="279" r:id="rId4"/>
    <p:sldId id="276" r:id="rId5"/>
    <p:sldId id="285" r:id="rId6"/>
    <p:sldId id="284" r:id="rId7"/>
    <p:sldId id="282" r:id="rId8"/>
    <p:sldId id="283" r:id="rId9"/>
    <p:sldId id="286" r:id="rId10"/>
    <p:sldId id="288" r:id="rId11"/>
    <p:sldId id="287" r:id="rId12"/>
    <p:sldId id="289" r:id="rId13"/>
    <p:sldId id="290" r:id="rId14"/>
    <p:sldId id="291" r:id="rId15"/>
    <p:sldId id="292" r:id="rId16"/>
    <p:sldId id="293" r:id="rId17"/>
    <p:sldId id="294" r:id="rId18"/>
    <p:sldId id="299" r:id="rId19"/>
    <p:sldId id="296" r:id="rId20"/>
    <p:sldId id="297" r:id="rId21"/>
    <p:sldId id="298" r:id="rId22"/>
    <p:sldId id="307" r:id="rId23"/>
    <p:sldId id="304" r:id="rId24"/>
    <p:sldId id="301" r:id="rId25"/>
    <p:sldId id="305" r:id="rId26"/>
    <p:sldId id="306" r:id="rId27"/>
    <p:sldId id="30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00"/>
    <a:srgbClr val="008000"/>
    <a:srgbClr val="0000FF"/>
    <a:srgbClr val="E62A72"/>
    <a:srgbClr val="EC7E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6D0B3-F0EC-4829-B5BB-0F578598213E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3E53-3705-4C0C-939F-E55651356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B84E7-6BD9-4A88-A7E1-1FE2879F237E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6A2A-F4DF-4640-A0D9-24FC1EEA1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DD45-4E66-4131-BC47-D766FFC4B939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75F0-816D-4F2B-9B00-A5A5703DD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A36E-E49A-4437-8AAC-0ED540B9B100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69DB-8B7A-40EF-A81D-2E4139291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FD27-A5C5-4992-A18B-49A623EDF98E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B4EC-390C-4751-9274-FEE7EAA2C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297F-E97C-44FF-B9BA-1DBDC8894034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1708-1E1A-441B-B93C-18D1EA42B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DA5E-369B-409C-AAA4-3CCA6709466C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4E4F-6B6E-42BD-AD0B-84A6B98F1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40D0-B217-4FB6-BFB2-E4E72E643D0B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ADA8-D10E-4FC8-B515-FC2BF53C7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FB1B-CF04-4371-8287-58AF6EBAACE2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AB64-0DEC-4D3A-8C29-772440C96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0F2C-5844-44BB-B371-862870B85707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70037-7D6B-44A5-9F22-C51596E94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0A4E-AA5F-48A5-8914-D2C5E1484ED5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A54D-35DE-4556-9B1E-C8A3D1C9B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C762EF-A371-449F-945B-FB9565B61875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743310-FD6E-4227-89DC-1B641EC1F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7775" y="2492375"/>
            <a:ext cx="6500813" cy="14700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>Родительское собрание в 1 классе: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>«Первый раз в первый класс»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869160"/>
            <a:ext cx="4320480" cy="781050"/>
          </a:xfrm>
        </p:spPr>
        <p:txBody>
          <a:bodyPr/>
          <a:lstStyle/>
          <a:p>
            <a:pPr algn="r"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МАЛЫШ ЕЛЕНА ВЛАДИМИРОВНА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524000" y="1125538"/>
            <a:ext cx="5545138" cy="4391025"/>
          </a:xfrm>
          <a:prstGeom prst="triangl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403350" y="5516563"/>
            <a:ext cx="5665788" cy="9144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800000"/>
                </a:solidFill>
                <a:latin typeface="Garamond" pitchFamily="18" charset="0"/>
              </a:rPr>
              <a:t>знания и умения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 rot="18098525">
            <a:off x="-154781" y="2542382"/>
            <a:ext cx="5380037" cy="103505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взаимодействие со сверстниками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(с людьми близкого социального статуса)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 rot="3371769">
            <a:off x="3369469" y="2620169"/>
            <a:ext cx="5338762" cy="97155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взаимодействие с педагогами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(с людьми более высокого статуса)</a:t>
            </a:r>
          </a:p>
        </p:txBody>
      </p:sp>
      <p:pic>
        <p:nvPicPr>
          <p:cNvPr id="6" name="Picture 3" descr="D:\Natalia\ЖОНКИНА ПИСАНИНА\4166766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463" y="2992438"/>
            <a:ext cx="2730500" cy="2043112"/>
          </a:xfrm>
          <a:prstGeom prst="rect">
            <a:avLst/>
          </a:prstGeom>
          <a:noFill/>
        </p:spPr>
      </p:pic>
      <p:pic>
        <p:nvPicPr>
          <p:cNvPr id="22535" name="Рисунок 7" descr="D:\Natalia\ЖОНКИНА ПИСАНИНА\1194003338_cementtonn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7650" y="4838700"/>
            <a:ext cx="238601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8" descr="D:\Natalia\ЖОНКИНА ПИСАНИНА\картинки\дети\malch8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17538"/>
            <a:ext cx="24272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9" descr="D:\Natalia\ЖОНКИНА ПИСАНИНА\картинки\школьное\Рисунок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1FAF7"/>
              </a:clrFrom>
              <a:clrTo>
                <a:srgbClr val="F1FA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9038" y="617538"/>
            <a:ext cx="2736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 descr="D:\Natalia\ЖОНКИНА ПИСАНИНА\картинки\дети\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232025"/>
            <a:ext cx="457358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 descr="D:\Natalia\ЖОНКИНА ПИСАНИНА\full1302766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852738"/>
            <a:ext cx="422433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свиток 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42875"/>
            <a:ext cx="4032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98488" y="573088"/>
            <a:ext cx="3109912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Хотят общаться</a:t>
            </a:r>
          </a:p>
        </p:txBody>
      </p:sp>
      <p:pic>
        <p:nvPicPr>
          <p:cNvPr id="7" name="Содержимое 4" descr="свиток 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295275"/>
            <a:ext cx="4105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65713" y="576263"/>
            <a:ext cx="37846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 Не хотят общаться</a:t>
            </a:r>
          </a:p>
        </p:txBody>
      </p:sp>
      <p:pic>
        <p:nvPicPr>
          <p:cNvPr id="23560" name="Picture 3" descr="D:\Natalia\ЖОНКИНА ПИСАНИНА\картинки\дети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349250"/>
            <a:ext cx="1362075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5850" y="473075"/>
            <a:ext cx="43989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Garamond" pitchFamily="18" charset="0"/>
              </a:rPr>
              <a:t>ЗАПОМНИТЕ !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6238" y="1571625"/>
            <a:ext cx="83915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Первые десять дней школьной жизни </a:t>
            </a:r>
            <a:br>
              <a:rPr lang="ru-RU" sz="4400" b="1">
                <a:solidFill>
                  <a:srgbClr val="800000"/>
                </a:solidFill>
                <a:latin typeface="Garamond" pitchFamily="18" charset="0"/>
              </a:rPr>
            </a:br>
            <a:r>
              <a:rPr lang="ru-RU" sz="4400" b="1" i="1">
                <a:solidFill>
                  <a:srgbClr val="C00000"/>
                </a:solidFill>
                <a:latin typeface="Garamond" pitchFamily="18" charset="0"/>
              </a:rPr>
              <a:t>ребенка наказывать нельзя!</a:t>
            </a:r>
            <a:endParaRPr lang="ru-RU" sz="44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5" name="Picture 9" descr="untit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0900" y="3638550"/>
            <a:ext cx="4640263" cy="3122613"/>
          </a:xfrm>
          <a:prstGeom prst="rect">
            <a:avLst/>
          </a:prstGeom>
          <a:noFill/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2725" y="1909763"/>
            <a:ext cx="83915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Старайтесь своего</a:t>
            </a:r>
          </a:p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ребенка больше</a:t>
            </a:r>
            <a:r>
              <a:rPr lang="ru-RU" sz="4400" b="1">
                <a:latin typeface="Garamond" pitchFamily="18" charset="0"/>
              </a:rPr>
              <a:t> </a:t>
            </a:r>
            <a:r>
              <a:rPr lang="ru-RU" sz="4400" b="1" i="1">
                <a:solidFill>
                  <a:srgbClr val="C00000"/>
                </a:solidFill>
                <a:latin typeface="Garamond" pitchFamily="18" charset="0"/>
              </a:rPr>
              <a:t>ХВАЛИТЬ!</a:t>
            </a:r>
            <a:endParaRPr lang="ru-RU" sz="44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3314" name="Picture 2" descr="D:\Natalia\ЖОНКИНА ПИСАНИНА\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7013" y="3352800"/>
            <a:ext cx="2792412" cy="3511550"/>
          </a:xfrm>
          <a:prstGeom prst="rect">
            <a:avLst/>
          </a:prstGeom>
          <a:noFill/>
        </p:spPr>
      </p:pic>
      <p:pic>
        <p:nvPicPr>
          <p:cNvPr id="8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57150"/>
            <a:ext cx="84296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71550" y="473075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Не скупитесь на похвалу, научитесь выделять в море ошибок островок успеха;</a:t>
            </a:r>
          </a:p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Хвалить – исполнителя, критиковать – исполнение.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841625"/>
            <a:ext cx="8429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809750" y="3295650"/>
            <a:ext cx="539908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Правило  хлопка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830263" y="3063875"/>
            <a:ext cx="784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800000"/>
                </a:solidFill>
                <a:latin typeface="Garamond" pitchFamily="18" charset="0"/>
              </a:rPr>
              <a:t>только сообща, все вместе, мы преодолеем все трудности в воспитании и учебе детей.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288"/>
            <a:ext cx="8353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33688" y="263525"/>
            <a:ext cx="3538537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ПОМНИТЕ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1557338"/>
            <a:ext cx="82819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Garamond" pitchFamily="18" charset="0"/>
              </a:rPr>
              <a:t>Никогда не сравнивайте своего ребенка с другим!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7200" y="2997200"/>
            <a:ext cx="84248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ни в коем случае не сравнивайте его посредственные результаты с эталоном, то есть с требованиями школьной программы, достижениями других, более успешных, учеников.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" y="4797425"/>
            <a:ext cx="7777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сравнивать ребенка можно только с ним самим и хвалить только за одно: улучшение его собственных результатов.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" y="22225"/>
            <a:ext cx="8353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11225" y="263525"/>
            <a:ext cx="73834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Простые советы психолога: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20700" y="1412875"/>
            <a:ext cx="7489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Старайтесь выслушать рассказы ребенка до конца. Поделиться своими переживаниями – естественная потребность детей.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7525" y="2592388"/>
            <a:ext cx="7650163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5"/>
              </a:buBlip>
              <a:defRPr/>
            </a:pPr>
            <a:r>
              <a:rPr lang="ru-RU" sz="2400" b="1" dirty="0">
                <a:solidFill>
                  <a:srgbClr val="660033"/>
                </a:solidFill>
                <a:latin typeface="Garamond" pitchFamily="18" charset="0"/>
              </a:rPr>
              <a:t>С поступлением в школу в жизни вашего ребенка появился человек более авторитетный, чем вы. Это учитель. Уважайте мнение первоклассника о своем педагоге.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660033"/>
                </a:solidFill>
                <a:latin typeface="Garamond" pitchFamily="18" charset="0"/>
              </a:rPr>
              <a:t>Не критикуйте учителя  в присутствии ребенка.</a:t>
            </a:r>
            <a:endParaRPr lang="ru-RU" sz="2400" dirty="0">
              <a:solidFill>
                <a:srgbClr val="660033"/>
              </a:solidFill>
              <a:latin typeface="Garamond" pitchFamily="18" charset="0"/>
            </a:endParaRPr>
          </a:p>
          <a:p>
            <a:pPr>
              <a:defRPr/>
            </a:pPr>
            <a:endParaRPr lang="ru-RU" sz="2400" b="1" dirty="0">
              <a:solidFill>
                <a:srgbClr val="660033"/>
              </a:solidFill>
              <a:latin typeface="Garamond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0700" y="4581525"/>
            <a:ext cx="68595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Помогите ребенку установить отношения со сверстниками и чувствовать себя уверенно</a:t>
            </a:r>
            <a:r>
              <a:rPr lang="ru-RU" sz="2400">
                <a:solidFill>
                  <a:srgbClr val="660033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1813" y="5589588"/>
            <a:ext cx="78676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Помогите ребенку привыкнуть к новому школьному режиму.</a:t>
            </a:r>
          </a:p>
        </p:txBody>
      </p:sp>
      <p:pic>
        <p:nvPicPr>
          <p:cNvPr id="9" name="Рисунок 8" descr="D:\Natalia\ЖОНКИНА ПИСАНИНА\картинки\школьное\cd81ca5c77d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1119188"/>
            <a:ext cx="18145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D:\Natalia\ЖОНКИНА ПИСАНИНА\картинки\дети\ba84ec8f249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2638" y="4114800"/>
            <a:ext cx="175577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24075" y="263525"/>
            <a:ext cx="68468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3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Ежедневно интересуйтесь учебными успехами ребенка (спрашивайте: «Что ты сегодня узнал нового?» вместо традиционного «Какую сегодня получил оценку?»). Радуйтесь успехам, не раздражайтесь из-за каждой неудачи, постигшей ребенка.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3062288"/>
            <a:ext cx="72136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3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Старайтесь не выработать у ребенка страх перед ошибкой. Чувство страха - плохой советчик. Оно подавляет инициативу, желание учиться, да и просто радость жизни и радость познания. Помните: для ребенка что-то не уметь и что-то не знать - это нормальное положение вещей. </a:t>
            </a:r>
          </a:p>
        </p:txBody>
      </p:sp>
      <p:pic>
        <p:nvPicPr>
          <p:cNvPr id="27650" name="Picture 2" descr="D:\Natalia\ЖОНКИНА ПИСАНИНА\картинки\школьное\risunok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404813"/>
            <a:ext cx="208756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D:\Natalia\ЖОНКИНА ПИСАНИНА\картинки\школьное\2789778-e6ad0b9eed1ef3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0713" y="4005263"/>
            <a:ext cx="217328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4211638" y="260350"/>
            <a:ext cx="47164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aramond" pitchFamily="18" charset="0"/>
              </a:rPr>
              <a:t>Живите во имя своего ребенка, проявляйте к нему максимум внимания, переживайте за каждую неудачу малыша и радуйтесь даже самым маленьким его успехам. Будьте ему другом, тогда ребенок  доверит вам самое сокровенное.</a:t>
            </a: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468313" y="3652838"/>
            <a:ext cx="83518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aramond" pitchFamily="18" charset="0"/>
              </a:rPr>
              <a:t>Учитесь вместе с ребенком, объединяйтесь с ним против трудностей, станьте союзником, а не противником или сторонним наблюдателем школьной жизни первоклассника. </a:t>
            </a: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468313" y="5559425"/>
            <a:ext cx="667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aramond" pitchFamily="18" charset="0"/>
              </a:rPr>
              <a:t>Верьте в ребенка, верьте в учителя</a:t>
            </a:r>
            <a:r>
              <a:rPr lang="ru-RU"/>
              <a:t>.</a:t>
            </a:r>
          </a:p>
        </p:txBody>
      </p:sp>
      <p:pic>
        <p:nvPicPr>
          <p:cNvPr id="6" name="Рисунок 5" descr="D:\Natalia\ЖОНКИНА ПИСАНИНА\1a5818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3725" y="4456113"/>
            <a:ext cx="2035175" cy="20050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76808"/>
            <a:ext cx="8172400" cy="6559186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ocs.google.com/viewer?url=http%3A%2F%2Fnsportal.ru%2Fsites%2Fdefault%2Ffiles%2F2013%2F1%2Fprezentaciya_skoro_v_shkolu.ppt&amp;docid=565fc8a427d2e4f45bddb893d2cee3a4&amp;a=bi&amp;pagenumber=7&amp;w=523"/>
          <p:cNvPicPr>
            <a:picLocks noGrp="1"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260648"/>
            <a:ext cx="9168019" cy="6597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8925" y="792163"/>
            <a:ext cx="5035550" cy="1762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ocs.google.com/viewer?url=http%3A%2F%2Fnsportal.ru%2Fsites%2Fdefault%2Ffiles%2F2013%2F1%2Fprezentaciya_skoro_v_shkolu.ppt&amp;docid=565fc8a427d2e4f45bddb893d2cee3a4&amp;a=bi&amp;pagenumber=26&amp;w=5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882"/>
            <a:ext cx="9185475" cy="68271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1628800"/>
            <a:ext cx="612068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ocs.google.com/viewer?url=http%3A%2F%2Fnsportal.ru%2Fsites%2Fdefault%2Ffiles%2F2013%2F1%2Fprezentaciya_skoro_v_shkolu.ppt&amp;docid=565fc8a427d2e4f45bddb893d2cee3a4&amp;a=bi&amp;pagenumber=28&amp;w=5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9871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1AB64-0DEC-4D3A-8C29-772440C9668A}" type="slidenum">
              <a:rPr lang="ru-RU" sz="2000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08720"/>
            <a:ext cx="7775859" cy="5112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7884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1AB64-0DEC-4D3A-8C29-772440C9668A}" type="slidenum">
              <a:rPr lang="ru-RU" sz="2000" smtClean="0"/>
              <a:pPr>
                <a:defRPr/>
              </a:pPr>
              <a:t>23</a:t>
            </a:fld>
            <a:endParaRPr lang="ru-RU" sz="20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679" y="0"/>
            <a:ext cx="6949986" cy="3717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63" y="908721"/>
            <a:ext cx="4296702" cy="5949279"/>
          </a:xfrm>
          <a:prstGeom prst="rect">
            <a:avLst/>
          </a:prstGeom>
        </p:spPr>
      </p:pic>
      <p:pic>
        <p:nvPicPr>
          <p:cNvPr id="5" name="Picture 4" descr="p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591" y="3883360"/>
            <a:ext cx="3637857" cy="242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2235729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48680"/>
            <a:ext cx="7824363" cy="5664101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1AB64-0DEC-4D3A-8C29-772440C9668A}" type="slidenum">
              <a:rPr lang="ru-RU" sz="2000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0"/>
            <a:ext cx="5753100" cy="4733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" y="3356992"/>
            <a:ext cx="3480133" cy="34590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134353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1AB64-0DEC-4D3A-8C29-772440C9668A}" type="slidenum">
              <a:rPr lang="ru-RU" sz="2000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332656"/>
            <a:ext cx="6264696" cy="6264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134353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1AB64-0DEC-4D3A-8C29-772440C9668A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1026" name="AutoShape 2" descr="ᐈ Руки папы мамы и ребенка фото, рисунки руки родителей | скачать на 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ᐈ Руки папы мамы и ребенка фото, рисунки руки родителей | скачать на 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Взрослые и дети держатся за руки, держа красное сердце над голубым фоном  любовь, здравоохранение, семья, страхование, концепция д Стоковое  Изображение - изображение насчитывающей руки, adulteration: 1616209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Взрослые и дети держатся за руки, держа красное сердце над голубым фоном  любовь, здравоохранение, семья, страхование, концепция д Стоковое  Изображение - изображение насчитывающей руки, adulteration: 1616209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Детские руки (33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47664" y="548680"/>
            <a:ext cx="6408712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000" b="1" dirty="0" smtClean="0">
              <a:solidFill>
                <a:srgbClr val="FF0000"/>
              </a:solidFill>
              <a:latin typeface="+mn-lt"/>
            </a:endParaRPr>
          </a:p>
          <a:p>
            <a:endParaRPr lang="ru-RU" sz="4000" b="1" dirty="0" smtClean="0">
              <a:solidFill>
                <a:srgbClr val="FF0000"/>
              </a:solidFill>
              <a:latin typeface="+mn-lt"/>
            </a:endParaRPr>
          </a:p>
          <a:p>
            <a:endParaRPr lang="ru-RU" sz="4000" b="1" dirty="0" smtClean="0">
              <a:solidFill>
                <a:srgbClr val="FF0000"/>
              </a:solidFill>
              <a:latin typeface="+mn-lt"/>
            </a:endParaRPr>
          </a:p>
          <a:p>
            <a:endParaRPr lang="ru-RU" sz="4000" b="1" dirty="0" smtClean="0">
              <a:solidFill>
                <a:srgbClr val="FF0000"/>
              </a:solidFill>
              <a:latin typeface="+mn-lt"/>
            </a:endParaRPr>
          </a:p>
          <a:p>
            <a:endParaRPr lang="ru-RU" sz="40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  </a:t>
            </a:r>
          </a:p>
          <a:p>
            <a:endParaRPr lang="ru-RU" sz="4000" b="1" smtClean="0">
              <a:solidFill>
                <a:srgbClr val="FF0000"/>
              </a:solidFill>
              <a:latin typeface="+mn-lt"/>
            </a:endParaRPr>
          </a:p>
          <a:p>
            <a:r>
              <a:rPr lang="ru-RU" sz="4000" b="1" smtClean="0">
                <a:solidFill>
                  <a:srgbClr val="FF0000"/>
                </a:solidFill>
                <a:latin typeface="+mn-lt"/>
              </a:rPr>
              <a:t>СПАСИБО 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ЗА ВНИМАНИЕ!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4702175"/>
            <a:ext cx="87899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4" name="Прямоугольник 6"/>
          <p:cNvSpPr>
            <a:spLocks noChangeArrowheads="1"/>
          </p:cNvSpPr>
          <p:nvPr/>
        </p:nvSpPr>
        <p:spPr bwMode="auto">
          <a:xfrm>
            <a:off x="615950" y="5010150"/>
            <a:ext cx="79930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800000"/>
                </a:solidFill>
                <a:latin typeface="Garamond" pitchFamily="18" charset="0"/>
              </a:rPr>
              <a:t>“Семья и школа – это берег и море. На берегу, ребёнок делает свои первые шаги, а потом перед ним открывается необозримое море знаний, и курс в этом море прокладывает школа…. Но это не значит, что он должен совсем оторваться от берега”….</a:t>
            </a:r>
          </a:p>
          <a:p>
            <a:r>
              <a:rPr lang="ru-RU" sz="2000" b="1" i="1" dirty="0">
                <a:solidFill>
                  <a:srgbClr val="800000"/>
                </a:solidFill>
                <a:latin typeface="Garamond" pitchFamily="18" charset="0"/>
              </a:rPr>
              <a:t>                                                                                        </a:t>
            </a:r>
            <a:r>
              <a:rPr lang="ru-RU" b="1" i="1" dirty="0">
                <a:solidFill>
                  <a:srgbClr val="800000"/>
                </a:solidFill>
                <a:latin typeface="Garamond" pitchFamily="18" charset="0"/>
              </a:rPr>
              <a:t>Л. Кассиль</a:t>
            </a:r>
            <a:endParaRPr lang="ru-RU" b="1" dirty="0">
              <a:latin typeface="Garamond" pitchFamily="18" charset="0"/>
            </a:endParaRPr>
          </a:p>
        </p:txBody>
      </p:sp>
      <p:pic>
        <p:nvPicPr>
          <p:cNvPr id="15364" name="Рисунок 7" descr="D:\Natalia\ЖОНКИНА ПИСАНИНА\картинки\1416064_lar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9522">
            <a:off x="1265238" y="-50800"/>
            <a:ext cx="17287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42875"/>
            <a:ext cx="8429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Все начинается со школьного звонка…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00113" y="1844675"/>
            <a:ext cx="3971925" cy="5578475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5162550" y="1514475"/>
            <a:ext cx="3392488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49275" y="142875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Переломный момент в жизни ребенка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9850" y="1974850"/>
            <a:ext cx="7416800" cy="1089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800000"/>
              </a:buClr>
              <a:buFontTx/>
              <a:buBlip>
                <a:blip r:embed="rId4"/>
              </a:buBlip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напряженный умственный труд, активизации внимания;</a:t>
            </a:r>
          </a:p>
          <a:p>
            <a:pPr>
              <a:lnSpc>
                <a:spcPct val="90000"/>
              </a:lnSpc>
              <a:buClr>
                <a:srgbClr val="800000"/>
              </a:buClr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8263" y="2692400"/>
            <a:ext cx="5688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меняется весь уклад его жизни. На смену беззаботным играм приходят ежедневные учебные занятия.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90663" y="5046663"/>
            <a:ext cx="63007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меняется его место в системе общественных отношений;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90663" y="5878513"/>
            <a:ext cx="6459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возрастает психоэмоциональная нагрузка; </a:t>
            </a:r>
          </a:p>
        </p:txBody>
      </p:sp>
      <p:pic>
        <p:nvPicPr>
          <p:cNvPr id="19458" name="Picture 2" descr="D:\Natalia\ЖОНКИНА ПИСАНИНА\картинки\школьное\Рисунок1ф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060575"/>
            <a:ext cx="1457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D:\Natalia\ЖОНКИНА ПИСАНИНА\картинки\дети\69490760_0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413" y="4452938"/>
            <a:ext cx="109537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6" descr="D:\Natalia\ЖОНКИНА ПИСАНИНА\картинки\школьное\755ad610193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1563" y="5222875"/>
            <a:ext cx="1611312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D:\Natalia\ЖОНКИНА ПИСАНИНА\ucheniki_w450_h46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4188" y="2430463"/>
            <a:ext cx="2309812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95413" y="4071938"/>
            <a:ext cx="563721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соблюдение  требований школьной дисциплины;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Содержимое 3" descr="учебники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2100" y="5765800"/>
            <a:ext cx="1143000" cy="104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75" y="533400"/>
            <a:ext cx="7769225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В первые недели и месяцы обучения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4175" y="1571625"/>
            <a:ext cx="8686800" cy="55435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могут появиться жалобы детей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на усталость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головные боли </a:t>
            </a:r>
          </a:p>
          <a:p>
            <a:pPr marL="0" indent="0">
              <a:lnSpc>
                <a:spcPct val="80000"/>
              </a:lnSpc>
              <a:buClr>
                <a:srgbClr val="800000"/>
              </a:buClr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возникнуть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раздражительность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плаксивость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нарушение сна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снижение аппетита детей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снижение массы тела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Случаются и трудности психологического характера: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 чувство страха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отрицательное отношение к учебе, учителю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неправильное представление о своих способностях и возможностях </a:t>
            </a:r>
            <a:endParaRPr lang="ru-RU" sz="2400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pic>
        <p:nvPicPr>
          <p:cNvPr id="6" name="Picture 4" descr="D:\Natalia\ЖОНКИНА ПИСАНИНА\plohoe_nastroenie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6063" y="1566863"/>
            <a:ext cx="2444750" cy="2011362"/>
          </a:xfrm>
          <a:prstGeom prst="rect">
            <a:avLst/>
          </a:prstGeom>
          <a:noFill/>
        </p:spPr>
      </p:pic>
      <p:pic>
        <p:nvPicPr>
          <p:cNvPr id="18439" name="Picture 2" descr="D:\Natalia\ЖОНКИНА ПИСАНИНА\0_705b0_8a755c7e_XL-285x3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1865313"/>
            <a:ext cx="14255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 descr="D:\Natalia\ЖОНКИНА ПИСАНИНА\smailik-298x30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284538"/>
            <a:ext cx="15732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2275" y="473075"/>
            <a:ext cx="56165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Понятие адаптации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1912938" y="1916113"/>
            <a:ext cx="531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непосредственно связано с понятием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8788" y="5848350"/>
            <a:ext cx="808196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Garamond" pitchFamily="18" charset="0"/>
              </a:rPr>
              <a:t>"готовность ребенка к школе" </a:t>
            </a:r>
          </a:p>
        </p:txBody>
      </p:sp>
      <p:pic>
        <p:nvPicPr>
          <p:cNvPr id="21506" name="Picture 2" descr="D:\Natalia\ЖОНКИНА ПИСАНИНА\88ac5ec28bf7723e9e354f2255292aa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7250" y="2371725"/>
            <a:ext cx="4541838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39950" y="473075"/>
            <a:ext cx="482917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ШКОЛА  - ЭТО…</a:t>
            </a:r>
          </a:p>
        </p:txBody>
      </p:sp>
      <p:pic>
        <p:nvPicPr>
          <p:cNvPr id="20484" name="Рисунок 4" descr="D:\Natalia\ЖОНКИНА ПИСАНИНА\картинки\корзи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1571625"/>
            <a:ext cx="4848225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D:\Natalia\ЖОНКИНА ПИСАНИНА\4166766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7075" y="1981200"/>
            <a:ext cx="2420938" cy="1816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Natalia\ЖОНКИНА ПИСАНИНА\4166766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1590675"/>
            <a:ext cx="2725737" cy="2043113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7088" y="3713163"/>
            <a:ext cx="5357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3200" b="1">
                <a:solidFill>
                  <a:srgbClr val="800000"/>
                </a:solidFill>
                <a:latin typeface="Garamond" pitchFamily="18" charset="0"/>
              </a:rPr>
              <a:t>знания и умения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4518025"/>
            <a:ext cx="79502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5"/>
              </a:buBlip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взаимодействие со сверстниками </a:t>
            </a:r>
          </a:p>
          <a:p>
            <a:pPr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(с людьми близкого социального статуса)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3125" y="5694363"/>
            <a:ext cx="82804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5"/>
              </a:buBlip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взаимодействие с педагогами </a:t>
            </a:r>
          </a:p>
          <a:p>
            <a:pPr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(с людьми более высокого статуса)</a:t>
            </a:r>
          </a:p>
        </p:txBody>
      </p:sp>
      <p:pic>
        <p:nvPicPr>
          <p:cNvPr id="7" name="Содержимое 4" descr="свиток 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39950" y="473075"/>
            <a:ext cx="482917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ШКОЛА  - ЭТО…</a:t>
            </a:r>
          </a:p>
        </p:txBody>
      </p:sp>
      <p:pic>
        <p:nvPicPr>
          <p:cNvPr id="23554" name="Picture 2" descr="D:\Natalia\ЖОНКИНА ПИСАНИНА\картинки\школьное\2789778-e6ad0b9eed1ef35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9125" y="1773238"/>
            <a:ext cx="1871663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570</Words>
  <Application>Microsoft Office PowerPoint</Application>
  <PresentationFormat>Экран (4:3)</PresentationFormat>
  <Paragraphs>80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Родительское собрание в 1 классе: «Первый раз в первый класс»</vt:lpstr>
      <vt:lpstr>Слайд 2</vt:lpstr>
      <vt:lpstr>Слайд 3</vt:lpstr>
      <vt:lpstr>Все начинается со школьного звонка…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Елена</cp:lastModifiedBy>
  <cp:revision>117</cp:revision>
  <dcterms:modified xsi:type="dcterms:W3CDTF">2020-09-04T06:16:34Z</dcterms:modified>
</cp:coreProperties>
</file>