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8" d="100"/>
          <a:sy n="108" d="100"/>
        </p:scale>
        <p:origin x="1704" y="108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5535" y="188640"/>
            <a:ext cx="8566279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Муниципальное бюджетное дошкольное образовательное учреждение детский сад «Белоснежка»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99592" y="1785926"/>
            <a:ext cx="78158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latin typeface="Times New Roman"/>
                <a:cs typeface="Times New Roman"/>
              </a:rPr>
              <a:t>«Электронный конструктор «Знаток» как средство развития технических способностей детей старшего дошкольного возраста»  </a:t>
            </a:r>
            <a:endParaRPr lang="ru-RU" sz="2400" b="1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491879" y="3786189"/>
            <a:ext cx="5503567" cy="15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>
              <a:defRPr/>
            </a:pPr>
            <a:r>
              <a:rPr lang="ru-RU" sz="2000" b="1">
                <a:latin typeface="Times New Roman"/>
                <a:cs typeface="Times New Roman"/>
              </a:rPr>
              <a:t>Разработчики: </a:t>
            </a:r>
            <a:endParaRPr/>
          </a:p>
          <a:p>
            <a:pPr marL="1798638">
              <a:defRPr/>
            </a:pPr>
            <a:r>
              <a:rPr lang="ru-RU" sz="2000" b="1">
                <a:latin typeface="Times New Roman"/>
                <a:cs typeface="Times New Roman"/>
              </a:rPr>
              <a:t>Бондарчук И.Э.</a:t>
            </a:r>
            <a:endParaRPr/>
          </a:p>
          <a:p>
            <a:pPr marL="1798638">
              <a:defRPr/>
            </a:pPr>
            <a:r>
              <a:rPr lang="ru-RU" sz="2000" b="1">
                <a:latin typeface="Times New Roman"/>
                <a:cs typeface="Times New Roman"/>
              </a:rPr>
              <a:t>Киселева И.А.</a:t>
            </a:r>
            <a:endParaRPr/>
          </a:p>
          <a:p>
            <a:pPr marL="1798638">
              <a:defRPr/>
            </a:pPr>
            <a:endParaRPr/>
          </a:p>
          <a:p>
            <a:pPr marL="1798638"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357685" y="6286519"/>
            <a:ext cx="937457" cy="33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2025 год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СОДЕРЖАНИЕ ПРОЕКТА</a:t>
            </a:r>
            <a:endParaRPr lang="ru-RU" sz="2400"/>
          </a:p>
          <a:p>
            <a:pPr>
              <a:defRPr/>
            </a:pPr>
            <a:r>
              <a:rPr lang="ru-RU" sz="2000" b="1"/>
              <a:t>Тема 4. Музыкальные звонки</a:t>
            </a:r>
            <a:r>
              <a:rPr lang="ru-RU" sz="2000"/>
              <a:t>. </a:t>
            </a:r>
            <a:endParaRPr/>
          </a:p>
          <a:p>
            <a:pPr>
              <a:defRPr/>
            </a:pPr>
            <a:r>
              <a:rPr lang="ru-RU" sz="2000" b="1"/>
              <a:t>Теоретические занятия:</a:t>
            </a:r>
            <a:r>
              <a:rPr lang="ru-RU" sz="2000"/>
              <a:t> Последовательное и параллельное соединение элементов цепи. Условные обозначения элементов цепи. История появления музыкальных дверных звонков. </a:t>
            </a:r>
            <a:endParaRPr/>
          </a:p>
          <a:p>
            <a:pPr>
              <a:defRPr/>
            </a:pPr>
            <a:r>
              <a:rPr lang="ru-RU" sz="2000" b="1"/>
              <a:t>Практические:</a:t>
            </a:r>
            <a:r>
              <a:rPr lang="ru-RU" sz="2000"/>
              <a:t> Музыкальные звонки с различным управлением. Музыкальные звонки различной громкости и продолжительности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3074" name="Picture 2" descr="https://img.mysku-st.ru/uploads/images/00/78/34/2012/10/24/2373cf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5675932" y="3190874"/>
            <a:ext cx="2984069" cy="2721470"/>
          </a:xfrm>
          <a:prstGeom prst="rect">
            <a:avLst/>
          </a:prstGeom>
          <a:noFill/>
        </p:spPr>
      </p:pic>
      <p:pic>
        <p:nvPicPr>
          <p:cNvPr id="3076" name="Picture 4" descr="https://img.mysku-st.ru/uploads/images/00/78/34/2012/10/24/f2842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778470" y="2923877"/>
            <a:ext cx="4340622" cy="3255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СОДЕРЖАНИЕ ПРОЕКТА</a:t>
            </a:r>
            <a:endParaRPr lang="ru-RU" sz="2400"/>
          </a:p>
          <a:p>
            <a:pPr>
              <a:defRPr/>
            </a:pPr>
            <a:r>
              <a:rPr lang="ru-RU" sz="2000" b="1"/>
              <a:t>Тема 5. Радиоприемники и вентиляторы.</a:t>
            </a:r>
            <a:endParaRPr lang="ru-RU" sz="2000"/>
          </a:p>
          <a:p>
            <a:pPr>
              <a:defRPr/>
            </a:pPr>
            <a:r>
              <a:rPr lang="ru-RU" sz="2000"/>
              <a:t> </a:t>
            </a:r>
            <a:r>
              <a:rPr lang="ru-RU" sz="2000" b="1"/>
              <a:t>Теоретические занятия:</a:t>
            </a:r>
            <a:r>
              <a:rPr lang="ru-RU" sz="2000"/>
              <a:t> Первоначальные понятия радиоэлектроники. Радиоэлектроника – прошлое и настоящее. Графические обозначения. Схема </a:t>
            </a:r>
            <a:r>
              <a:rPr lang="ru-RU" sz="2000"/>
              <a:t>приѐмника</a:t>
            </a:r>
            <a:r>
              <a:rPr lang="ru-RU" sz="2000"/>
              <a:t>, </a:t>
            </a:r>
            <a:r>
              <a:rPr lang="ru-RU" sz="2000"/>
              <a:t>схема</a:t>
            </a:r>
            <a:r>
              <a:rPr lang="ru-RU" sz="2000"/>
              <a:t> вентилятора. Рассматривание схемы вентилятора, собранной воспитателем. Рассказ педагога о том, какие бывают вентиляторы, о назначении работы вентилятора. Назвать детали схемы. </a:t>
            </a:r>
            <a:endParaRPr/>
          </a:p>
          <a:p>
            <a:pPr>
              <a:defRPr/>
            </a:pPr>
            <a:r>
              <a:rPr lang="ru-RU" sz="2000" b="1"/>
              <a:t>Практические:</a:t>
            </a:r>
            <a:r>
              <a:rPr lang="ru-RU" sz="2000"/>
              <a:t> Сборка схемы. Влияние магнита на вентилятор, сила вращения вентилятора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f7684f45a86bde1567d445c67d996a6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44712" y="3319065"/>
            <a:ext cx="4314256" cy="295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43590180534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202534" y="3641920"/>
            <a:ext cx="3541704" cy="230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115616" y="40466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Проект</a:t>
            </a:r>
            <a:r>
              <a:rPr lang="ru-RU" sz="2400"/>
              <a:t> «</a:t>
            </a:r>
            <a:r>
              <a:rPr lang="ru-RU" sz="2400" b="1" i="1"/>
              <a:t>Волшебный мир</a:t>
            </a:r>
            <a:r>
              <a:rPr lang="ru-RU" sz="2400" i="1"/>
              <a:t> </a:t>
            </a:r>
            <a:r>
              <a:rPr lang="ru-RU" sz="2400" b="1" i="1"/>
              <a:t>электричества</a:t>
            </a:r>
            <a:r>
              <a:rPr lang="ru-RU" sz="2400"/>
              <a:t>»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827584" y="1340768"/>
            <a:ext cx="77884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/>
              <a:t>Цель: </a:t>
            </a:r>
            <a:r>
              <a:rPr lang="ru-RU" sz="2800"/>
              <a:t>создание организационных и содержательных условий, обеспечивающих </a:t>
            </a:r>
            <a:r>
              <a:rPr lang="ru-RU" sz="2800" b="1"/>
              <a:t>развитие у дошкольников первоначальных конструкторских умений</a:t>
            </a:r>
            <a:r>
              <a:rPr lang="ru-RU" sz="2800"/>
              <a:t>, первоначальных представлений в области </a:t>
            </a:r>
            <a:r>
              <a:rPr lang="ru-RU" sz="2800" b="1"/>
              <a:t>электроники на основе конструирования различных электрических цепей с помощью конструктора ЗНАТОК</a:t>
            </a:r>
            <a:r>
              <a:rPr lang="ru-RU" sz="2800"/>
              <a:t>.</a:t>
            </a:r>
            <a:endParaRPr/>
          </a:p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3357554" y="142852"/>
            <a:ext cx="333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Конструктор «Знаток»</a:t>
            </a:r>
            <a:endParaRPr/>
          </a:p>
        </p:txBody>
      </p:sp>
      <p:pic>
        <p:nvPicPr>
          <p:cNvPr id="11" name="Рисунок 10" descr="59a6d839f0ac4edda498e27f99dd8211_8108bee8035311e7ab85b95eb39e0659-1340x1000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29190" y="642918"/>
            <a:ext cx="3357586" cy="252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572b0e15de9f697d850cf6a992fee20.jpeg"/>
          <p:cNvPicPr>
            <a:picLocks noChangeAspect="1"/>
          </p:cNvPicPr>
          <p:nvPr/>
        </p:nvPicPr>
        <p:blipFill>
          <a:blip r:embed="rId4"/>
          <a:srcRect l="10938" t="5271" r="13281" b="1436"/>
          <a:stretch/>
        </p:blipFill>
        <p:spPr bwMode="auto">
          <a:xfrm>
            <a:off x="785786" y="642918"/>
            <a:ext cx="3357586" cy="252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 bwMode="auto">
          <a:xfrm>
            <a:off x="1714480" y="3214686"/>
            <a:ext cx="138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15 схем «А</a:t>
            </a:r>
            <a:r>
              <a:rPr lang="ru-RU" sz="1600" b="1">
                <a:latin typeface="Times New Roman"/>
                <a:cs typeface="Times New Roman"/>
              </a:rPr>
              <a:t>»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6000760" y="3214686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15 схем «Б»</a:t>
            </a:r>
            <a:endParaRPr/>
          </a:p>
        </p:txBody>
      </p:sp>
      <p:pic>
        <p:nvPicPr>
          <p:cNvPr id="15" name="Рисунок 14" descr="96e4ceba626598998fb75eb7fb392bd1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5786" y="3571876"/>
            <a:ext cx="3357586" cy="246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3714744" y="6215082"/>
            <a:ext cx="149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34 </a:t>
            </a:r>
            <a:r>
              <a:rPr lang="ru-RU" b="1">
                <a:latin typeface="Times New Roman"/>
                <a:cs typeface="Times New Roman"/>
              </a:rPr>
              <a:t>схемы</a:t>
            </a:r>
            <a:r>
              <a:rPr lang="ru-RU" sz="1600" b="1">
                <a:latin typeface="Times New Roman"/>
                <a:cs typeface="Times New Roman"/>
              </a:rPr>
              <a:t> «С»</a:t>
            </a:r>
            <a:endParaRPr/>
          </a:p>
        </p:txBody>
      </p:sp>
      <p:pic>
        <p:nvPicPr>
          <p:cNvPr id="17" name="Рисунок 16" descr="znatok-c-1.jpg"/>
          <p:cNvPicPr>
            <a:picLocks noChangeAspect="1"/>
          </p:cNvPicPr>
          <p:nvPr/>
        </p:nvPicPr>
        <p:blipFill>
          <a:blip r:embed="rId6"/>
          <a:srcRect l="7500" t="3333" r="6665" b="3331"/>
          <a:stretch/>
        </p:blipFill>
        <p:spPr bwMode="auto">
          <a:xfrm>
            <a:off x="4929190" y="3571876"/>
            <a:ext cx="3357586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542744183_7023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5720" y="928670"/>
            <a:ext cx="4490749" cy="33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OqZf72RwNOw_gl(1)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86248" y="3143247"/>
            <a:ext cx="4452942" cy="333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2267744" y="0"/>
            <a:ext cx="502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Андрей Александрович Бахметьев</a:t>
            </a:r>
            <a:endParaRPr/>
          </a:p>
        </p:txBody>
      </p:sp>
      <p:pic>
        <p:nvPicPr>
          <p:cNvPr id="9" name="Рисунок 8" descr="a86a7f4b4d41934b6e2d5a29b1ca8b3b.jpg"/>
          <p:cNvPicPr>
            <a:picLocks noChangeAspect="1"/>
          </p:cNvPicPr>
          <p:nvPr/>
        </p:nvPicPr>
        <p:blipFill>
          <a:blip r:embed="rId5"/>
          <a:srcRect l="10234" t="4166" r="10233" b="4165"/>
          <a:stretch/>
        </p:blipFill>
        <p:spPr bwMode="auto">
          <a:xfrm>
            <a:off x="5715008" y="571480"/>
            <a:ext cx="2493835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Govoryaschaya_ruchka_2_go_pokoleniya_pamyaty_8Gb_audiostikery_zelenaya_korobka-168412-00.jpg"/>
          <p:cNvPicPr>
            <a:picLocks noChangeAspect="1"/>
          </p:cNvPicPr>
          <p:nvPr/>
        </p:nvPicPr>
        <p:blipFill>
          <a:blip r:embed="rId6"/>
          <a:srcRect l="10746" t="4166" r="9893" b="6250"/>
          <a:stretch/>
        </p:blipFill>
        <p:spPr bwMode="auto">
          <a:xfrm>
            <a:off x="928662" y="4357694"/>
            <a:ext cx="2571768" cy="237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Задачи: </a:t>
            </a:r>
            <a:endParaRPr lang="ru-RU" sz="2400"/>
          </a:p>
          <a:p>
            <a:pPr algn="just">
              <a:defRPr/>
            </a:pPr>
            <a:r>
              <a:rPr lang="ru-RU" sz="2000" b="1"/>
              <a:t>Обучающие: </a:t>
            </a:r>
            <a:endParaRPr lang="ru-RU" sz="2000"/>
          </a:p>
          <a:p>
            <a:pPr algn="just">
              <a:defRPr/>
            </a:pPr>
            <a:r>
              <a:rPr lang="ru-RU" sz="2000"/>
              <a:t>1. Дать общие сведения о природе электрического тока и показать основные приемы и правила выполнения простейших электрических схем. </a:t>
            </a:r>
            <a:endParaRPr/>
          </a:p>
          <a:p>
            <a:pPr algn="just">
              <a:defRPr/>
            </a:pPr>
            <a:r>
              <a:rPr lang="ru-RU" sz="2000"/>
              <a:t>Развивающие: </a:t>
            </a:r>
            <a:endParaRPr/>
          </a:p>
          <a:p>
            <a:pPr algn="just">
              <a:defRPr/>
            </a:pPr>
            <a:r>
              <a:rPr lang="ru-RU" sz="2000"/>
              <a:t>1. Развивать коммуникативные качества. </a:t>
            </a:r>
            <a:endParaRPr/>
          </a:p>
          <a:p>
            <a:pPr algn="just">
              <a:defRPr/>
            </a:pPr>
            <a:r>
              <a:rPr lang="ru-RU" sz="2000"/>
              <a:t>2. Развивать у детей познавательную активность и интерес к техническому творчеству. </a:t>
            </a:r>
            <a:endParaRPr/>
          </a:p>
          <a:p>
            <a:pPr algn="just">
              <a:defRPr/>
            </a:pPr>
            <a:r>
              <a:rPr lang="ru-RU" sz="2000"/>
              <a:t>Воспитательные: </a:t>
            </a:r>
            <a:endParaRPr/>
          </a:p>
          <a:p>
            <a:pPr marL="342900" indent="-342900" algn="just">
              <a:buAutoNum type="arabicPeriod"/>
              <a:defRPr/>
            </a:pPr>
            <a:r>
              <a:rPr lang="ru-RU" sz="2000"/>
              <a:t>Приобщать детей к научным ценностям и достижениям современной техники</a:t>
            </a:r>
            <a:endParaRPr/>
          </a:p>
          <a:p>
            <a:pPr marL="342900" indent="-342900" algn="ctr">
              <a:defRPr/>
            </a:pPr>
            <a:r>
              <a:rPr lang="ru-RU" sz="2400" b="1"/>
              <a:t>Ожидаемые результаты:</a:t>
            </a:r>
            <a:endParaRPr lang="ru-RU" sz="2400"/>
          </a:p>
          <a:p>
            <a:pPr algn="just">
              <a:defRPr/>
            </a:pPr>
            <a:r>
              <a:rPr lang="ru-RU" sz="2000" b="1"/>
              <a:t> Воспитанники должны уметь:</a:t>
            </a:r>
            <a:endParaRPr lang="ru-RU" sz="2000"/>
          </a:p>
          <a:p>
            <a:pPr lvl="0" algn="just">
              <a:defRPr/>
            </a:pPr>
            <a:r>
              <a:rPr lang="ru-RU" sz="2000"/>
              <a:t>организовывать рабочее место; </a:t>
            </a:r>
            <a:endParaRPr/>
          </a:p>
          <a:p>
            <a:pPr lvl="0" algn="just">
              <a:defRPr/>
            </a:pPr>
            <a:r>
              <a:rPr lang="ru-RU" sz="2000"/>
              <a:t>собирать и анализировать электрические схемы простого уровня сложности; </a:t>
            </a:r>
            <a:endParaRPr/>
          </a:p>
          <a:p>
            <a:pPr lvl="0" algn="just">
              <a:defRPr/>
            </a:pPr>
            <a:r>
              <a:rPr lang="ru-RU" sz="2000"/>
              <a:t>соблюдать технику безопасности при выполнении практико-ориентированных заданий; </a:t>
            </a:r>
            <a:endParaRPr/>
          </a:p>
          <a:p>
            <a:pPr algn="just">
              <a:defRPr/>
            </a:pPr>
            <a:r>
              <a:rPr lang="ru-RU" sz="2000" b="1"/>
              <a:t>должны знать:</a:t>
            </a:r>
            <a:r>
              <a:rPr lang="ru-RU" sz="2000"/>
              <a:t> </a:t>
            </a:r>
            <a:endParaRPr/>
          </a:p>
          <a:p>
            <a:pPr lvl="0" algn="just">
              <a:defRPr/>
            </a:pPr>
            <a:r>
              <a:rPr lang="ru-RU" sz="2000"/>
              <a:t>основные элементы электрических схем и способы их обозначения; основные приемы выполнения работ при сборке простейших электрических цепей; </a:t>
            </a:r>
            <a:endParaRPr/>
          </a:p>
          <a:p>
            <a:pPr lvl="0" algn="just">
              <a:defRPr/>
            </a:pPr>
            <a:r>
              <a:rPr lang="ru-RU" sz="2000"/>
              <a:t>технику безопасности при выполнении практико-ориентированных заданий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Задачи: </a:t>
            </a:r>
            <a:endParaRPr lang="ru-RU" sz="2400"/>
          </a:p>
          <a:p>
            <a:pPr algn="just">
              <a:defRPr/>
            </a:pPr>
            <a:r>
              <a:rPr lang="ru-RU" sz="2000" b="1"/>
              <a:t>Обучающие: </a:t>
            </a:r>
            <a:endParaRPr lang="ru-RU" sz="2000"/>
          </a:p>
          <a:p>
            <a:pPr algn="just">
              <a:defRPr/>
            </a:pPr>
            <a:r>
              <a:rPr lang="ru-RU" sz="2000"/>
              <a:t>1. Дать общие сведения о природе электрического тока и показать основные приемы и правила выполнения простейших электрических схем. </a:t>
            </a:r>
            <a:endParaRPr/>
          </a:p>
          <a:p>
            <a:pPr algn="just">
              <a:defRPr/>
            </a:pPr>
            <a:r>
              <a:rPr lang="ru-RU" sz="2000"/>
              <a:t>Развивающие: </a:t>
            </a:r>
            <a:endParaRPr/>
          </a:p>
          <a:p>
            <a:pPr algn="just">
              <a:defRPr/>
            </a:pPr>
            <a:r>
              <a:rPr lang="ru-RU" sz="2000"/>
              <a:t>1. Развивать коммуникативные качества. </a:t>
            </a:r>
            <a:endParaRPr/>
          </a:p>
          <a:p>
            <a:pPr algn="just">
              <a:defRPr/>
            </a:pPr>
            <a:r>
              <a:rPr lang="ru-RU" sz="2000"/>
              <a:t>2. Развивать у детей познавательную активность и интерес к техническому творчеству. </a:t>
            </a:r>
            <a:endParaRPr/>
          </a:p>
          <a:p>
            <a:pPr algn="just">
              <a:defRPr/>
            </a:pPr>
            <a:r>
              <a:rPr lang="ru-RU" sz="2000"/>
              <a:t>Воспитательные: </a:t>
            </a:r>
            <a:endParaRPr/>
          </a:p>
          <a:p>
            <a:pPr marL="342900" indent="-342900" algn="just">
              <a:buAutoNum type="arabicPeriod"/>
              <a:defRPr/>
            </a:pPr>
            <a:r>
              <a:rPr lang="ru-RU" sz="2000"/>
              <a:t>Приобщать детей к научным ценностям и достижениям современной техники</a:t>
            </a:r>
            <a:endParaRPr/>
          </a:p>
          <a:p>
            <a:pPr marL="342900" indent="-342900" algn="ctr">
              <a:defRPr/>
            </a:pPr>
            <a:r>
              <a:rPr lang="ru-RU" sz="2400" b="1"/>
              <a:t>Ожидаемые результаты:</a:t>
            </a:r>
            <a:endParaRPr lang="ru-RU" sz="2400"/>
          </a:p>
          <a:p>
            <a:pPr algn="just">
              <a:defRPr/>
            </a:pPr>
            <a:r>
              <a:rPr lang="ru-RU" sz="2000" b="1"/>
              <a:t> Воспитанники должны уметь:</a:t>
            </a:r>
            <a:endParaRPr lang="ru-RU" sz="2000"/>
          </a:p>
          <a:p>
            <a:pPr lvl="0" algn="just">
              <a:defRPr/>
            </a:pPr>
            <a:r>
              <a:rPr lang="ru-RU" sz="2000"/>
              <a:t>организовывать рабочее место; </a:t>
            </a:r>
            <a:endParaRPr/>
          </a:p>
          <a:p>
            <a:pPr lvl="0" algn="just">
              <a:defRPr/>
            </a:pPr>
            <a:r>
              <a:rPr lang="ru-RU" sz="2000"/>
              <a:t>собирать и анализировать электрические схемы простого уровня сложности; </a:t>
            </a:r>
            <a:endParaRPr/>
          </a:p>
          <a:p>
            <a:pPr lvl="0" algn="just">
              <a:defRPr/>
            </a:pPr>
            <a:r>
              <a:rPr lang="ru-RU" sz="2000"/>
              <a:t>соблюдать технику безопасности при выполнении практико-ориентированных заданий; </a:t>
            </a:r>
            <a:endParaRPr/>
          </a:p>
          <a:p>
            <a:pPr algn="just">
              <a:defRPr/>
            </a:pPr>
            <a:r>
              <a:rPr lang="ru-RU" sz="2000" b="1"/>
              <a:t>должны знать:</a:t>
            </a:r>
            <a:r>
              <a:rPr lang="ru-RU" sz="2000"/>
              <a:t> </a:t>
            </a:r>
            <a:endParaRPr/>
          </a:p>
          <a:p>
            <a:pPr lvl="0" algn="just">
              <a:defRPr/>
            </a:pPr>
            <a:r>
              <a:rPr lang="ru-RU" sz="2000"/>
              <a:t>основные элементы электрических схем и способы их обозначения; основные приемы выполнения работ при сборке простейших электрических цепей; </a:t>
            </a:r>
            <a:endParaRPr/>
          </a:p>
          <a:p>
            <a:pPr lvl="0" algn="just">
              <a:defRPr/>
            </a:pPr>
            <a:r>
              <a:rPr lang="ru-RU" sz="2000"/>
              <a:t>технику безопасности при выполнении практико-ориентированных заданий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СОДЕРЖАНИЕ ПРОЕКТА</a:t>
            </a:r>
            <a:endParaRPr lang="ru-RU" sz="2400"/>
          </a:p>
          <a:p>
            <a:pPr>
              <a:defRPr/>
            </a:pPr>
            <a:r>
              <a:rPr lang="ru-RU" sz="2000" b="1"/>
              <a:t>Тема 1. Природа электрического тока</a:t>
            </a:r>
            <a:r>
              <a:rPr lang="ru-RU" sz="2000"/>
              <a:t> </a:t>
            </a:r>
            <a:endParaRPr/>
          </a:p>
          <a:p>
            <a:pPr>
              <a:defRPr/>
            </a:pPr>
            <a:r>
              <a:rPr lang="ru-RU" sz="2000" b="1"/>
              <a:t>Теоретические занятия:</a:t>
            </a:r>
            <a:r>
              <a:rPr lang="ru-RU" sz="2000"/>
              <a:t> Правила работы с электронным конструктором и техника безопасности и правила поведения. Понятие «электричество», «электрический заряд», «электрический ток», «электрическая цепь». История появления и развития электричества. </a:t>
            </a:r>
            <a:endParaRPr/>
          </a:p>
          <a:p>
            <a:pPr>
              <a:defRPr/>
            </a:pPr>
            <a:r>
              <a:rPr lang="ru-RU" sz="2000" b="1"/>
              <a:t>Практические занятия:</a:t>
            </a:r>
            <a:r>
              <a:rPr lang="ru-RU" sz="2000"/>
              <a:t> Изучение компонентов (электронные блоки и провода) электрической схемы. Методика сборки.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6" name="Рисунок 5" descr="8325.970.jpg"/>
          <p:cNvPicPr>
            <a:picLocks noChangeAspect="1"/>
          </p:cNvPicPr>
          <p:nvPr/>
        </p:nvPicPr>
        <p:blipFill>
          <a:blip r:embed="rId3"/>
          <a:srcRect l="55625" t="40933" r="3125" b="31864"/>
          <a:stretch/>
        </p:blipFill>
        <p:spPr bwMode="auto">
          <a:xfrm>
            <a:off x="539552" y="2708920"/>
            <a:ext cx="3312368" cy="1580902"/>
          </a:xfrm>
          <a:prstGeom prst="rect">
            <a:avLst/>
          </a:prstGeom>
        </p:spPr>
      </p:pic>
      <p:pic>
        <p:nvPicPr>
          <p:cNvPr id="7" name="Рисунок 6" descr="8325.970.jpg"/>
          <p:cNvPicPr>
            <a:picLocks noChangeAspect="1"/>
          </p:cNvPicPr>
          <p:nvPr/>
        </p:nvPicPr>
        <p:blipFill>
          <a:blip r:embed="rId3"/>
          <a:srcRect l="56563" t="68135" r="4061" b="7253"/>
          <a:stretch/>
        </p:blipFill>
        <p:spPr bwMode="auto">
          <a:xfrm>
            <a:off x="4572000" y="2780928"/>
            <a:ext cx="3183512" cy="1440160"/>
          </a:xfrm>
          <a:prstGeom prst="rect">
            <a:avLst/>
          </a:prstGeom>
        </p:spPr>
      </p:pic>
      <p:pic>
        <p:nvPicPr>
          <p:cNvPr id="8" name="Рисунок 7" descr="znatok-c-3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5576" y="5013176"/>
            <a:ext cx="3710613" cy="144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наток-супер-измеритель-3307672254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36096" y="4653136"/>
            <a:ext cx="307619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СОДЕРЖАНИЕ ПРОЕКТА</a:t>
            </a:r>
            <a:endParaRPr lang="ru-RU" sz="2400"/>
          </a:p>
          <a:p>
            <a:pPr>
              <a:defRPr/>
            </a:pPr>
            <a:r>
              <a:rPr lang="ru-RU" sz="2000" b="1"/>
              <a:t>Тема 2. Источники питания. Источники света </a:t>
            </a:r>
            <a:endParaRPr lang="ru-RU" sz="2000"/>
          </a:p>
          <a:p>
            <a:pPr>
              <a:defRPr/>
            </a:pPr>
            <a:r>
              <a:rPr lang="ru-RU" sz="2000" b="1"/>
              <a:t>Теоретические занятия:</a:t>
            </a:r>
            <a:r>
              <a:rPr lang="ru-RU" sz="2000"/>
              <a:t> Последовательное и параллельное соединение элементов цепи. Современные источники питания. Внешний вид, устройство и условное обозначение ламп накаливания. Внешний вид, устройство и условное обозначение светодиодов встречающихся в принципиальных схемах. Новые источники света. </a:t>
            </a:r>
            <a:endParaRPr/>
          </a:p>
          <a:p>
            <a:pPr>
              <a:defRPr/>
            </a:pPr>
            <a:r>
              <a:rPr lang="ru-RU" sz="2000"/>
              <a:t>Практические занятия: Основные схемы включения ламп и светодиодов. Попеременное включение лампы и светодиода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5122" name="Picture 2" descr="https://img.mysku-st.ru/uploads/images/00/78/34/2012/10/24/4380d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92782" y="3429000"/>
            <a:ext cx="2880320" cy="2160240"/>
          </a:xfrm>
          <a:prstGeom prst="rect">
            <a:avLst/>
          </a:prstGeom>
          <a:noFill/>
        </p:spPr>
      </p:pic>
      <p:pic>
        <p:nvPicPr>
          <p:cNvPr id="5124" name="Picture 4" descr="https://img.mysku-st.ru/uploads/images/00/78/34/2012/10/24/8a297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5184353" y="3429000"/>
            <a:ext cx="3460802" cy="2145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231ba8f5a1e30c7e00aa02dbaeb389ba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251520" y="0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СОДЕРЖАНИЕ ПРОЕКТА</a:t>
            </a:r>
            <a:endParaRPr lang="ru-RU" sz="2400"/>
          </a:p>
          <a:p>
            <a:pPr>
              <a:defRPr/>
            </a:pPr>
            <a:r>
              <a:rPr lang="ru-RU" sz="2000" b="1"/>
              <a:t>Тема 3. Имитаторы звуков</a:t>
            </a:r>
            <a:r>
              <a:rPr lang="ru-RU" sz="2000"/>
              <a:t>. </a:t>
            </a:r>
            <a:endParaRPr/>
          </a:p>
          <a:p>
            <a:pPr>
              <a:defRPr/>
            </a:pPr>
            <a:r>
              <a:rPr lang="ru-RU" sz="2000"/>
              <a:t>Теоретические занятия: Дать представление о том, что для имитации звуков стрельбы игрушечных автоматов и пистолетов используются низковольтные электромоторы со специальной насадкой, производящей удары о корпус аппарата, которые создают эффект "тарахтения" игрушки. Сформировать практические умения и навыки при сборе имитатора звуковой индикации. Проверить умения работать с принципиальными схемами. </a:t>
            </a:r>
            <a:endParaRPr/>
          </a:p>
          <a:p>
            <a:pPr>
              <a:defRPr/>
            </a:pPr>
            <a:r>
              <a:rPr lang="ru-RU" sz="2000" b="1"/>
              <a:t>Практические занятия:</a:t>
            </a:r>
            <a:r>
              <a:rPr lang="ru-RU" sz="2000"/>
              <a:t> Схемы имитации звуков игрушек, звуков техники</a:t>
            </a:r>
            <a:endParaRPr/>
          </a:p>
          <a:p>
            <a:pPr marL="342900" indent="-342900">
              <a:buAutoNum type="arabicPeriod"/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4098" name="Picture 2" descr="https://img.mysku-st.ru/uploads/images/00/78/34/2012/10/24/6817aa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5400000" flipH="0" flipV="0">
            <a:off x="5273234" y="2970491"/>
            <a:ext cx="3182961" cy="3584017"/>
          </a:xfrm>
          <a:prstGeom prst="rect">
            <a:avLst/>
          </a:prstGeom>
          <a:noFill/>
        </p:spPr>
      </p:pic>
      <p:pic>
        <p:nvPicPr>
          <p:cNvPr id="4100" name="Picture 4" descr="https://img.mysku-st.ru/uploads/images/00/78/34/2012/10/24/30932f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771127" y="3544300"/>
            <a:ext cx="3694934" cy="2771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Р7-Офис/2024.3.1.523</Application>
  <DocSecurity>0</DocSecurity>
  <PresentationFormat>Экран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cp:keywords/>
  <dc:description/>
  <dc:identifier/>
  <dc:language/>
  <cp:lastModifiedBy/>
  <cp:revision>84</cp:revision>
  <dcterms:created xsi:type="dcterms:W3CDTF">2019-02-19T15:26:58Z</dcterms:created>
  <dcterms:modified xsi:type="dcterms:W3CDTF">2025-04-09T07:52:21Z</dcterms:modified>
  <cp:category/>
  <cp:contentStatus/>
  <cp:version/>
</cp:coreProperties>
</file>