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9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910742"/>
            <a:ext cx="12070080" cy="427939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9600" spc="-6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061" y="5346744"/>
            <a:ext cx="12070080" cy="1371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 algn="ctr">
              <a:buNone/>
              <a:defRPr sz="2880"/>
            </a:lvl2pPr>
            <a:lvl3pPr marL="1097280" indent="0" algn="ctr">
              <a:buNone/>
              <a:defRPr sz="2880"/>
            </a:lvl3pPr>
            <a:lvl4pPr marL="1645920" indent="0" algn="ctr">
              <a:buNone/>
              <a:defRPr sz="2400"/>
            </a:lvl4pPr>
            <a:lvl5pPr marL="2194560" indent="0" algn="ctr">
              <a:buNone/>
              <a:defRPr sz="2400"/>
            </a:lvl5pPr>
            <a:lvl6pPr marL="2743200" indent="0" algn="ctr">
              <a:buNone/>
              <a:defRPr sz="2400"/>
            </a:lvl6pPr>
            <a:lvl7pPr marL="3291840" indent="0" algn="ctr">
              <a:buNone/>
              <a:defRPr sz="2400"/>
            </a:lvl7pPr>
            <a:lvl8pPr marL="3840480" indent="0" algn="ctr">
              <a:buNone/>
              <a:defRPr sz="2400"/>
            </a:lvl8pPr>
            <a:lvl9pPr marL="438912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D13A-57FB-4055-8D33-6C8F74777DC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70E8-FC20-434A-BC76-B67483807E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335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D13A-57FB-4055-8D33-6C8F74777DC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70E8-FC20-434A-BC76-B67483807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03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97734"/>
            <a:ext cx="3154680" cy="690890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97734"/>
            <a:ext cx="9281160" cy="6908906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D13A-57FB-4055-8D33-6C8F74777DC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70E8-FC20-434A-BC76-B67483807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901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39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D13A-57FB-4055-8D33-6C8F74777DC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70E8-FC20-434A-BC76-B67483807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421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910742"/>
            <a:ext cx="12070080" cy="427939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9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5343754"/>
            <a:ext cx="12070080" cy="1371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D13A-57FB-4055-8D33-6C8F74777DC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70E8-FC20-434A-BC76-B67483807E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9426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735" y="2214881"/>
            <a:ext cx="5925312" cy="48280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1504" y="2214882"/>
            <a:ext cx="5925312" cy="48280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D13A-57FB-4055-8D33-6C8F74777DC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70E8-FC20-434A-BC76-B67483807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444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6736" y="3098801"/>
            <a:ext cx="5925312" cy="4053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1504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1504" y="3098801"/>
            <a:ext cx="5925312" cy="4053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D13A-57FB-4055-8D33-6C8F74777DC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70E8-FC20-434A-BC76-B67483807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875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D13A-57FB-4055-8D33-6C8F74777DC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70E8-FC20-434A-BC76-B67483807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73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D13A-57FB-4055-8D33-6C8F74777DC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70E8-FC20-434A-BC76-B67483807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907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" y="0"/>
            <a:ext cx="4860949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848085" y="0"/>
            <a:ext cx="76810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13231"/>
            <a:ext cx="3840480" cy="2743200"/>
          </a:xfrm>
        </p:spPr>
        <p:txBody>
          <a:bodyPr anchor="b">
            <a:norm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877824"/>
            <a:ext cx="7790688" cy="6309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3511296"/>
            <a:ext cx="3840480" cy="405494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614" y="7751743"/>
            <a:ext cx="3142212" cy="438150"/>
          </a:xfrm>
        </p:spPr>
        <p:txBody>
          <a:bodyPr/>
          <a:lstStyle>
            <a:lvl1pPr algn="l">
              <a:defRPr/>
            </a:lvl1pPr>
          </a:lstStyle>
          <a:p>
            <a:fld id="{5AB4D13A-57FB-4055-8D33-6C8F74777DC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60720" y="7751743"/>
            <a:ext cx="5577840" cy="43815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B870E8-FC20-434A-BC76-B67483807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925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943600"/>
            <a:ext cx="1462659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" y="5898091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6089904"/>
            <a:ext cx="12135917" cy="987552"/>
          </a:xfrm>
        </p:spPr>
        <p:txBody>
          <a:bodyPr lIns="91440" tIns="0" rIns="91440" bIns="0" anchor="b">
            <a:no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" y="0"/>
            <a:ext cx="14630382" cy="589809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840">
                <a:solidFill>
                  <a:schemeClr val="bg1"/>
                </a:solidFill>
              </a:defRPr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6736" y="7088428"/>
            <a:ext cx="12135917" cy="71323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720"/>
              </a:spcAft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D13A-57FB-4055-8D33-6C8F74777DC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70E8-FC20-434A-BC76-B67483807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170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80960"/>
            <a:ext cx="146304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7601179"/>
            <a:ext cx="14630401" cy="79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4881"/>
            <a:ext cx="12070080" cy="48280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37" y="7751743"/>
            <a:ext cx="29667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rgbClr val="FFFFFF"/>
                </a:solidFill>
              </a:defRPr>
            </a:lvl1pPr>
          </a:lstStyle>
          <a:p>
            <a:fld id="{5AB4D13A-57FB-4055-8D33-6C8F74777DC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3422" y="7751743"/>
            <a:ext cx="578736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550" y="7751743"/>
            <a:ext cx="157443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rgbClr val="FFFFFF"/>
                </a:solidFill>
              </a:defRPr>
            </a:lvl1pPr>
          </a:lstStyle>
          <a:p>
            <a:fld id="{2EB870E8-FC20-434A-BC76-B67483807EC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432238" y="2085414"/>
            <a:ext cx="119603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08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l" defTabSz="1097280" rtl="0" eaLnBrk="1" latinLnBrk="0" hangingPunct="1">
        <a:lnSpc>
          <a:spcPct val="85000"/>
        </a:lnSpc>
        <a:spcBef>
          <a:spcPct val="0"/>
        </a:spcBef>
        <a:buNone/>
        <a:defRPr sz="5760" kern="1200" spc="-6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9728" indent="-109728" algn="l" defTabSz="1097280" rtl="0" eaLnBrk="1" latinLnBrk="0" hangingPunct="1">
        <a:lnSpc>
          <a:spcPct val="90000"/>
        </a:lnSpc>
        <a:spcBef>
          <a:spcPts val="1440"/>
        </a:spcBef>
        <a:spcAft>
          <a:spcPts val="24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0858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0314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9770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19226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2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6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0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4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95" y="0"/>
            <a:ext cx="14630400" cy="82296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70743" y="2008819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 err="1">
                <a:solidFill>
                  <a:srgbClr val="1B1B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Презентация</a:t>
            </a:r>
            <a:r>
              <a:rPr lang="en-US" sz="5249" b="1" dirty="0">
                <a:solidFill>
                  <a:srgbClr val="1B1B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 </a:t>
            </a:r>
            <a:r>
              <a:rPr lang="ru-RU" sz="5249" b="1" dirty="0">
                <a:solidFill>
                  <a:srgbClr val="1B1B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«</a:t>
            </a:r>
            <a:r>
              <a:rPr lang="en-US" sz="5249" b="1" dirty="0" err="1">
                <a:solidFill>
                  <a:srgbClr val="1B1B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Профессия</a:t>
            </a:r>
            <a:r>
              <a:rPr lang="en-US" sz="5249" b="1" dirty="0">
                <a:solidFill>
                  <a:srgbClr val="1B1B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: </a:t>
            </a:r>
            <a:r>
              <a:rPr lang="en-US" sz="5249" b="1" dirty="0" err="1">
                <a:solidFill>
                  <a:srgbClr val="1B1B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юрист</a:t>
            </a:r>
            <a:r>
              <a:rPr lang="ru-RU" sz="5249" b="1" dirty="0">
                <a:solidFill>
                  <a:srgbClr val="1B1B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»</a:t>
            </a:r>
            <a:endParaRPr lang="en-US" sz="524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456178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4041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Добро пожаловать </a:t>
            </a:r>
            <a:r>
              <a:rPr lang="en-US" sz="1750" b="1" dirty="0" err="1">
                <a:solidFill>
                  <a:srgbClr val="4041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на</a:t>
            </a:r>
            <a:r>
              <a:rPr lang="en-US" sz="1750" b="1" dirty="0">
                <a:solidFill>
                  <a:srgbClr val="4041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rgbClr val="4041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профориентационн</a:t>
            </a:r>
            <a:r>
              <a:rPr lang="ru-RU" sz="1750" b="1" dirty="0">
                <a:solidFill>
                  <a:srgbClr val="4041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ую встречу кафедры юриспруденции ФГБОУ ВО «ХТУ»</a:t>
            </a:r>
            <a:endParaRPr lang="en-US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04E6D-4D65-4E3F-8552-3E2087821D71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750570"/>
            <a:ext cx="83743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Введение в профессию юриста</a:t>
            </a:r>
            <a:endParaRPr lang="en-US" sz="437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1778198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69181" y="2014180"/>
            <a:ext cx="2750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История профессии</a:t>
            </a:r>
            <a:endParaRPr lang="en-US" sz="218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69181" y="2583537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Юриспруденция - одно из старейших направлений в науке. От старинных караванных судов до наших современных судебных процессов.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833199" y="3752493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069181" y="3988475"/>
            <a:ext cx="3169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Общая характеристика</a:t>
            </a:r>
            <a:endParaRPr lang="en-US" sz="218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069181" y="4557832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Юрист - это профессионал, который представляет права своих клиентов и обеспечивает их исполнение в различных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833199" y="5726787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069181" y="5962769"/>
            <a:ext cx="2705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Сферы применения</a:t>
            </a:r>
            <a:endParaRPr lang="en-US" sz="218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1069181" y="6532126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Юристы могут работать в различных областях, таких как право собственности, корпоративное право, право налогов и трудовое право.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CBB51D-2E0F-4C0F-9168-5D4C6EB6A24C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314"/>
          </a:xfrm>
          <a:prstGeom prst="rect">
            <a:avLst/>
          </a:prstGeom>
          <a:solidFill>
            <a:srgbClr val="F9F9FF">
              <a:alpha val="75000"/>
            </a:srgbClr>
          </a:solidFill>
          <a:ln w="10478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1085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04342" y="2575203"/>
            <a:ext cx="7871460" cy="5276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4155"/>
              </a:lnSpc>
              <a:buNone/>
            </a:pPr>
            <a:r>
              <a:rPr lang="en-US" sz="3324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Специализации в юридической сфере</a:t>
            </a:r>
            <a:endParaRPr lang="en-US" sz="332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7298293" y="3356134"/>
            <a:ext cx="33695" cy="4409837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7" name="Shape 3"/>
          <p:cNvSpPr/>
          <p:nvPr/>
        </p:nvSpPr>
        <p:spPr>
          <a:xfrm>
            <a:off x="7505045" y="3661112"/>
            <a:ext cx="591026" cy="33695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8" name="Shape 4"/>
          <p:cNvSpPr/>
          <p:nvPr/>
        </p:nvSpPr>
        <p:spPr>
          <a:xfrm>
            <a:off x="7125117" y="3488055"/>
            <a:ext cx="379928" cy="379928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10478">
            <a:solidFill>
              <a:srgbClr val="A5B3F3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7276921" y="3519607"/>
            <a:ext cx="76200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3"/>
              </a:lnSpc>
              <a:buNone/>
            </a:pPr>
            <a:r>
              <a:rPr lang="en-US" sz="1995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1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8243888" y="3524964"/>
            <a:ext cx="2308860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78"/>
              </a:lnSpc>
              <a:buNone/>
            </a:pPr>
            <a:r>
              <a:rPr lang="en-US" sz="1662" b="1" dirty="0" err="1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Корпоративное</a:t>
            </a:r>
            <a:r>
              <a:rPr lang="en-US" sz="1662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 </a:t>
            </a:r>
            <a:r>
              <a:rPr lang="en-US" sz="1662" b="1" dirty="0" err="1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право</a:t>
            </a:r>
            <a:r>
              <a:rPr lang="ru-RU" sz="1662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.</a:t>
            </a:r>
            <a:endParaRPr lang="en-US" sz="166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8243888" y="3957638"/>
            <a:ext cx="3082052" cy="13501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128"/>
              </a:lnSpc>
              <a:buNone/>
            </a:pPr>
            <a:r>
              <a:rPr lang="en-US" sz="133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Это занимательно, в этой области можно работать с крупными корпорациями и решать интересные юридические вопросы в связи с их деятельностью.</a:t>
            </a:r>
            <a:endParaRPr lang="en-US" sz="1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534090" y="4505385"/>
            <a:ext cx="591026" cy="33695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3" name="Shape 9"/>
          <p:cNvSpPr/>
          <p:nvPr/>
        </p:nvSpPr>
        <p:spPr>
          <a:xfrm>
            <a:off x="7125117" y="4332327"/>
            <a:ext cx="379928" cy="379928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10478">
            <a:solidFill>
              <a:srgbClr val="A5B3F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7250251" y="4363879"/>
            <a:ext cx="129540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3"/>
              </a:lnSpc>
              <a:buNone/>
            </a:pPr>
            <a:r>
              <a:rPr lang="en-US" sz="1995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2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4374594" y="4369237"/>
            <a:ext cx="2011680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078"/>
              </a:lnSpc>
              <a:buNone/>
            </a:pPr>
            <a:r>
              <a:rPr lang="en-US" sz="1662" b="1" dirty="0" err="1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Гражданское</a:t>
            </a:r>
            <a:r>
              <a:rPr lang="en-US" sz="1662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 </a:t>
            </a:r>
            <a:r>
              <a:rPr lang="en-US" sz="1662" b="1" dirty="0" err="1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право</a:t>
            </a:r>
            <a:r>
              <a:rPr lang="ru-RU" sz="1662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.</a:t>
            </a:r>
            <a:endParaRPr lang="en-US" sz="166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3304342" y="4801910"/>
            <a:ext cx="3081933" cy="13501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128"/>
              </a:lnSpc>
              <a:buNone/>
            </a:pPr>
            <a:r>
              <a:rPr lang="en-US" sz="133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 гражданском праве специалисты решают вопросы связанные с частными лицами и их правами: наследство, семейное право, недвижимость и т. д.</a:t>
            </a:r>
            <a:endParaRPr lang="en-US" sz="1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7505045" y="5950446"/>
            <a:ext cx="591026" cy="33695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8" name="Shape 14"/>
          <p:cNvSpPr/>
          <p:nvPr/>
        </p:nvSpPr>
        <p:spPr>
          <a:xfrm>
            <a:off x="7125117" y="5777389"/>
            <a:ext cx="379928" cy="379928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10478">
            <a:solidFill>
              <a:srgbClr val="A5B3F3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242631" y="5808940"/>
            <a:ext cx="144780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3"/>
              </a:lnSpc>
              <a:buNone/>
            </a:pPr>
            <a:r>
              <a:rPr lang="en-US" sz="1995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3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8243888" y="5814298"/>
            <a:ext cx="2209800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78"/>
              </a:lnSpc>
              <a:buNone/>
            </a:pPr>
            <a:r>
              <a:rPr lang="ru-RU" sz="1662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Уголовное </a:t>
            </a:r>
            <a:r>
              <a:rPr lang="en-US" sz="1662" b="1" dirty="0" err="1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право</a:t>
            </a:r>
            <a:r>
              <a:rPr lang="ru-RU" sz="1662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.</a:t>
            </a:r>
            <a:endParaRPr lang="en-US" sz="166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8243888" y="6246971"/>
            <a:ext cx="3082052" cy="13501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128"/>
              </a:lnSpc>
              <a:buNone/>
            </a:pPr>
            <a:r>
              <a:rPr lang="en-US" sz="133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Юристы, работающие в этой области, занимаются вопросами, связанными с обвинением и защитой от обвинений в уголовных делах.</a:t>
            </a:r>
            <a:endParaRPr lang="en-US" sz="1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F86C59-4D23-433B-A679-B6E9FE1E7A14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681871"/>
            <a:ext cx="76123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Качества успешного юриста</a:t>
            </a:r>
            <a:endParaRPr lang="en-US" sz="437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1820585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135160"/>
            <a:ext cx="2956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Стрессоустойчивость</a:t>
            </a:r>
            <a:endParaRPr lang="en-US" sz="218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4704517"/>
            <a:ext cx="3295888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Юридическая работа часто связана с высоким уровнем стресса. Хороший юрист умеет быстро адаптироваться к новым условиям и находить решения в сложных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1820585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135279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Знание законодательства</a:t>
            </a:r>
            <a:endParaRPr lang="en-US" sz="218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667137" y="5051822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Чтение законов - обязательное занятие для каждого юриста, поэтому необходимо постоянно изучать новые изменения в законодательстве.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1820585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135279"/>
            <a:ext cx="2979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Коммуникабельность</a:t>
            </a:r>
            <a:endParaRPr lang="en-US" sz="218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296400" y="4704636"/>
            <a:ext cx="329600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Юристы часто работают с людьми, включая своих клиентов и сотрудников, поэтому важно иметь отличные навыки коммуникации и убедительности.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198FD-63B7-4D27-A657-07227649D1EE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F9F9FF">
              <a:alpha val="75000"/>
            </a:srgbClr>
          </a:solidFill>
          <a:ln w="13097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29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6527" y="576858"/>
            <a:ext cx="9399746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162"/>
              </a:lnSpc>
              <a:buNone/>
            </a:pPr>
            <a:r>
              <a:rPr lang="en-US" sz="4129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Возможности для развития карьеры в юриспруденции</a:t>
            </a:r>
            <a:endParaRPr lang="en-US" sz="412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080135" y="2202537"/>
            <a:ext cx="41910" cy="5453539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7" name="Shape 3"/>
          <p:cNvSpPr/>
          <p:nvPr/>
        </p:nvSpPr>
        <p:spPr>
          <a:xfrm>
            <a:off x="1337072" y="2581394"/>
            <a:ext cx="734139" cy="41910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8" name="Shape 4"/>
          <p:cNvSpPr/>
          <p:nvPr/>
        </p:nvSpPr>
        <p:spPr>
          <a:xfrm>
            <a:off x="865108" y="2366367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097">
            <a:solidFill>
              <a:srgbClr val="A5B3F3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55370" y="2405658"/>
            <a:ext cx="9144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1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254806" y="2412206"/>
            <a:ext cx="352044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Повышение квалификации</a:t>
            </a:r>
            <a:endParaRPr lang="en-US" sz="206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254806" y="2949535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43"/>
              </a:lnSpc>
              <a:buNone/>
            </a:pPr>
            <a:r>
              <a:rPr lang="en-US" sz="1652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Юридический рынок постоянно меняется, поэтому важно постоянно обучаться для получения новых навыков и знаний.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337072" y="4469130"/>
            <a:ext cx="734139" cy="41910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3" name="Shape 9"/>
          <p:cNvSpPr/>
          <p:nvPr/>
        </p:nvSpPr>
        <p:spPr>
          <a:xfrm>
            <a:off x="865108" y="4254103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097">
            <a:solidFill>
              <a:srgbClr val="A5B3F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21080" y="4293394"/>
            <a:ext cx="16002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2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254806" y="4299942"/>
            <a:ext cx="404622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Перспективы карьерного роста</a:t>
            </a:r>
            <a:endParaRPr lang="en-US" sz="206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254806" y="4837271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43"/>
              </a:lnSpc>
              <a:buNone/>
            </a:pPr>
            <a:r>
              <a:rPr lang="en-US" sz="1652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Юридическая работа предлагает много возможностей для карьерного роста в крупных юридических фирмах и организациях.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337072" y="6356866"/>
            <a:ext cx="734139" cy="41910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8" name="Shape 14"/>
          <p:cNvSpPr/>
          <p:nvPr/>
        </p:nvSpPr>
        <p:spPr>
          <a:xfrm>
            <a:off x="865108" y="6141839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097">
            <a:solidFill>
              <a:srgbClr val="A5B3F3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13460" y="6181130"/>
            <a:ext cx="1752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3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254806" y="6187678"/>
            <a:ext cx="255270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Полезные контакты</a:t>
            </a:r>
            <a:endParaRPr lang="en-US" sz="206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254806" y="6725007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43"/>
              </a:lnSpc>
              <a:buNone/>
            </a:pPr>
            <a:r>
              <a:rPr lang="en-US" sz="1652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Социальное и профессиональное общение может привести к появлению новых возможностей в карьере.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15B74A-424D-4AA0-A359-1E8BEA6BDB00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062639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Ролевая игра: </a:t>
            </a:r>
            <a:r>
              <a:rPr lang="ru-RU" sz="4374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«</a:t>
            </a:r>
            <a:r>
              <a:rPr lang="en-US" sz="4374" b="1" dirty="0" err="1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День</a:t>
            </a:r>
            <a:r>
              <a:rPr lang="en-US" sz="4374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 в </a:t>
            </a:r>
            <a:r>
              <a:rPr lang="en-US" sz="4374" b="1" dirty="0" err="1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жизни</a:t>
            </a:r>
            <a:r>
              <a:rPr lang="en-US" sz="4374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 </a:t>
            </a:r>
            <a:r>
              <a:rPr lang="en-US" sz="4374" b="1" dirty="0" err="1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юриста</a:t>
            </a:r>
            <a:r>
              <a:rPr lang="ru-RU" sz="4374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»</a:t>
            </a:r>
            <a:endParaRPr lang="en-US" sz="437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3784640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ru-RU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Для того</a:t>
            </a: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,</a:t>
            </a:r>
            <a:r>
              <a:rPr lang="ru-RU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чтобы </a:t>
            </a:r>
            <a:r>
              <a:rPr lang="en-US" sz="1750" dirty="0" err="1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лучше</a:t>
            </a: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понять, как работает юрист, давайте изобразим его работу на примере заключения договора о покупке квартиры.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319599" y="4745355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ru-RU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Абитуриенты </a:t>
            </a:r>
            <a:r>
              <a:rPr lang="en-US" sz="1750" dirty="0" err="1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будут</a:t>
            </a: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играть роли клиента и юриста. Клиент должен предоставить юристу информацию о квартире, которую он собирается купить, а юрист должен проверить документы и помочь с заключением договора.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A77F53-4B21-49B2-89C2-972AEF904A11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1779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454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Text 1"/>
          <p:cNvSpPr/>
          <p:nvPr/>
        </p:nvSpPr>
        <p:spPr>
          <a:xfrm>
            <a:off x="2189798" y="594717"/>
            <a:ext cx="10250686" cy="13485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310"/>
              </a:lnSpc>
              <a:buNone/>
            </a:pPr>
            <a:r>
              <a:rPr lang="en-US" sz="4248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Вопросы и </a:t>
            </a:r>
            <a:r>
              <a:rPr lang="en-US" sz="4248" b="1" dirty="0" err="1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ответы</a:t>
            </a:r>
            <a:r>
              <a:rPr lang="en-US" sz="4248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 </a:t>
            </a:r>
            <a:r>
              <a:rPr lang="ru-RU" sz="4248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абитуриентов</a:t>
            </a:r>
            <a:r>
              <a:rPr lang="en-US" sz="4248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: обсуждение итогов</a:t>
            </a:r>
            <a:endParaRPr lang="en-US" sz="424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189798" y="2543413"/>
            <a:ext cx="485537" cy="485537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454">
            <a:solidFill>
              <a:srgbClr val="A5B3F3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386846" y="2583894"/>
            <a:ext cx="91440" cy="4045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6"/>
              </a:lnSpc>
              <a:buNone/>
            </a:pPr>
            <a:r>
              <a:rPr lang="en-US" sz="2549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1</a:t>
            </a:r>
            <a:endParaRPr lang="en-US" sz="25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947094" y="2537936"/>
            <a:ext cx="2571750" cy="10115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5"/>
              </a:lnSpc>
              <a:buNone/>
            </a:pPr>
            <a:r>
              <a:rPr lang="en-US" sz="2124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Как сложно работать в этой области?</a:t>
            </a:r>
            <a:endParaRPr lang="en-US" sz="212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891076" y="3844885"/>
            <a:ext cx="2571750" cy="31075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9"/>
              </a:lnSpc>
              <a:buNone/>
            </a:pPr>
            <a:r>
              <a:rPr lang="en-US" sz="1699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Сложность работы зависит от области применения юридических знаний, а также от ваших личных качеств, таких как стрессоустойчивость и коммуникабельность.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678567" y="2543413"/>
            <a:ext cx="485537" cy="485537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454">
            <a:solidFill>
              <a:srgbClr val="A5B3F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37515" y="2583894"/>
            <a:ext cx="167640" cy="4045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6"/>
              </a:lnSpc>
              <a:buNone/>
            </a:pPr>
            <a:r>
              <a:rPr lang="en-US" sz="2549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2</a:t>
            </a:r>
            <a:endParaRPr lang="en-US" sz="25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444258" y="2388274"/>
            <a:ext cx="2571750" cy="1348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5"/>
              </a:lnSpc>
              <a:buNone/>
            </a:pPr>
            <a:r>
              <a:rPr lang="en-US" sz="2124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Какие возможности для обучения я могу получить?</a:t>
            </a:r>
            <a:endParaRPr lang="en-US" sz="212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79845" y="4182070"/>
            <a:ext cx="2571750" cy="34528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9"/>
              </a:lnSpc>
              <a:buNone/>
            </a:pPr>
            <a:r>
              <a:rPr lang="en-US" sz="1699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Существует множество возможностей для обучения и повышения квалификации, включая специальные курсы и мастер-классы, а также возможности стажировки в крупных юридических фирмах.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167336" y="2543413"/>
            <a:ext cx="485537" cy="485537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454">
            <a:solidFill>
              <a:srgbClr val="A5B3F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318665" y="2583894"/>
            <a:ext cx="182880" cy="4045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6"/>
              </a:lnSpc>
              <a:buNone/>
            </a:pPr>
            <a:r>
              <a:rPr lang="en-US" sz="2549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3</a:t>
            </a:r>
            <a:endParaRPr lang="en-US" sz="25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868734" y="2354580"/>
            <a:ext cx="2571750" cy="1348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5"/>
              </a:lnSpc>
              <a:buNone/>
            </a:pPr>
            <a:r>
              <a:rPr lang="en-US" sz="2124" b="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Можно ли зарабатывать хорошие деньги в юриспруденции?</a:t>
            </a:r>
            <a:endParaRPr lang="en-US" sz="212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868614" y="4182070"/>
            <a:ext cx="2571750" cy="27622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9"/>
              </a:lnSpc>
              <a:buNone/>
            </a:pPr>
            <a:r>
              <a:rPr lang="en-US" sz="1699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Да, юридическая работа может оказаться очень прибыльной, особенно если работать в крупном городе или в крупной юридической фирме.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2BE72-B96D-446C-BAEB-E31A0F566195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88487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 err="1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Подведение</a:t>
            </a:r>
            <a:r>
              <a:rPr lang="en-US" sz="4374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 </a:t>
            </a:r>
            <a:r>
              <a:rPr lang="en-US" sz="4374" b="1" dirty="0" err="1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итогов</a:t>
            </a:r>
            <a:r>
              <a:rPr lang="ru-RU" sz="4374" b="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:</a:t>
            </a:r>
            <a:endParaRPr lang="en-US" sz="437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360687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На занятии мы познакомились с интересными фактами о профессии юриста, рассмотрели основные области применения юридических знаний, а также обсудили качества, которые делают юристов успешными.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33199" y="52783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Надеемся</a:t>
            </a: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, </a:t>
            </a:r>
            <a:r>
              <a:rPr lang="en-US" sz="1750" dirty="0" err="1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что</a:t>
            </a: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эта</a:t>
            </a: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презентация</a:t>
            </a: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помогла</a:t>
            </a: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расширить</a:t>
            </a: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ваши</a:t>
            </a: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горизонты</a:t>
            </a: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в </a:t>
            </a:r>
            <a:r>
              <a:rPr lang="en-US" sz="1750" dirty="0" err="1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области</a:t>
            </a: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юриспруденции</a:t>
            </a: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7D644-F058-4699-BC4D-2D0B90C3FE38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</TotalTime>
  <Words>541</Words>
  <Application>Microsoft Office PowerPoint</Application>
  <PresentationFormat>Произвольный</PresentationFormat>
  <Paragraphs>68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Арина Терентьева</cp:lastModifiedBy>
  <cp:revision>2</cp:revision>
  <dcterms:created xsi:type="dcterms:W3CDTF">2023-11-29T13:10:00Z</dcterms:created>
  <dcterms:modified xsi:type="dcterms:W3CDTF">2025-02-23T18:16:56Z</dcterms:modified>
</cp:coreProperties>
</file>