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AD058-CF15-43BD-A812-34BF2D1CC652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6C8B4-8F42-4B98-98BF-9D7C629D26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AD058-CF15-43BD-A812-34BF2D1CC652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6C8B4-8F42-4B98-98BF-9D7C629D26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AD058-CF15-43BD-A812-34BF2D1CC652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6C8B4-8F42-4B98-98BF-9D7C629D26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AD058-CF15-43BD-A812-34BF2D1CC652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6C8B4-8F42-4B98-98BF-9D7C629D26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AD058-CF15-43BD-A812-34BF2D1CC652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6C8B4-8F42-4B98-98BF-9D7C629D26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AD058-CF15-43BD-A812-34BF2D1CC652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6C8B4-8F42-4B98-98BF-9D7C629D26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AD058-CF15-43BD-A812-34BF2D1CC652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6C8B4-8F42-4B98-98BF-9D7C629D26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AD058-CF15-43BD-A812-34BF2D1CC652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6C8B4-8F42-4B98-98BF-9D7C629D26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AD058-CF15-43BD-A812-34BF2D1CC652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6C8B4-8F42-4B98-98BF-9D7C629D26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AD058-CF15-43BD-A812-34BF2D1CC652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6C8B4-8F42-4B98-98BF-9D7C629D26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AD058-CF15-43BD-A812-34BF2D1CC652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6C8B4-8F42-4B98-98BF-9D7C629D26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6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AD058-CF15-43BD-A812-34BF2D1CC652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6C8B4-8F42-4B98-98BF-9D7C629D26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алоэ11\125641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9144000" cy="685802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572000" y="285728"/>
            <a:ext cx="28789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</a:rPr>
              <a:t>МАОУ СОШ №3 </a:t>
            </a:r>
          </a:p>
          <a:p>
            <a:r>
              <a:rPr lang="ru-RU" sz="2400" b="1" dirty="0" smtClean="0">
                <a:solidFill>
                  <a:srgbClr val="006600"/>
                </a:solidFill>
              </a:rPr>
              <a:t>и</a:t>
            </a:r>
            <a:r>
              <a:rPr lang="ru-RU" sz="2400" b="1" dirty="0" smtClean="0">
                <a:solidFill>
                  <a:srgbClr val="006600"/>
                </a:solidFill>
              </a:rPr>
              <a:t>мени Героя России</a:t>
            </a:r>
          </a:p>
          <a:p>
            <a:r>
              <a:rPr lang="ru-RU" sz="2400" b="1" dirty="0" smtClean="0">
                <a:solidFill>
                  <a:srgbClr val="006600"/>
                </a:solidFill>
              </a:rPr>
              <a:t> «С. </a:t>
            </a:r>
            <a:r>
              <a:rPr lang="ru-RU" sz="2400" b="1" dirty="0" err="1" smtClean="0">
                <a:solidFill>
                  <a:srgbClr val="006600"/>
                </a:solidFill>
              </a:rPr>
              <a:t>Ромашина</a:t>
            </a:r>
            <a:r>
              <a:rPr lang="ru-RU" sz="2400" b="1" dirty="0" smtClean="0">
                <a:solidFill>
                  <a:srgbClr val="006600"/>
                </a:solidFill>
              </a:rPr>
              <a:t>»</a:t>
            </a:r>
            <a:endParaRPr lang="ru-RU" sz="2400" b="1" dirty="0">
              <a:solidFill>
                <a:srgbClr val="0066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59687" y="1428736"/>
            <a:ext cx="5684313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006600"/>
                </a:solidFill>
              </a:rPr>
              <a:t>Алоэ: </a:t>
            </a:r>
          </a:p>
          <a:p>
            <a:pPr algn="ctr"/>
            <a:r>
              <a:rPr lang="ru-RU" sz="6600" b="1" dirty="0" smtClean="0">
                <a:solidFill>
                  <a:srgbClr val="006600"/>
                </a:solidFill>
              </a:rPr>
              <a:t>сто лет без бед</a:t>
            </a:r>
            <a:endParaRPr lang="ru-RU" sz="6600" b="1" dirty="0">
              <a:solidFill>
                <a:srgbClr val="0066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77749" y="4286256"/>
            <a:ext cx="4045466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006600"/>
                </a:solidFill>
              </a:rPr>
              <a:t>Нимаев</a:t>
            </a:r>
            <a:r>
              <a:rPr lang="ru-RU" sz="2800" b="1" dirty="0" smtClean="0">
                <a:solidFill>
                  <a:srgbClr val="006600"/>
                </a:solidFill>
              </a:rPr>
              <a:t> </a:t>
            </a:r>
            <a:r>
              <a:rPr lang="ru-RU" sz="2800" b="1" dirty="0" err="1" smtClean="0">
                <a:solidFill>
                  <a:srgbClr val="006600"/>
                </a:solidFill>
              </a:rPr>
              <a:t>Тумэн</a:t>
            </a:r>
            <a:endParaRPr lang="ru-RU" sz="2800" b="1" dirty="0" smtClean="0">
              <a:solidFill>
                <a:srgbClr val="006600"/>
              </a:solidFill>
            </a:endParaRPr>
          </a:p>
          <a:p>
            <a:pPr algn="ctr"/>
            <a:endParaRPr lang="ru-RU" sz="2800" b="1" dirty="0">
              <a:solidFill>
                <a:srgbClr val="006600"/>
              </a:solidFill>
            </a:endParaRPr>
          </a:p>
          <a:p>
            <a:pPr algn="ctr"/>
            <a:r>
              <a:rPr lang="ru-RU" sz="2800" b="1" dirty="0">
                <a:solidFill>
                  <a:srgbClr val="006600"/>
                </a:solidFill>
              </a:rPr>
              <a:t>Научный руководитель </a:t>
            </a:r>
            <a:endParaRPr lang="ru-RU" sz="2800" b="1" dirty="0" smtClean="0">
              <a:solidFill>
                <a:srgbClr val="006600"/>
              </a:solidFill>
            </a:endParaRPr>
          </a:p>
          <a:p>
            <a:pPr algn="ctr"/>
            <a:r>
              <a:rPr lang="ru-RU" sz="2800" b="1" dirty="0" err="1" smtClean="0">
                <a:solidFill>
                  <a:srgbClr val="006600"/>
                </a:solidFill>
              </a:rPr>
              <a:t>Тыршу</a:t>
            </a:r>
            <a:r>
              <a:rPr lang="ru-RU" sz="2800" b="1" dirty="0" smtClean="0">
                <a:solidFill>
                  <a:srgbClr val="006600"/>
                </a:solidFill>
              </a:rPr>
              <a:t> Марина</a:t>
            </a:r>
          </a:p>
          <a:p>
            <a:pPr algn="ctr"/>
            <a:r>
              <a:rPr lang="ru-RU" sz="2800" b="1" dirty="0" smtClean="0">
                <a:solidFill>
                  <a:srgbClr val="006600"/>
                </a:solidFill>
              </a:rPr>
              <a:t>Вадимовна</a:t>
            </a:r>
            <a:endParaRPr lang="ru-RU" sz="2800" b="1" dirty="0">
              <a:solidFill>
                <a:srgbClr val="0066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00430" y="500042"/>
            <a:ext cx="4572000" cy="1200329"/>
          </a:xfrm>
          <a:prstGeom prst="rect">
            <a:avLst/>
          </a:prstGeom>
          <a:ln>
            <a:solidFill>
              <a:srgbClr val="006600"/>
            </a:solidFill>
          </a:ln>
        </p:spPr>
        <p:txBody>
          <a:bodyPr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006600"/>
                </a:solidFill>
              </a:rPr>
              <a:t>Сок алоэ способствует росту клеток, в том числе и  недоброкачественных.</a:t>
            </a:r>
            <a:endParaRPr lang="ru-RU" sz="2400" b="1" dirty="0">
              <a:solidFill>
                <a:srgbClr val="0066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2214554"/>
            <a:ext cx="3414140" cy="830997"/>
          </a:xfrm>
          <a:prstGeom prst="rect">
            <a:avLst/>
          </a:prstGeom>
          <a:ln>
            <a:solidFill>
              <a:srgbClr val="0066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006600"/>
                </a:solidFill>
              </a:rPr>
              <a:t>Способствует быстрому </a:t>
            </a:r>
            <a:endParaRPr lang="ru-RU" sz="2400" b="1" dirty="0" smtClean="0">
              <a:solidFill>
                <a:srgbClr val="0066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6600"/>
                </a:solidFill>
              </a:rPr>
              <a:t>прорастанию </a:t>
            </a:r>
            <a:r>
              <a:rPr lang="ru-RU" sz="2400" b="1" dirty="0">
                <a:solidFill>
                  <a:srgbClr val="006600"/>
                </a:solidFill>
              </a:rPr>
              <a:t>семян</a:t>
            </a:r>
          </a:p>
        </p:txBody>
      </p:sp>
      <p:pic>
        <p:nvPicPr>
          <p:cNvPr id="22530" name="Picture 2" descr="H:\алоэ11\aloe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3286124"/>
            <a:ext cx="4866188" cy="3231453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6248" y="4714884"/>
            <a:ext cx="4572000" cy="1938992"/>
          </a:xfrm>
          <a:prstGeom prst="rect">
            <a:avLst/>
          </a:prstGeom>
          <a:ln>
            <a:solidFill>
              <a:srgbClr val="006600"/>
            </a:solidFill>
          </a:ln>
        </p:spPr>
        <p:txBody>
          <a:bodyPr>
            <a:spAutoFit/>
          </a:bodyPr>
          <a:lstStyle/>
          <a:p>
            <a:pPr lvl="0" algn="ctr"/>
            <a:r>
              <a:rPr lang="ru-RU" sz="2400" b="1" dirty="0">
                <a:solidFill>
                  <a:srgbClr val="006600"/>
                </a:solidFill>
              </a:rPr>
              <a:t>Для производства продукции из алоэ лучше всего использовать листы взрослого растения. Наиболее ценна внутренняя часть листа.</a:t>
            </a:r>
          </a:p>
        </p:txBody>
      </p:sp>
      <p:pic>
        <p:nvPicPr>
          <p:cNvPr id="23554" name="Picture 2" descr="H:\алоэ11\404d0c_c0783e8fee294b02ec210e3c4ad38c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85728"/>
            <a:ext cx="6072230" cy="4143404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4810" y="5000636"/>
            <a:ext cx="4572000" cy="1569660"/>
          </a:xfrm>
          <a:prstGeom prst="rect">
            <a:avLst/>
          </a:prstGeom>
          <a:ln>
            <a:solidFill>
              <a:srgbClr val="006600"/>
            </a:solidFill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6600"/>
                </a:solidFill>
              </a:rPr>
              <a:t>Алоэ применяется и в производстве косметических средств и средств для ухода за волосами</a:t>
            </a:r>
          </a:p>
        </p:txBody>
      </p:sp>
      <p:pic>
        <p:nvPicPr>
          <p:cNvPr id="24578" name="Picture 2" descr="H:\алоэ11\12139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28604"/>
            <a:ext cx="3857652" cy="2643206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</p:pic>
      <p:pic>
        <p:nvPicPr>
          <p:cNvPr id="24579" name="Picture 3" descr="H:\алоэ11\40330_l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500438"/>
            <a:ext cx="3857652" cy="2654055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</p:pic>
      <p:pic>
        <p:nvPicPr>
          <p:cNvPr id="24580" name="Picture 4" descr="H:\алоэ11\20111004151414re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428604"/>
            <a:ext cx="4029075" cy="4267200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71934" y="4572008"/>
            <a:ext cx="4572000" cy="1938992"/>
          </a:xfrm>
          <a:prstGeom prst="rect">
            <a:avLst/>
          </a:prstGeom>
          <a:ln>
            <a:solidFill>
              <a:srgbClr val="006600"/>
            </a:solidFill>
          </a:ln>
        </p:spPr>
        <p:txBody>
          <a:bodyPr>
            <a:spAutoFit/>
          </a:bodyPr>
          <a:lstStyle/>
          <a:p>
            <a:pPr lvl="0" algn="ctr"/>
            <a:r>
              <a:rPr lang="ru-RU" sz="2400" b="1" dirty="0">
                <a:solidFill>
                  <a:srgbClr val="006600"/>
                </a:solidFill>
              </a:rPr>
              <a:t>При отсутствии натурального сока можно использовать лекарственные средства на основе сока алоэ, лучше всего с содержанием 98-99%.</a:t>
            </a:r>
          </a:p>
        </p:txBody>
      </p:sp>
      <p:pic>
        <p:nvPicPr>
          <p:cNvPr id="25602" name="Picture 2" descr="H:\алоэ11\tovar-416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14290"/>
            <a:ext cx="3500462" cy="4105673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</p:pic>
      <p:pic>
        <p:nvPicPr>
          <p:cNvPr id="25603" name="Picture 3" descr="H:\алоэ11\c644283155ccf94900e2a92f0cabf5d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572008"/>
            <a:ext cx="3357586" cy="2071702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</p:pic>
      <p:pic>
        <p:nvPicPr>
          <p:cNvPr id="25604" name="Picture 4" descr="H:\алоэ11\aloe_sirop_s_jelezom_100ml_rnd20285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214290"/>
            <a:ext cx="3571900" cy="4000528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4810" y="4286256"/>
            <a:ext cx="4572000" cy="2308324"/>
          </a:xfrm>
          <a:prstGeom prst="rect">
            <a:avLst/>
          </a:prstGeom>
          <a:ln>
            <a:solidFill>
              <a:srgbClr val="006600"/>
            </a:solidFill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6600"/>
                </a:solidFill>
              </a:rPr>
              <a:t>В народной медицине свежий сок алоэ применяют для лечения невралгий, радикулитов, головных болей, ожогов, нарывов, пародонтозов, стоматитов </a:t>
            </a:r>
          </a:p>
        </p:txBody>
      </p:sp>
      <p:pic>
        <p:nvPicPr>
          <p:cNvPr id="26626" name="Picture 2" descr="H:\алоэ11\aloeDent2-500x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2738440" cy="3500462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</p:pic>
      <p:pic>
        <p:nvPicPr>
          <p:cNvPr id="26627" name="Picture 3" descr="H:\алоэ11\aloe_kapli_filatov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14290"/>
            <a:ext cx="2714644" cy="3493318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</p:pic>
      <p:pic>
        <p:nvPicPr>
          <p:cNvPr id="26628" name="Picture 4" descr="H:\алоэ11\physiomer_2wee_en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214290"/>
            <a:ext cx="2714644" cy="3500462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</p:pic>
      <p:pic>
        <p:nvPicPr>
          <p:cNvPr id="26629" name="Picture 5" descr="H:\алоэ11\356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4230686"/>
            <a:ext cx="2357454" cy="2214578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785786" y="4214818"/>
            <a:ext cx="7687682" cy="2308324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процессе работы над исследованием я не отказался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 своей мечты, но несколько изменил ее.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Алоэ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достаточно древний доктор, но я считаю,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еще не все целебные свойства этого растения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изучены. Я хочу подробнее рассмотреть воздействие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сока алоэ на заживление различных видов ран.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</a:endParaRPr>
          </a:p>
        </p:txBody>
      </p:sp>
      <p:pic>
        <p:nvPicPr>
          <p:cNvPr id="27650" name="Picture 2" descr="H:\алоэ11\34831c1139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42852"/>
            <a:ext cx="6072230" cy="3976718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5786454"/>
            <a:ext cx="61622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6600"/>
                </a:solidFill>
              </a:rPr>
              <a:t>Спасибо за внимание!</a:t>
            </a:r>
            <a:endParaRPr lang="ru-RU" sz="4800" b="1" dirty="0">
              <a:solidFill>
                <a:srgbClr val="006600"/>
              </a:solidFill>
            </a:endParaRPr>
          </a:p>
        </p:txBody>
      </p:sp>
      <p:pic>
        <p:nvPicPr>
          <p:cNvPr id="28674" name="Picture 2" descr="H:\алоэ11\34c76a993af1cff39e3a7d711f8dd3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28604"/>
            <a:ext cx="7929618" cy="5230734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00034" y="3929066"/>
            <a:ext cx="7811306" cy="2677656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Актуальность: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современном мире люди все чаще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обращаются к народной медицине, которая использует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лекарственные растения. Тема сохранения здоровья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человека постоянно актуальна. Домашние лекарственные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средства могут стать альтернативой дорогим аптечным.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решил разобраться, почему в большинстве домов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цветок алоэ стоит на окошке и активно используется.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</a:endParaRPr>
          </a:p>
        </p:txBody>
      </p:sp>
      <p:pic>
        <p:nvPicPr>
          <p:cNvPr id="2050" name="Picture 2" descr="H:\алоэ11\p10100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14290"/>
            <a:ext cx="5286412" cy="3571900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857356" y="1357298"/>
            <a:ext cx="7002814" cy="1569660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Проблема: действительно ли алоэ является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лекарственным растением, как возможно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использовать этот цветок в домашних условиях,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чтобы не принести вреда самолечением.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571472" y="3429000"/>
            <a:ext cx="4286280" cy="954107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Объект исследования: комнатное растение алоэ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2643174" y="4786322"/>
            <a:ext cx="5929354" cy="1384995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Предмет исследования: лекарственные свойства различных видов алоэ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571868" y="428604"/>
            <a:ext cx="5126853" cy="2246769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ГИПОТЕЗА: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алоэ обладает некоторыми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лекарственными свойствами,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которые можно использовать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в современном мире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</a:endParaRPr>
          </a:p>
        </p:txBody>
      </p:sp>
      <p:pic>
        <p:nvPicPr>
          <p:cNvPr id="16386" name="Picture 2" descr="H:\алоэ11\natural-cosmetics_1-1024x7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3357562"/>
            <a:ext cx="4668685" cy="3205162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714744" y="1071546"/>
            <a:ext cx="5024902" cy="1384995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моей работы: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изучить, как сок алоэ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влияет  на здоровье человека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285720" y="3214686"/>
            <a:ext cx="8286808" cy="3046988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Ознакомление с характеристикой, видами и особенностями произрастания комнатного растения.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Изучение полезных свойств алоэ.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Проведение опытов и анкетирования среди учащихся и учителей.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Составление рекомендаций и изучение народных рецептов лечения при помощи алоэ.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4857752" y="357166"/>
            <a:ext cx="3929090" cy="3785652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МЕТОДЫ ИССЛЕДОВАНИЯ: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Изучение различных видов алоэ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Выявление целебных  свойств  данных растений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Нахождение рецептов использования алоэ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Проведение анкетирования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Формулирование выводов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</a:endParaRPr>
          </a:p>
        </p:txBody>
      </p:sp>
      <p:pic>
        <p:nvPicPr>
          <p:cNvPr id="18434" name="Picture 2" descr="H:\алоэ11\aloe-vera--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571744"/>
            <a:ext cx="4211679" cy="4095761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:\алоэ11\96172208_alo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52397"/>
            <a:ext cx="4643470" cy="3482603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</p:pic>
      <p:pic>
        <p:nvPicPr>
          <p:cNvPr id="19459" name="Picture 3" descr="H:\алоэ11\78726723_aloe_vera_su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2857496"/>
            <a:ext cx="4643470" cy="3490341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71934" y="785794"/>
            <a:ext cx="4572000" cy="1200329"/>
          </a:xfrm>
          <a:prstGeom prst="rect">
            <a:avLst/>
          </a:prstGeom>
          <a:ln>
            <a:solidFill>
              <a:srgbClr val="006600"/>
            </a:solidFill>
          </a:ln>
        </p:spPr>
        <p:txBody>
          <a:bodyPr>
            <a:spAutoFit/>
          </a:bodyPr>
          <a:lstStyle/>
          <a:p>
            <a:pPr lvl="0" algn="ctr"/>
            <a:r>
              <a:rPr lang="ru-RU" sz="2400" b="1" dirty="0">
                <a:solidFill>
                  <a:srgbClr val="006600"/>
                </a:solidFill>
              </a:rPr>
              <a:t>Своими свойствами алоэ обязан веществу </a:t>
            </a:r>
            <a:r>
              <a:rPr lang="ru-RU" sz="2400" b="1" dirty="0" err="1">
                <a:solidFill>
                  <a:srgbClr val="006600"/>
                </a:solidFill>
              </a:rPr>
              <a:t>аллантоину</a:t>
            </a:r>
            <a:r>
              <a:rPr lang="ru-RU" sz="2400" b="1" dirty="0">
                <a:solidFill>
                  <a:srgbClr val="006600"/>
                </a:solidFill>
              </a:rPr>
              <a:t>, содержащемуся в листьях.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071934" y="3286124"/>
            <a:ext cx="4714892" cy="2677656"/>
          </a:xfrm>
          <a:prstGeom prst="rect">
            <a:avLst/>
          </a:prstGeom>
          <a:ln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6600"/>
                </a:solidFill>
              </a:rPr>
              <a:t>Алоэ содержит натуральные антиоксиданты в виде витаминов В, комплекса витаминов С и Е, а так же </a:t>
            </a:r>
            <a:r>
              <a:rPr lang="ru-RU" sz="2400" b="1" dirty="0" err="1">
                <a:solidFill>
                  <a:srgbClr val="006600"/>
                </a:solidFill>
              </a:rPr>
              <a:t>бета-каротина</a:t>
            </a:r>
            <a:r>
              <a:rPr lang="ru-RU" sz="2400" b="1" dirty="0">
                <a:solidFill>
                  <a:srgbClr val="006600"/>
                </a:solidFill>
              </a:rPr>
              <a:t>, который в организме превращается в витамин А. Эти вещества важны для здоровья кожи</a:t>
            </a:r>
          </a:p>
        </p:txBody>
      </p:sp>
      <p:pic>
        <p:nvPicPr>
          <p:cNvPr id="20482" name="Picture 2" descr="H:\алоэ11\cutcaster-photo-100566529-Aloe-Vera-Cre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00042"/>
            <a:ext cx="3500462" cy="5572164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4810" y="500042"/>
            <a:ext cx="4572000" cy="830997"/>
          </a:xfrm>
          <a:prstGeom prst="rect">
            <a:avLst/>
          </a:prstGeom>
          <a:ln>
            <a:solidFill>
              <a:srgbClr val="006600"/>
            </a:solidFill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6600"/>
                </a:solidFill>
              </a:rPr>
              <a:t>Наибольшую силу имеет сок листьев возрастом от 3-х лет.</a:t>
            </a:r>
          </a:p>
        </p:txBody>
      </p:sp>
      <p:pic>
        <p:nvPicPr>
          <p:cNvPr id="21506" name="Picture 2" descr="H:\алоэ11\akni-prirodno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785926"/>
            <a:ext cx="6667500" cy="4581525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399</Words>
  <Application>Microsoft Office PowerPoint</Application>
  <PresentationFormat>Экран (4:3)</PresentationFormat>
  <Paragraphs>59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Win10</cp:lastModifiedBy>
  <cp:revision>8</cp:revision>
  <dcterms:created xsi:type="dcterms:W3CDTF">2015-02-10T17:19:16Z</dcterms:created>
  <dcterms:modified xsi:type="dcterms:W3CDTF">2025-04-09T10:49:31Z</dcterms:modified>
</cp:coreProperties>
</file>