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4" r:id="rId9"/>
    <p:sldId id="265" r:id="rId10"/>
    <p:sldId id="266" r:id="rId11"/>
    <p:sldId id="268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>
        <p:scale>
          <a:sx n="40" d="100"/>
          <a:sy n="40" d="100"/>
        </p:scale>
        <p:origin x="18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90D8-0D54-42A2-832E-98169C3300F3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5888-795A-401A-99A7-76258845F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13CE-F22F-4016-9D6B-1E06D5F28564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7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B17-ADC9-4515-8F52-2190BCDF3F39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8AE3-A4FF-4874-8234-86D598B8DCC9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AD37-9C73-4C44-9E33-B6FEA73DA83A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3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D5EF-5070-41D3-8110-8DB7FBD4DFA1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2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460-BD02-445D-8E23-B4A079646E5A}" type="datetime1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3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EFA5-BE53-4520-B937-2AA2FA36C755}" type="datetime1">
              <a:rPr lang="ru-RU" smtClean="0"/>
              <a:t>05.04.2025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C0C4-1B9D-4651-908B-F12D91783A66}" type="datetime1">
              <a:rPr lang="ru-RU" smtClean="0"/>
              <a:t>05.04.2025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A515-A25B-4F84-80A5-BE09993343E8}" type="datetime1">
              <a:rPr lang="ru-RU" smtClean="0"/>
              <a:t>05.04.2025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7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04D3-468F-440F-9F68-DDA87B66EA97}" type="datetime1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E714-4565-4519-827C-CDBA0C27897C}" type="datetime1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EA19-B250-4ED7-8132-7B8DE7F9B0EF}" type="datetime1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084-33D9-4857-AE29-FDB1CF91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2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DAC50-A97C-452F-8694-3BB76734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8A380C-2652-4D84-BFB7-67FC6FE1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084-33D9-4857-AE29-FDB1CF910B53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ED284-B444-4B29-82E6-573D08D2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96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65587-4E4C-422D-AE95-A6E07B9D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8901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the right order to make a proverb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</a:rPr>
              <a:t>:</a:t>
            </a:r>
            <a:endParaRPr lang="ru-RU" sz="16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0EE36-8F38-4380-9498-C3B5F341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074420"/>
            <a:ext cx="5915027" cy="7847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wasn’t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bean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old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like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costumes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dog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catches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gloves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rusts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mind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idleness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forbidden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Write a Russian equivalent:</a:t>
            </a:r>
            <a:endParaRPr lang="ru-RU" sz="16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of a feather flock together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father, like son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There's a black sheep in every family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who live in glass houses should never throw stones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Diligence is the mother of success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that would eat the fruit must climb the tree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work and no play makes Jack a dull boy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Better go to bed supperless than rise in debt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Feast today and fast tomorrow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plenty is no plague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sow so shall you reap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Half a loaf is better than no bread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at Rome, do as the Romans do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Englishman's home is his castle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Dry bread at home is better than roast meat abroad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3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808210-C6FA-4AE4-A4B0-50A194D0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надеемся, что смогли вам помочь!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C0C4974-87D9-4F69-AA2F-2D81FE803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943" y="6467272"/>
            <a:ext cx="3745588" cy="2181605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20A6D1F-449E-48F4-B1DB-8EE2D338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784600"/>
            <a:ext cx="2211884" cy="469282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сборником работали: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10 «Б» класса, Челпанова Полина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Шнайдер Марина Сергеевна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BA3167-1B11-411B-A10B-6E180201D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30" r="41885"/>
          <a:stretch/>
        </p:blipFill>
        <p:spPr>
          <a:xfrm>
            <a:off x="4173737" y="1257123"/>
            <a:ext cx="1941966" cy="1476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085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6A8F2B-828F-491C-A117-326B3C1F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08354"/>
              </p:ext>
            </p:extLst>
          </p:nvPr>
        </p:nvGraphicFramePr>
        <p:xfrm>
          <a:off x="509286" y="1409926"/>
          <a:ext cx="5741044" cy="7609101"/>
        </p:xfrm>
        <a:graphic>
          <a:graphicData uri="http://schemas.openxmlformats.org/drawingml/2006/table">
            <a:tbl>
              <a:tblPr/>
              <a:tblGrid>
                <a:gridCol w="2916242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24802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53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East or West – home is the best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гостях хорошо, а дома лучше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 bread at home is better than roast meat abroad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 и солома съедобна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 dog is a lion at home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Всяк кулик свое болото хвалит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who live in glass houses should never throw stones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руби сук, на котором сидишь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 is home though it never so homely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Своя земля и в горести мила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Englishman's home is his castle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дом - моя крепость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There's no place like home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места подобно дому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at Rome, do as the Romans do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чужой монастырь со своим уставом не ходят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5F1D72-2ADF-4458-BEE9-582992F4AE95}"/>
              </a:ext>
            </a:extLst>
          </p:cNvPr>
          <p:cNvSpPr txBox="1"/>
          <p:nvPr/>
        </p:nvSpPr>
        <p:spPr>
          <a:xfrm>
            <a:off x="509286" y="416560"/>
            <a:ext cx="574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РОДИНЫ И ДОМА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17998"/>
              </p:ext>
            </p:extLst>
          </p:nvPr>
        </p:nvGraphicFramePr>
        <p:xfrm>
          <a:off x="508000" y="1409926"/>
          <a:ext cx="5742330" cy="7609101"/>
        </p:xfrm>
        <a:graphic>
          <a:graphicData uri="http://schemas.openxmlformats.org/drawingml/2006/table">
            <a:tbl>
              <a:tblPr/>
              <a:tblGrid>
                <a:gridCol w="2917528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24802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53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There's a black sheep in every family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семье не без урода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 family has a skeleton in the cupboard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всякой избушки свои погремушки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 and fools tell the truth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Устами младенца глаголет истина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may choose your friends; your family is trust upon you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не выбирают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 make houses, women make homes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Хозяйкою дом стоит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father, like son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 от яблони недалеко падает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Charity begins at home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Своя рубашка ближе к телу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tailor's wife is the worst clad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Жена сапожника обута хуже всех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5F1D72-2ADF-4458-BEE9-582992F4AE95}"/>
              </a:ext>
            </a:extLst>
          </p:cNvPr>
          <p:cNvSpPr txBox="1"/>
          <p:nvPr/>
        </p:nvSpPr>
        <p:spPr>
          <a:xfrm>
            <a:off x="509286" y="416560"/>
            <a:ext cx="574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СЕМЬИ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8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40088"/>
              </p:ext>
            </p:extLst>
          </p:nvPr>
        </p:nvGraphicFramePr>
        <p:xfrm>
          <a:off x="509286" y="1409926"/>
          <a:ext cx="5741044" cy="7609101"/>
        </p:xfrm>
        <a:graphic>
          <a:graphicData uri="http://schemas.openxmlformats.org/drawingml/2006/table">
            <a:tbl>
              <a:tblPr/>
              <a:tblGrid>
                <a:gridCol w="2916242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24802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53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friend in need's a friend indeed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Друзья познаются в беде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friends and old wine are best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друг лучше новых двух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hands make light work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Дружно - не грузно, а врозь - хоть брось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friend to all is a friend to none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всех не угодишь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hedge between keeps friendship green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реже видишься, тем больше любишь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Birds of a feather flock together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 рыбака видит издалека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trouble shared is a trouble halved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Разделишь горе – половина горя, разделишь радость – двойная 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Familiarity breeds contempt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 меру (про границы)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5F1D72-2ADF-4458-BEE9-582992F4AE95}"/>
              </a:ext>
            </a:extLst>
          </p:cNvPr>
          <p:cNvSpPr txBox="1"/>
          <p:nvPr/>
        </p:nvSpPr>
        <p:spPr>
          <a:xfrm>
            <a:off x="509286" y="416560"/>
            <a:ext cx="574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ДРУЖБЫ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58612"/>
              </p:ext>
            </p:extLst>
          </p:nvPr>
        </p:nvGraphicFramePr>
        <p:xfrm>
          <a:off x="509286" y="1409926"/>
          <a:ext cx="5741044" cy="7609101"/>
        </p:xfrm>
        <a:graphic>
          <a:graphicData uri="http://schemas.openxmlformats.org/drawingml/2006/table">
            <a:tbl>
              <a:tblPr/>
              <a:tblGrid>
                <a:gridCol w="2916242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24802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53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Haste makes waste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Поспешишь, людей насмешишь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cat in gloves catches no mice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труда не вытащишь и рыбки из пруда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Diligence is the mother of success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Терпенье и труд всё перетрут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that would eat the fruit must climb the tree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труда нет плода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Idleness rusts the mind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человека кормит, а лень портит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Rome wasn't built in a day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не сразу строилась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work and no play makes Jack a dull boy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Делу время, потехе час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pain, no gain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труда не вытащишь и рыбку из пруда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5F1D72-2ADF-4458-BEE9-582992F4AE95}"/>
              </a:ext>
            </a:extLst>
          </p:cNvPr>
          <p:cNvSpPr txBox="1"/>
          <p:nvPr/>
        </p:nvSpPr>
        <p:spPr>
          <a:xfrm>
            <a:off x="509286" y="416560"/>
            <a:ext cx="574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ТРУДА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1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42237"/>
              </p:ext>
            </p:extLst>
          </p:nvPr>
        </p:nvGraphicFramePr>
        <p:xfrm>
          <a:off x="509286" y="1409926"/>
          <a:ext cx="5741044" cy="7609101"/>
        </p:xfrm>
        <a:graphic>
          <a:graphicData uri="http://schemas.openxmlformats.org/drawingml/2006/table">
            <a:tbl>
              <a:tblPr/>
              <a:tblGrid>
                <a:gridCol w="2916242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24802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536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early bird catches the worm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рано встает, тому бог подает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song, no supper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Хочешь есть калачи, не лежи на печи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knows how many beans make five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 на уме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Feast today and fast tomorrow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Часом щи с мясом, а часом и хлеб с квасом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the tree so the fruit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Каково дерево, таков и плод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Between two evils it is not worth choosing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Хрен редьки не слаще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 a loaf is better than no bread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 мало, чем ничего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 bean has its black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каждого свои недостатки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5F1D72-2ADF-4458-BEE9-582992F4AE95}"/>
              </a:ext>
            </a:extLst>
          </p:cNvPr>
          <p:cNvSpPr txBox="1"/>
          <p:nvPr/>
        </p:nvSpPr>
        <p:spPr>
          <a:xfrm>
            <a:off x="509286" y="416560"/>
            <a:ext cx="574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НЕСКОЛЬКО ПОПУЛЯРНЫХ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 И ПОГОВОРОК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1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95EBEBF-6CD9-4420-82AF-8C08FFAC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81346"/>
              </p:ext>
            </p:extLst>
          </p:nvPr>
        </p:nvGraphicFramePr>
        <p:xfrm>
          <a:off x="509286" y="550334"/>
          <a:ext cx="5877226" cy="8526018"/>
        </p:xfrm>
        <a:graphic>
          <a:graphicData uri="http://schemas.openxmlformats.org/drawingml/2006/table">
            <a:tbl>
              <a:tblPr/>
              <a:tblGrid>
                <a:gridCol w="2985418">
                  <a:extLst>
                    <a:ext uri="{9D8B030D-6E8A-4147-A177-3AD203B41FA5}">
                      <a16:colId xmlns:a16="http://schemas.microsoft.com/office/drawing/2014/main" val="764464385"/>
                    </a:ext>
                  </a:extLst>
                </a:gridCol>
                <a:gridCol w="2891808">
                  <a:extLst>
                    <a:ext uri="{9D8B030D-6E8A-4147-A177-3AD203B41FA5}">
                      <a16:colId xmlns:a16="http://schemas.microsoft.com/office/drawing/2014/main" val="4269102916"/>
                    </a:ext>
                  </a:extLst>
                </a:gridCol>
              </a:tblGrid>
              <a:tr h="8212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эквивалент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3965"/>
                  </a:ext>
                </a:extLst>
              </a:tr>
              <a:tr h="100320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many countries so many customs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ни двор, то свой обычай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9578"/>
                  </a:ext>
                </a:extLst>
              </a:tr>
              <a:tr h="95598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Forbidden fruit is sweet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Запретный плод слаще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2609"/>
                  </a:ext>
                </a:extLst>
              </a:tr>
              <a:tr h="98495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you sow so shall you reap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посеешь, то и пожнешь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83622"/>
                  </a:ext>
                </a:extLst>
              </a:tr>
              <a:tr h="98495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 go to bed supper less than rise in debt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Ешь хоть репу вместо ржи, а другого не держи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3741"/>
                  </a:ext>
                </a:extLst>
              </a:tr>
              <a:tr h="9656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apple a day keeps the doctor away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яблоко в день съедает, тот у докторов не бывает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925422"/>
                  </a:ext>
                </a:extLst>
              </a:tr>
              <a:tr h="104289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рlenty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no plague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Изобилие – не беда. Кашу маслом не испортишь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16558"/>
                  </a:ext>
                </a:extLst>
              </a:tr>
              <a:tr h="93667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count your chickens before they hatch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Цыплят по осени считают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31427"/>
                  </a:ext>
                </a:extLst>
              </a:tr>
              <a:tr h="830451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Tо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weep over an onion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Проливать слезы над луком, т.е. лить лицемерные слезы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39625"/>
                  </a:ext>
                </a:extLst>
              </a:tr>
            </a:tbl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9326880"/>
            <a:ext cx="290513" cy="38192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10FA4-8CFE-4BCC-9AD0-29CC334E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4801"/>
            <a:ext cx="5915025" cy="115252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ЗАДАНИЯ НА ЗАКРЕПЛЕНИЕ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391A5-C81E-4E8D-BD82-3F5E89E5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14425"/>
            <a:ext cx="5915025" cy="780785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Find the ending to the proverbs:</a:t>
            </a:r>
            <a:endParaRPr lang="ru-RU" sz="16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575" y="9181397"/>
            <a:ext cx="261938" cy="527403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B3C90B11-CA70-41C5-891F-FDEF0B5CF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17736"/>
              </p:ext>
            </p:extLst>
          </p:nvPr>
        </p:nvGraphicFramePr>
        <p:xfrm>
          <a:off x="547686" y="1548367"/>
          <a:ext cx="5167313" cy="3752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0622">
                  <a:extLst>
                    <a:ext uri="{9D8B030D-6E8A-4147-A177-3AD203B41FA5}">
                      <a16:colId xmlns:a16="http://schemas.microsoft.com/office/drawing/2014/main" val="3270353379"/>
                    </a:ext>
                  </a:extLst>
                </a:gridCol>
                <a:gridCol w="2696691">
                  <a:extLst>
                    <a:ext uri="{9D8B030D-6E8A-4147-A177-3AD203B41FA5}">
                      <a16:colId xmlns:a16="http://schemas.microsoft.com/office/drawing/2014/main" val="2245005450"/>
                    </a:ext>
                  </a:extLst>
                </a:gridCol>
              </a:tblGrid>
              <a:tr h="513733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East or West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supper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80476"/>
                  </a:ext>
                </a:extLst>
              </a:tr>
              <a:tr h="541553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father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r>
                        <a:rPr lang="ru-RU" dirty="0"/>
                        <a:t>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shall you reap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32571"/>
                  </a:ext>
                </a:extLst>
              </a:tr>
              <a:tr h="541553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friend in need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keeps the doctor away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80692"/>
                  </a:ext>
                </a:extLst>
              </a:tr>
              <a:tr h="53135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ru-RU" dirty="0"/>
                        <a:t>. </a:t>
                      </a:r>
                      <a:r>
                        <a:rPr lang="en-US" dirty="0"/>
                        <a:t>No song</a:t>
                      </a:r>
                      <a:r>
                        <a:rPr lang="ru-RU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 is best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18767"/>
                  </a:ext>
                </a:extLst>
              </a:tr>
              <a:tr h="541553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apple a day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son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97153"/>
                  </a:ext>
                </a:extLst>
              </a:tr>
              <a:tr h="541553">
                <a:tc>
                  <a:txBody>
                    <a:bodyPr/>
                    <a:lstStyle/>
                    <a:p>
                      <a:r>
                        <a:rPr lang="ru-RU" dirty="0"/>
                        <a:t>6.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you sow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 friend indeed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43997"/>
                  </a:ext>
                </a:extLst>
              </a:tr>
              <a:tr h="541553"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 late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g.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never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386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3ECD9C-C861-4B53-AF34-AD4B9DF16E10}"/>
              </a:ext>
            </a:extLst>
          </p:cNvPr>
          <p:cNvSpPr txBox="1"/>
          <p:nvPr/>
        </p:nvSpPr>
        <p:spPr>
          <a:xfrm>
            <a:off x="471487" y="5461483"/>
            <a:ext cx="56530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Choose the right variant: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bird in the hand is worth two in the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bush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sky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river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 Englishman's home is his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security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castle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palace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world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and fools tell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lie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 truth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fairytales </a:t>
            </a:r>
          </a:p>
          <a:p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0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5CA2DAC-BF8B-4F89-A2AA-B141DD85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00652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Pick up the English proverb which is the closest in meaning to the Russian one:</a:t>
            </a:r>
            <a:endParaRPr lang="ru-RU" sz="16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1B6C230-0F13-4BE3-AB3A-DE8989C19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28057"/>
            <a:ext cx="2637472" cy="80505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познаются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</a:t>
            </a: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fair weather friend.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friend in need is a friend indeed.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is known by the company he keeps.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of a feather flock together.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рыбака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издалека</a:t>
            </a:r>
            <a:endParaRPr lang="en-US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is thicker than water.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for one and one for all.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of friends must part.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 of a feather flock together.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беда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en-US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bird catches the worm.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start from scratch.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hands make light work.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begun is half done.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Поспешишь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насмешишь</a:t>
            </a:r>
            <a:endParaRPr lang="en-US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miss is as good as a mile.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come, easy go.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Haste makes waste.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walk before you run.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урода</a:t>
            </a:r>
            <a:endParaRPr lang="en-US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family has a skeleton in the cupboard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black sheep in every family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 begins at home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and fools tell the truth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F31A32A-9AC1-437C-BABF-79D08C0C3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9925" y="1328057"/>
            <a:ext cx="3176588" cy="7853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потехе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endParaRPr lang="en-US" sz="13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pain, no gain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 wasn't built in a day 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work and no play makes Jack a dull boy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Diligence is the mother of success</a:t>
            </a:r>
          </a:p>
          <a:p>
            <a:pPr marL="0" indent="0">
              <a:buNone/>
            </a:pP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калачи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печи</a:t>
            </a:r>
            <a:endParaRPr lang="en-US" sz="13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bird catches the worm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tree so the fruit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a loaf is better than no bread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song, no supper</a:t>
            </a:r>
          </a:p>
          <a:p>
            <a:pPr marL="0" indent="0">
              <a:buNone/>
            </a:pP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солома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съедобна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is home though it never so homely 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dog is a lion at home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bread at home is better than roast meat abroad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no place like home    </a:t>
            </a:r>
          </a:p>
          <a:p>
            <a:pPr marL="0" indent="0">
              <a:buNone/>
            </a:pP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угодишь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friend to all is a friend to none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Familiarity breeds contempt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hedge between keeps friendship green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hands make light work</a:t>
            </a:r>
          </a:p>
          <a:p>
            <a:pPr marL="0" indent="0">
              <a:buNone/>
            </a:pP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Хозяйкою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en-US" sz="1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Englishman's home is his castle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make houses, women make homes    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 today and fast tomorrow</a:t>
            </a:r>
          </a:p>
          <a:p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plenty is no plague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80E5FC3-BD92-4B7B-A503-0774C85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1489</Words>
  <Application>Microsoft Office PowerPoint</Application>
  <PresentationFormat>Лист A4 (210x297 мм)</PresentationFormat>
  <Paragraphs>242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ЗАДАНИЯ НА ЗАКРЕПЛЕНИЕ</vt:lpstr>
      <vt:lpstr>3. Pick up the English proverb which is the closest in meaning to the Russian one:</vt:lpstr>
      <vt:lpstr>4. Put the words in the right order to make a proverb:</vt:lpstr>
      <vt:lpstr>Мы надеемся, что смогли вам помочь!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Polina</cp:lastModifiedBy>
  <cp:revision>30</cp:revision>
  <dcterms:created xsi:type="dcterms:W3CDTF">2025-04-01T18:06:20Z</dcterms:created>
  <dcterms:modified xsi:type="dcterms:W3CDTF">2025-04-05T21:33:56Z</dcterms:modified>
</cp:coreProperties>
</file>