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ru-RU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  <a:endParaRPr lang="ru-RU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  <a:endParaRPr lang="ru-RU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  <a:endParaRPr lang="ru-RU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  <a:endParaRPr lang="ru-RU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  <a:endParaRPr lang="ru-RU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  <a:endParaRPr lang="ru-RU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  <a:endParaRPr lang="ru-RU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-3600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486720" y="486720"/>
            <a:ext cx="11387160" cy="3021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b">
            <a:normAutofit/>
          </a:bodyPr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333F4F"/>
                </a:solidFill>
                <a:latin typeface="Times New Roman" panose="02020603050405020304"/>
                <a:ea typeface="DejaVu Sans" panose="020B0603030804020204"/>
              </a:rPr>
              <a:t>Дидактические игры для дошкольников.</a:t>
            </a:r>
            <a:endParaRPr lang="ru-RU" sz="3200" b="0" strike="noStrike" spc="-1">
              <a:solidFill>
                <a:srgbClr val="333F4F"/>
              </a:solidFill>
              <a:latin typeface="Times New Roman" panose="02020603050405020304"/>
              <a:ea typeface="DejaVu Sans" panose="020B0603030804020204"/>
            </a:endParaRPr>
          </a:p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333F4F"/>
                </a:solidFill>
                <a:latin typeface="Times New Roman" panose="02020603050405020304"/>
                <a:ea typeface="DejaVu Sans" panose="020B0603030804020204"/>
              </a:rPr>
              <a:t>Игры: «Ежики» , «Теремок», «Волшебная полянка».</a:t>
            </a:r>
            <a:br>
              <a:rPr lang="ru-RU" sz="3200" b="0" strike="noStrike" spc="-1">
                <a:solidFill>
                  <a:srgbClr val="333F4F"/>
                </a:solidFill>
                <a:latin typeface="Times New Roman" panose="02020603050405020304"/>
                <a:ea typeface="DejaVu Sans" panose="020B0603030804020204"/>
              </a:rPr>
            </a:br>
            <a:br>
              <a:rPr lang="ru-RU" sz="3200" b="0" strike="noStrike" spc="-1">
                <a:solidFill>
                  <a:srgbClr val="333F4F"/>
                </a:solidFill>
                <a:latin typeface="Times New Roman" panose="02020603050405020304"/>
                <a:ea typeface="DejaVu Sans" panose="020B0603030804020204"/>
              </a:rPr>
            </a:br>
            <a:br>
              <a:rPr lang="ru-RU" sz="3200" b="0" strike="noStrike" spc="-1">
                <a:solidFill>
                  <a:srgbClr val="333F4F"/>
                </a:solidFill>
                <a:latin typeface="Times New Roman" panose="02020603050405020304"/>
                <a:ea typeface="DejaVu Sans" panose="020B0603030804020204"/>
              </a:rPr>
            </a:br>
            <a:br>
              <a:rPr lang="ru-RU" sz="3200" b="0" strike="noStrike" spc="-1">
                <a:solidFill>
                  <a:srgbClr val="333F4F"/>
                </a:solidFill>
                <a:latin typeface="Times New Roman" panose="02020603050405020304"/>
                <a:ea typeface="DejaVu Sans" panose="020B0603030804020204"/>
              </a:rPr>
            </a:b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700560" y="3508560"/>
            <a:ext cx="11173320" cy="2583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p>
            <a:pPr algn="r"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800" b="0" strike="noStrike" spc="-1">
              <a:latin typeface="Arial" panose="020B0604020202020204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333F4F"/>
                </a:solidFill>
                <a:latin typeface="Calibri" panose="020F0502020204030204"/>
                <a:ea typeface="DejaVu Sans" panose="020B0603030804020204"/>
              </a:rPr>
              <a:t>Презентацию подготовила: </a:t>
            </a:r>
            <a:endParaRPr lang="ru-RU" sz="2400" b="0" strike="noStrike" spc="-1">
              <a:latin typeface="Arial" panose="020B0604020202020204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333F4F"/>
                </a:solidFill>
                <a:latin typeface="Calibri" panose="020F0502020204030204"/>
                <a:ea typeface="DejaVu Sans" panose="020B0603030804020204"/>
              </a:rPr>
              <a:t>воспитатель Авхадиева Айгуль Айратовна. </a:t>
            </a: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4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333F4F"/>
                </a:solidFill>
                <a:latin typeface="Calibri" panose="020F0502020204030204"/>
                <a:ea typeface="DejaVu Sans" panose="020B0603030804020204"/>
              </a:rPr>
              <a:t>                                                                    </a:t>
            </a:r>
            <a:r>
              <a:rPr lang="ru-RU" sz="2400" b="0" strike="noStrike" spc="-1">
                <a:solidFill>
                  <a:srgbClr val="333F4F"/>
                </a:solidFill>
                <a:latin typeface="Calibri" panose="020F0502020204030204"/>
                <a:ea typeface="DejaVu Sans" panose="020B0603030804020204"/>
              </a:rPr>
              <a:t>Нижнекамск 2025г.</a:t>
            </a:r>
            <a:endParaRPr lang="ru-RU" sz="2400" b="0" strike="noStrike" spc="-1">
              <a:latin typeface="Arial" panose="020B0604020202020204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385623"/>
                </a:solidFill>
                <a:latin typeface="Calibri" panose="020F0502020204030204"/>
                <a:ea typeface="DejaVu Sans" panose="020B0603030804020204"/>
              </a:rPr>
              <a:t>	</a:t>
            </a:r>
            <a:r>
              <a:rPr lang="ru-RU" sz="2400" b="0" strike="noStrike" spc="-1">
                <a:solidFill>
                  <a:srgbClr val="385623"/>
                </a:solidFill>
                <a:latin typeface="Calibri" panose="020F0502020204030204"/>
                <a:ea typeface="DejaVu Sans" panose="020B0603030804020204"/>
              </a:rPr>
              <a:t>	</a:t>
            </a:r>
            <a:r>
              <a:rPr lang="ru-RU" sz="2400" b="0" strike="noStrike" spc="-1">
                <a:solidFill>
                  <a:srgbClr val="385623"/>
                </a:solidFill>
                <a:latin typeface="Calibri" panose="020F0502020204030204"/>
                <a:ea typeface="DejaVu Sans" panose="020B0603030804020204"/>
              </a:rPr>
              <a:t>	</a:t>
            </a:r>
            <a:r>
              <a:rPr lang="ru-RU" sz="2400" b="0" strike="noStrike" spc="-1">
                <a:solidFill>
                  <a:srgbClr val="385623"/>
                </a:solidFill>
                <a:latin typeface="Calibri" panose="020F0502020204030204"/>
                <a:ea typeface="DejaVu Sans" panose="020B0603030804020204"/>
              </a:rPr>
              <a:t>	</a:t>
            </a:r>
            <a:endParaRPr lang="ru-RU" sz="24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0" algn="l"/>
              </a:tabLst>
            </a:pPr>
            <a:endParaRPr lang="ru-RU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080" y="0"/>
            <a:ext cx="12190680" cy="68565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Ctr="1">
            <a:noAutofit/>
          </a:bodyPr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Дидактическая игра «                                « Ежики »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            </a:t>
            </a:r>
            <a:r>
              <a:rPr lang="ru-RU" sz="1800" b="0" strike="noStrike" spc="-1">
                <a:latin typeface="Arial" panose="020B0604020202020204"/>
              </a:rPr>
              <a:t>Дидактическая задача: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-Учить различать цвета (красный, синий, желтый ,синий).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			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     </a:t>
            </a:r>
            <a:r>
              <a:rPr lang="ru-RU" sz="1800" b="0" strike="noStrike" spc="-1">
                <a:latin typeface="Arial" panose="020B0604020202020204"/>
              </a:rPr>
              <a:t>- Уметь различать количество предметов ( один, много).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       </a:t>
            </a:r>
            <a:r>
              <a:rPr lang="ru-RU" sz="1800" b="0" strike="noStrike" spc="-1">
                <a:latin typeface="Arial" panose="020B0604020202020204"/>
              </a:rPr>
              <a:t>- На усложнение: различать овощи, фрукты, ягоды.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        </a:t>
            </a:r>
            <a:r>
              <a:rPr lang="ru-RU" sz="1800" b="0" strike="noStrike" spc="-1">
                <a:latin typeface="Arial" panose="020B0604020202020204"/>
              </a:rPr>
              <a:t>-Развивать мелкую моторику рук, фантазию, мышление.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        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                   </a:t>
            </a:r>
            <a:r>
              <a:rPr lang="ru-RU" sz="1800" b="0" strike="noStrike" spc="-1">
                <a:latin typeface="Arial" panose="020B0604020202020204"/>
              </a:rPr>
              <a:t>Планируемые результаты: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         </a:t>
            </a:r>
            <a:r>
              <a:rPr lang="ru-RU" sz="1800" b="0" strike="noStrike" spc="-1">
                <a:latin typeface="Arial" panose="020B0604020202020204"/>
              </a:rPr>
              <a:t>- Знают овощи,фрукты, ягоды.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        </a:t>
            </a:r>
            <a:r>
              <a:rPr lang="ru-RU" sz="1800" b="0" strike="noStrike" spc="-1">
                <a:latin typeface="Arial" panose="020B0604020202020204"/>
              </a:rPr>
              <a:t>- Умеют сопоставлять предметы по цвету.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        </a:t>
            </a:r>
            <a:r>
              <a:rPr lang="ru-RU" sz="1800" b="0" strike="noStrike" spc="-1">
                <a:latin typeface="Arial" panose="020B0604020202020204"/>
              </a:rPr>
              <a:t>- Умеют различать количество ( один или много).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   </a:t>
            </a:r>
            <a:r>
              <a:rPr lang="ru-RU" sz="1800" b="0" strike="noStrike" spc="-1">
                <a:latin typeface="Arial" panose="020B0604020202020204"/>
              </a:rPr>
              <a:t>- Знают цвета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10480" y="1582200"/>
            <a:ext cx="10555560" cy="2528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81" name="Изображение 80"/>
          <p:cNvPicPr/>
          <p:nvPr/>
        </p:nvPicPr>
        <p:blipFill>
          <a:blip r:embed="rId2"/>
          <a:stretch>
            <a:fillRect/>
          </a:stretch>
        </p:blipFill>
        <p:spPr>
          <a:xfrm>
            <a:off x="677520" y="542880"/>
            <a:ext cx="3642120" cy="485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080" y="0"/>
            <a:ext cx="12190680" cy="68565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Ctr="1">
            <a:noAutofit/>
          </a:bodyPr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r>
              <a:rPr lang="ru-RU" sz="1800" b="0" strike="noStrike" spc="-1">
                <a:latin typeface="Arial" panose="020B0604020202020204"/>
              </a:rPr>
              <a:t>	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                                                  Дидактическая игра « Теремок».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092600" y="771840"/>
            <a:ext cx="99975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84" name="Изображение 83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00" y="686160"/>
            <a:ext cx="5039640" cy="453348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5580000" y="913320"/>
            <a:ext cx="4854600" cy="4387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Цель: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- Развивать речевую активность детей, обогащать словарный запас детей.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 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Задачи: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-Развитие звуковой культуры речи у детей.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 Развитие связной речи детей.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-Развитие фонематического слуха, автоматизация поставленных звуков в слогах.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-Развитие мелкой моторики.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-Развитие высоты и тембра голоса, интонационной выразительности речи.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-Развитие грамматического строя речи.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498600" y="360000"/>
            <a:ext cx="6233040" cy="4723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Ctr="1">
            <a:noAutofit/>
          </a:bodyPr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Дидактическая игра « Волшебная  полянка» </a:t>
            </a:r>
            <a:endParaRPr lang="ru-RU" sz="1800" b="0" strike="noStrike" spc="-1">
              <a:latin typeface="Arial" panose="020B0604020202020204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6480000" y="720000"/>
            <a:ext cx="5219640" cy="4499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lang="ru-RU" sz="1800" b="0" strike="noStrike" spc="-1">
                <a:latin typeface="Arial" panose="020B0604020202020204"/>
              </a:rPr>
              <a:t> 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90" name="Изображение 89"/>
          <p:cNvPicPr/>
          <p:nvPr/>
        </p:nvPicPr>
        <p:blipFill>
          <a:blip r:embed="rId3"/>
          <a:stretch>
            <a:fillRect/>
          </a:stretch>
        </p:blipFill>
        <p:spPr>
          <a:xfrm>
            <a:off x="498600" y="720000"/>
            <a:ext cx="5791320" cy="44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8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433440" y="706680"/>
            <a:ext cx="1144620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Цель: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Развить творчества у детей средствами нетрадиционных техник.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Задачи: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-Познакомить с различными способами и приемами нетрадиционных техник рисования с использованием различных изобразительных материалы.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-Учить детей использовать в рисовании разнообразные материалы и техники , разные способы создания изображения, соединяя в одном рисунке разные материалы.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-Формировать у детей творческие способности посредством использования нетрадиционных техник рисования.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-Развивать эстетические чувства формы, цвета, Ритм, композицию, творческую активность, желание рисовать.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-Воспитывать интерес к изобразительному искусству (нетрадиционному рисованию).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581760" y="973800"/>
            <a:ext cx="11078280" cy="669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 panose="02020603050405020304"/>
                <a:ea typeface="NSimSun" panose="02010609030101010101" charset="-122"/>
              </a:rPr>
              <a:t>   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 panose="02020603050405020304"/>
                <a:ea typeface="NSimSun" panose="02010609030101010101" charset="-122"/>
              </a:rPr>
              <a:t>	</a:t>
            </a:r>
            <a:r>
              <a:rPr lang="ru-RU" sz="2000" b="0" strike="noStrike" spc="-1">
                <a:solidFill>
                  <a:srgbClr val="000000"/>
                </a:solidFill>
                <a:latin typeface="Times New Roman" panose="02020603050405020304"/>
                <a:ea typeface="NSimSun" panose="02010609030101010101" charset="-122"/>
              </a:rPr>
              <a:t>	</a:t>
            </a:r>
            <a:r>
              <a:rPr lang="ru-RU" sz="2000" b="0" strike="noStrike" spc="-1">
                <a:solidFill>
                  <a:srgbClr val="000000"/>
                </a:solidFill>
                <a:latin typeface="Times New Roman" panose="02020603050405020304"/>
                <a:ea typeface="NSimSun" panose="02010609030101010101" charset="-122"/>
              </a:rPr>
              <a:t>	</a:t>
            </a:r>
            <a:r>
              <a:rPr lang="ru-RU" sz="2000" b="0" strike="noStrike" spc="-1">
                <a:solidFill>
                  <a:srgbClr val="000000"/>
                </a:solidFill>
                <a:latin typeface="Times New Roman" panose="02020603050405020304"/>
                <a:ea typeface="NSimSun" panose="02010609030101010101" charset="-122"/>
              </a:rPr>
              <a:t>	</a:t>
            </a:r>
            <a:r>
              <a:rPr lang="ru-RU" sz="2000" b="0" strike="noStrike" spc="-1">
                <a:solidFill>
                  <a:srgbClr val="000000"/>
                </a:solidFill>
                <a:latin typeface="Times New Roman" panose="02020603050405020304"/>
                <a:ea typeface="NSimSun" panose="02010609030101010101" charset="-122"/>
              </a:rPr>
              <a:t>	</a:t>
            </a:r>
            <a:endParaRPr lang="ru-RU" sz="2000" b="0" strike="noStrike" spc="-1">
              <a:latin typeface="Arial" panose="020B0604020202020204"/>
            </a:endParaRPr>
          </a:p>
        </p:txBody>
      </p:sp>
      <p:pic>
        <p:nvPicPr>
          <p:cNvPr id="95" name="Изображение 94"/>
          <p:cNvPicPr/>
          <p:nvPr/>
        </p:nvPicPr>
        <p:blipFill>
          <a:blip r:embed="rId2"/>
          <a:stretch>
            <a:fillRect/>
          </a:stretch>
        </p:blipFill>
        <p:spPr>
          <a:xfrm>
            <a:off x="6120000" y="540000"/>
            <a:ext cx="5657760" cy="4679640"/>
          </a:xfrm>
          <a:prstGeom prst="rect">
            <a:avLst/>
          </a:prstGeom>
          <a:ln w="0">
            <a:noFill/>
          </a:ln>
        </p:spPr>
      </p:pic>
      <p:pic>
        <p:nvPicPr>
          <p:cNvPr id="96" name="Изображение 95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0" y="540000"/>
            <a:ext cx="5219640" cy="470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486720" y="360000"/>
            <a:ext cx="5452920" cy="5176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Ход игры: 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Воспитатель вместе с детьми вспоминает, что такое нетрадиционная техника рисования. Педагог предлагает создать картинку, из предложенных трафаретов , которая будет называться « Волшебная полянка», где растет много красивых, ярких цветов с использованием различных изобразительных материалов. С помощью этих трафаретов, дети изображают на картинке цветы, используя ватные палочки, зубные щетки , штампы, трубочки.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2 вариант игры.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« Кто гулял на полянке?»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ru-RU" sz="1800" b="0" strike="noStrike" spc="-1">
                <a:solidFill>
                  <a:srgbClr val="333F4F"/>
                </a:solidFill>
                <a:latin typeface="Arial" panose="020B0604020202020204"/>
                <a:ea typeface="NSimSun" panose="02010609030101010101" charset="-122"/>
              </a:rPr>
              <a:t>Дети с помощью трафаретов рисуют следы птиц и животных.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99" name="Изображение 98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000" y="360000"/>
            <a:ext cx="5504400" cy="50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914400" y="411480"/>
            <a:ext cx="105436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Times New Roman" panose="02020603050405020304"/>
                <a:ea typeface="NSimSun" panose="02010609030101010101" charset="-122"/>
              </a:rPr>
              <a:t>Дидактическая игра помогает сделать учебный материал увлекательным, создать радостное рабочее настроение. Ребёнок, увлечённый игрой, не замечает того, что учиться, хотя то и дело сталкиваются с заданиями, которые требуют от него мыслительной деятельности.</a:t>
            </a:r>
            <a:endParaRPr lang="ru-R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33F4F"/>
                </a:solidFill>
                <a:latin typeface="Times New Roman" panose="02020603050405020304"/>
                <a:ea typeface="NSimSun" panose="02010609030101010101" charset="-122"/>
              </a:rPr>
              <a:t>Дидактические игры  включаем в занятиях, в совместную деятельность, в индивидуальную работу, в работу с родителями в форме «игры на дом».</a:t>
            </a:r>
            <a:endParaRPr lang="ru-RU" sz="1800" b="0" strike="noStrike" spc="-1">
              <a:latin typeface="Arial" panose="020B0604020202020204"/>
            </a:endParaRPr>
          </a:p>
        </p:txBody>
      </p:sp>
      <p:pic>
        <p:nvPicPr>
          <p:cNvPr id="102" name="Изображение7"/>
          <p:cNvPicPr/>
          <p:nvPr/>
        </p:nvPicPr>
        <p:blipFill>
          <a:blip r:embed="rId2"/>
          <a:stretch>
            <a:fillRect/>
          </a:stretch>
        </p:blipFill>
        <p:spPr>
          <a:xfrm>
            <a:off x="3014280" y="1936440"/>
            <a:ext cx="6126120" cy="337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757520" y="2422440"/>
            <a:ext cx="8743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333F4F"/>
                </a:solidFill>
                <a:latin typeface="Times New Roman" panose="02020603050405020304"/>
                <a:ea typeface="NSimSun" panose="02010609030101010101" charset="-122"/>
              </a:rPr>
              <a:t>СПАСИБО ЗА ВНИМАНИЕ!</a:t>
            </a:r>
            <a:endParaRPr lang="ru-R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3295</Words>
  <Application>WPS Presentation</Application>
  <PresentationFormat/>
  <Paragraphs>80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Arial</vt:lpstr>
      <vt:lpstr>Symbol</vt:lpstr>
      <vt:lpstr>Times New Roman</vt:lpstr>
      <vt:lpstr>DejaVu Sans</vt:lpstr>
      <vt:lpstr>Calibri</vt:lpstr>
      <vt:lpstr>NSimSun</vt:lpstr>
      <vt:lpstr>Microsoft YaHei</vt:lpstr>
      <vt:lpstr>Arial Unicode MS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Казанский инновационный университет имени В.Тимирязева   Теория и технологии  развития речи. Презентация на тему: «Экскурсия как средства развития речи и знакомство детей с окружающим миром.» </dc:title>
  <dc:creator>Пользователь Windows</dc:creator>
  <cp:lastModifiedBy>Айгуль Авхадиев�</cp:lastModifiedBy>
  <cp:revision>8</cp:revision>
  <dcterms:created xsi:type="dcterms:W3CDTF">2022-10-21T05:22:00Z</dcterms:created>
  <dcterms:modified xsi:type="dcterms:W3CDTF">2025-04-13T13:16:15Z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  <property fmtid="{D5CDD505-2E9C-101B-9397-08002B2CF9AE}" pid="12" name="ICV">
    <vt:lpwstr>A0798F7F7ECE4119A320F2D6C33B704D_12</vt:lpwstr>
  </property>
  <property fmtid="{D5CDD505-2E9C-101B-9397-08002B2CF9AE}" pid="13" name="KSOProductBuildVer">
    <vt:lpwstr>1049-12.2.0.20782</vt:lpwstr>
  </property>
</Properties>
</file>