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72" r:id="rId8"/>
    <p:sldId id="273" r:id="rId9"/>
    <p:sldId id="274" r:id="rId10"/>
    <p:sldId id="276" r:id="rId11"/>
    <p:sldId id="27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06SZyzDBhVA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TextShape 1"/>
          <p:cNvSpPr txBox="1"/>
          <p:nvPr/>
        </p:nvSpPr>
        <p:spPr>
          <a:xfrm>
            <a:off x="1837094" y="862885"/>
            <a:ext cx="8229240" cy="4082602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>
            <a:normAutofit/>
          </a:bodyPr>
          <a:lstStyle/>
          <a:p>
            <a:pPr algn="ctr">
              <a:spcBef>
                <a:spcPts val="799"/>
              </a:spcBef>
            </a:pPr>
            <a:r>
              <a:rPr lang="ru-RU" sz="4000" b="1" spc="-1" dirty="0">
                <a:solidFill>
                  <a:srgbClr val="000000"/>
                </a:solidFill>
                <a:latin typeface="Times New Roman"/>
              </a:rPr>
              <a:t> Урок английского языка,</a:t>
            </a:r>
            <a:br>
              <a:rPr dirty="0"/>
            </a:br>
            <a:r>
              <a:rPr lang="ru-RU" sz="4000" b="1" spc="-1" dirty="0">
                <a:solidFill>
                  <a:srgbClr val="000000"/>
                </a:solidFill>
                <a:latin typeface="Times New Roman"/>
              </a:rPr>
              <a:t>7 класс</a:t>
            </a:r>
            <a:br>
              <a:rPr dirty="0"/>
            </a:br>
            <a:r>
              <a:rPr lang="ru-RU" sz="4000" b="1" spc="-1" dirty="0">
                <a:solidFill>
                  <a:srgbClr val="000000"/>
                </a:solidFill>
                <a:latin typeface="Times New Roman"/>
              </a:rPr>
              <a:t>Тема урока: </a:t>
            </a:r>
            <a:r>
              <a:rPr lang="ru-RU" sz="4000" b="1" spc="-1" dirty="0" err="1">
                <a:solidFill>
                  <a:srgbClr val="000000"/>
                </a:solidFill>
                <a:latin typeface="Times New Roman"/>
              </a:rPr>
              <a:t>Means</a:t>
            </a:r>
            <a:r>
              <a:rPr lang="ru-RU" sz="4000" b="1" spc="-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4000" b="1" spc="-1" dirty="0" err="1">
                <a:solidFill>
                  <a:srgbClr val="000000"/>
                </a:solidFill>
                <a:latin typeface="Times New Roman"/>
              </a:rPr>
              <a:t>of</a:t>
            </a:r>
            <a:r>
              <a:rPr lang="ru-RU" sz="4000" b="1" spc="-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4000" b="1" spc="-1" dirty="0" err="1">
                <a:solidFill>
                  <a:srgbClr val="000000"/>
                </a:solidFill>
                <a:latin typeface="Times New Roman"/>
              </a:rPr>
              <a:t>communication</a:t>
            </a:r>
            <a:r>
              <a:rPr lang="ru-RU" sz="4000" b="1" spc="-1" dirty="0">
                <a:solidFill>
                  <a:srgbClr val="000000"/>
                </a:solidFill>
                <a:latin typeface="Times New Roman"/>
              </a:rPr>
              <a:t> (Средства связи)</a:t>
            </a:r>
          </a:p>
          <a:p>
            <a:pPr algn="ctr">
              <a:spcBef>
                <a:spcPts val="799"/>
              </a:spcBef>
            </a:pPr>
            <a:r>
              <a:rPr lang="ru-RU" sz="4000" b="1" spc="-1" dirty="0">
                <a:solidFill>
                  <a:srgbClr val="000000"/>
                </a:solidFill>
                <a:latin typeface="Times New Roman"/>
              </a:rPr>
              <a:t>Учитель </a:t>
            </a:r>
            <a:r>
              <a:rPr lang="ru-RU" sz="4000" b="1" spc="-1" dirty="0" err="1">
                <a:solidFill>
                  <a:srgbClr val="000000"/>
                </a:solidFill>
                <a:latin typeface="Times New Roman"/>
              </a:rPr>
              <a:t>Широнина</a:t>
            </a:r>
            <a:r>
              <a:rPr lang="ru-RU" sz="4000" b="1" spc="-1" dirty="0">
                <a:solidFill>
                  <a:srgbClr val="000000"/>
                </a:solidFill>
                <a:latin typeface="Times New Roman"/>
              </a:rPr>
              <a:t> О.В.</a:t>
            </a:r>
            <a:br>
              <a:rPr dirty="0"/>
            </a:br>
            <a:endParaRPr lang="ru-RU" sz="4000" spc="-1" dirty="0">
              <a:solidFill>
                <a:srgbClr val="FFFFFF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43275592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TextShape 1"/>
          <p:cNvSpPr txBox="1"/>
          <p:nvPr/>
        </p:nvSpPr>
        <p:spPr>
          <a:xfrm>
            <a:off x="1981200" y="267480"/>
            <a:ext cx="8229240" cy="1398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marL="484560"/>
            <a:r>
              <a:rPr lang="ru-RU" sz="4200" spc="-1" dirty="0">
                <a:solidFill>
                  <a:srgbClr val="D26785"/>
                </a:solidFill>
                <a:latin typeface="Century Gothic"/>
              </a:rPr>
              <a:t>Индивидуальная работа (10 минут)</a:t>
            </a:r>
            <a:endParaRPr lang="ru-RU" sz="4200" spc="-1" dirty="0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220" name="TextShape 2"/>
          <p:cNvSpPr txBox="1"/>
          <p:nvPr/>
        </p:nvSpPr>
        <p:spPr>
          <a:xfrm>
            <a:off x="1981200" y="1882800"/>
            <a:ext cx="8229240" cy="4571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 fontScale="85000" lnSpcReduction="20000"/>
          </a:bodyPr>
          <a:lstStyle/>
          <a:p>
            <a:pPr marL="448200" indent="-383760">
              <a:spcBef>
                <a:spcPts val="601"/>
              </a:spcBef>
              <a:buClr>
                <a:srgbClr val="FF388C"/>
              </a:buClr>
              <a:buSzPct val="80000"/>
              <a:buFont typeface="Wingdings 2" charset="2"/>
              <a:buChar char=""/>
            </a:pPr>
            <a:r>
              <a:rPr lang="ru-RU" sz="3000" spc="-1" dirty="0" err="1">
                <a:latin typeface="Times New Roman"/>
              </a:rPr>
              <a:t>Well</a:t>
            </a:r>
            <a:r>
              <a:rPr lang="ru-RU" sz="3000" spc="-1" dirty="0">
                <a:latin typeface="Times New Roman"/>
              </a:rPr>
              <a:t>, </a:t>
            </a:r>
            <a:r>
              <a:rPr lang="ru-RU" sz="3000" spc="-1" dirty="0" err="1">
                <a:latin typeface="Times New Roman"/>
              </a:rPr>
              <a:t>it’s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time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to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exchange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views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about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the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advantages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and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disadvantages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of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using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the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means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of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communication</a:t>
            </a:r>
            <a:r>
              <a:rPr lang="ru-RU" sz="3000" spc="-1" dirty="0">
                <a:latin typeface="Times New Roman"/>
              </a:rPr>
              <a:t>  </a:t>
            </a:r>
            <a:r>
              <a:rPr lang="ru-RU" sz="3000" spc="-1" dirty="0" err="1">
                <a:latin typeface="Times New Roman"/>
              </a:rPr>
              <a:t>nowadays</a:t>
            </a:r>
            <a:r>
              <a:rPr lang="ru-RU" sz="3000" spc="-1" dirty="0">
                <a:latin typeface="Times New Roman"/>
              </a:rPr>
              <a:t>.</a:t>
            </a:r>
            <a:endParaRPr lang="ru-RU" sz="3000" spc="-1" dirty="0">
              <a:latin typeface="Century Gothic"/>
            </a:endParaRPr>
          </a:p>
          <a:p>
            <a:pPr marL="64080">
              <a:spcBef>
                <a:spcPts val="601"/>
              </a:spcBef>
            </a:pPr>
            <a:r>
              <a:rPr lang="ru-RU" sz="3000" spc="-1" dirty="0">
                <a:latin typeface="Times New Roman"/>
              </a:rPr>
              <a:t>a) </a:t>
            </a:r>
            <a:r>
              <a:rPr lang="ru-RU" sz="3000" spc="-1" dirty="0" err="1">
                <a:latin typeface="Times New Roman"/>
              </a:rPr>
              <a:t>It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seems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to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me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that</a:t>
            </a:r>
            <a:r>
              <a:rPr lang="ru-RU" sz="3000" spc="-1" dirty="0">
                <a:latin typeface="Times New Roman"/>
              </a:rPr>
              <a:t>…;  </a:t>
            </a:r>
            <a:r>
              <a:rPr lang="ru-RU" sz="3000" spc="-1" dirty="0" err="1">
                <a:latin typeface="Times New Roman"/>
              </a:rPr>
              <a:t>In</a:t>
            </a:r>
            <a:r>
              <a:rPr lang="ru-RU" sz="3000" spc="-1" dirty="0">
                <a:latin typeface="Times New Roman"/>
              </a:rPr>
              <a:t>  </a:t>
            </a:r>
            <a:r>
              <a:rPr lang="ru-RU" sz="3000" spc="-1" dirty="0" err="1">
                <a:latin typeface="Times New Roman"/>
              </a:rPr>
              <a:t>my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opinion</a:t>
            </a:r>
            <a:r>
              <a:rPr lang="ru-RU" sz="3000" spc="-1" dirty="0">
                <a:latin typeface="Times New Roman"/>
              </a:rPr>
              <a:t>…;   </a:t>
            </a:r>
            <a:r>
              <a:rPr lang="ru-RU" sz="3000" spc="-1" dirty="0" err="1">
                <a:latin typeface="Times New Roman"/>
              </a:rPr>
              <a:t>As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for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me</a:t>
            </a:r>
            <a:r>
              <a:rPr lang="ru-RU" sz="3000" spc="-1" dirty="0">
                <a:latin typeface="Times New Roman"/>
              </a:rPr>
              <a:t>…;   I </a:t>
            </a:r>
            <a:r>
              <a:rPr lang="ru-RU" sz="3000" spc="-1" dirty="0" err="1">
                <a:latin typeface="Times New Roman"/>
              </a:rPr>
              <a:t>believe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that</a:t>
            </a:r>
            <a:r>
              <a:rPr lang="ru-RU" sz="3000" spc="-1" dirty="0">
                <a:latin typeface="Times New Roman"/>
              </a:rPr>
              <a:t>…</a:t>
            </a:r>
            <a:endParaRPr lang="ru-RU" sz="3000" spc="-1" dirty="0">
              <a:latin typeface="Century Gothic"/>
            </a:endParaRPr>
          </a:p>
          <a:p>
            <a:pPr marL="64080">
              <a:spcBef>
                <a:spcPts val="601"/>
              </a:spcBef>
            </a:pPr>
            <a:r>
              <a:rPr lang="ru-RU" sz="3000" spc="-1" dirty="0">
                <a:latin typeface="Times New Roman"/>
              </a:rPr>
              <a:t>b) </a:t>
            </a:r>
            <a:r>
              <a:rPr lang="ru-RU" sz="3000" spc="-1" dirty="0" err="1">
                <a:latin typeface="Times New Roman"/>
              </a:rPr>
              <a:t>to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communicate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with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my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friends</a:t>
            </a:r>
            <a:r>
              <a:rPr lang="ru-RU" sz="3000" spc="-1" dirty="0">
                <a:latin typeface="Times New Roman"/>
              </a:rPr>
              <a:t>, </a:t>
            </a:r>
            <a:r>
              <a:rPr lang="ru-RU" sz="3000" spc="-1" dirty="0" err="1">
                <a:latin typeface="Times New Roman"/>
              </a:rPr>
              <a:t>to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relax</a:t>
            </a:r>
            <a:r>
              <a:rPr lang="ru-RU" sz="3000" spc="-1" dirty="0">
                <a:latin typeface="Times New Roman"/>
              </a:rPr>
              <a:t>, </a:t>
            </a:r>
            <a:r>
              <a:rPr lang="ru-RU" sz="3000" spc="-1" dirty="0" err="1">
                <a:latin typeface="Times New Roman"/>
              </a:rPr>
              <a:t>to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receive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important</a:t>
            </a:r>
            <a:r>
              <a:rPr lang="ru-RU" sz="3000" spc="-1" dirty="0">
                <a:latin typeface="Times New Roman"/>
              </a:rPr>
              <a:t> (</a:t>
            </a:r>
            <a:r>
              <a:rPr lang="ru-RU" sz="3000" spc="-1" dirty="0" err="1">
                <a:latin typeface="Times New Roman"/>
              </a:rPr>
              <a:t>useful</a:t>
            </a:r>
            <a:r>
              <a:rPr lang="ru-RU" sz="3000" spc="-1" dirty="0">
                <a:latin typeface="Times New Roman"/>
              </a:rPr>
              <a:t>) </a:t>
            </a:r>
            <a:r>
              <a:rPr lang="ru-RU" sz="3000" spc="-1" dirty="0" err="1">
                <a:latin typeface="Times New Roman"/>
              </a:rPr>
              <a:t>information</a:t>
            </a:r>
            <a:r>
              <a:rPr lang="ru-RU" sz="3000" spc="-1" dirty="0">
                <a:latin typeface="Times New Roman"/>
              </a:rPr>
              <a:t>, </a:t>
            </a:r>
            <a:r>
              <a:rPr lang="ru-RU" sz="3000" spc="-1" dirty="0" err="1">
                <a:latin typeface="Times New Roman"/>
              </a:rPr>
              <a:t>to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gossip</a:t>
            </a:r>
            <a:r>
              <a:rPr lang="ru-RU" sz="3000" spc="-1" dirty="0">
                <a:latin typeface="Times New Roman"/>
              </a:rPr>
              <a:t>, </a:t>
            </a:r>
            <a:r>
              <a:rPr lang="ru-RU" sz="3000" spc="-1" dirty="0" err="1">
                <a:latin typeface="Times New Roman"/>
              </a:rPr>
              <a:t>to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use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the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Internet</a:t>
            </a:r>
            <a:r>
              <a:rPr lang="ru-RU" sz="3000" spc="-1" dirty="0">
                <a:latin typeface="Times New Roman"/>
              </a:rPr>
              <a:t>, </a:t>
            </a:r>
            <a:r>
              <a:rPr lang="ru-RU" sz="3000" spc="-1" dirty="0" err="1">
                <a:latin typeface="Times New Roman"/>
              </a:rPr>
              <a:t>to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phone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for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an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ambulance</a:t>
            </a:r>
            <a:r>
              <a:rPr lang="ru-RU" sz="3000" spc="-1" dirty="0">
                <a:latin typeface="Times New Roman"/>
              </a:rPr>
              <a:t>(</a:t>
            </a:r>
            <a:r>
              <a:rPr lang="ru-RU" sz="3000" spc="-1" dirty="0" err="1">
                <a:latin typeface="Times New Roman"/>
              </a:rPr>
              <a:t>police</a:t>
            </a:r>
            <a:r>
              <a:rPr lang="ru-RU" sz="3000" spc="-1" dirty="0">
                <a:latin typeface="Times New Roman"/>
              </a:rPr>
              <a:t>), </a:t>
            </a:r>
            <a:r>
              <a:rPr lang="ru-RU" sz="3000" spc="-1" dirty="0" err="1">
                <a:latin typeface="Times New Roman"/>
              </a:rPr>
              <a:t>etc</a:t>
            </a:r>
            <a:r>
              <a:rPr lang="ru-RU" sz="3000" spc="-1" dirty="0">
                <a:latin typeface="Times New Roman"/>
              </a:rPr>
              <a:t>;</a:t>
            </a:r>
            <a:endParaRPr lang="ru-RU" sz="3000" spc="-1" dirty="0">
              <a:latin typeface="Century Gothic"/>
            </a:endParaRPr>
          </a:p>
          <a:p>
            <a:pPr marL="64080">
              <a:spcBef>
                <a:spcPts val="601"/>
              </a:spcBef>
            </a:pPr>
            <a:r>
              <a:rPr lang="ru-RU" sz="3000" spc="-1" dirty="0">
                <a:latin typeface="Times New Roman"/>
              </a:rPr>
              <a:t>c) a </a:t>
            </a:r>
            <a:r>
              <a:rPr lang="ru-RU" sz="3000" spc="-1" dirty="0" err="1">
                <a:latin typeface="Times New Roman"/>
              </a:rPr>
              <a:t>waste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of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time</a:t>
            </a:r>
            <a:r>
              <a:rPr lang="ru-RU" sz="3000" spc="-1" dirty="0">
                <a:latin typeface="Times New Roman"/>
              </a:rPr>
              <a:t>, </a:t>
            </a:r>
            <a:r>
              <a:rPr lang="ru-RU" sz="3000" spc="-1" dirty="0" err="1">
                <a:latin typeface="Times New Roman"/>
              </a:rPr>
              <a:t>to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have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no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time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to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do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homework</a:t>
            </a:r>
            <a:r>
              <a:rPr lang="ru-RU" sz="3000" spc="-1" dirty="0">
                <a:latin typeface="Times New Roman"/>
              </a:rPr>
              <a:t> (</a:t>
            </a:r>
            <a:r>
              <a:rPr lang="ru-RU" sz="3000" spc="-1" dirty="0" err="1">
                <a:latin typeface="Times New Roman"/>
              </a:rPr>
              <a:t>to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read</a:t>
            </a:r>
            <a:r>
              <a:rPr lang="ru-RU" sz="3000" spc="-1" dirty="0">
                <a:latin typeface="Times New Roman"/>
              </a:rPr>
              <a:t>, </a:t>
            </a:r>
            <a:r>
              <a:rPr lang="ru-RU" sz="3000" spc="-1" dirty="0" err="1">
                <a:latin typeface="Times New Roman"/>
              </a:rPr>
              <a:t>to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help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parents</a:t>
            </a:r>
            <a:r>
              <a:rPr lang="ru-RU" sz="3000" spc="-1" dirty="0">
                <a:latin typeface="Times New Roman"/>
              </a:rPr>
              <a:t>, </a:t>
            </a:r>
            <a:r>
              <a:rPr lang="ru-RU" sz="3000" spc="-1" dirty="0" err="1">
                <a:latin typeface="Times New Roman"/>
              </a:rPr>
              <a:t>to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go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in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for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sports</a:t>
            </a:r>
            <a:r>
              <a:rPr lang="ru-RU" sz="3000" spc="-1" dirty="0">
                <a:latin typeface="Times New Roman"/>
              </a:rPr>
              <a:t>, </a:t>
            </a:r>
            <a:r>
              <a:rPr lang="ru-RU" sz="3000" spc="-1" dirty="0" err="1">
                <a:latin typeface="Times New Roman"/>
              </a:rPr>
              <a:t>to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visit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friends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and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relatives</a:t>
            </a:r>
            <a:r>
              <a:rPr lang="ru-RU" sz="3000" spc="-1" dirty="0">
                <a:latin typeface="Times New Roman"/>
              </a:rPr>
              <a:t>, </a:t>
            </a:r>
            <a:r>
              <a:rPr lang="ru-RU" sz="3000" spc="-1" dirty="0" err="1">
                <a:latin typeface="Times New Roman"/>
              </a:rPr>
              <a:t>can’t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see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the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eyes</a:t>
            </a:r>
            <a:r>
              <a:rPr lang="ru-RU" sz="3000" spc="-1" dirty="0">
                <a:latin typeface="Times New Roman"/>
              </a:rPr>
              <a:t>  </a:t>
            </a:r>
            <a:r>
              <a:rPr lang="ru-RU" sz="3000" spc="-1" dirty="0" err="1">
                <a:latin typeface="Times New Roman"/>
              </a:rPr>
              <a:t>of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the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person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you’re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speaking</a:t>
            </a:r>
            <a:r>
              <a:rPr lang="ru-RU" sz="3000" spc="-1" dirty="0">
                <a:latin typeface="Times New Roman"/>
              </a:rPr>
              <a:t> </a:t>
            </a:r>
            <a:r>
              <a:rPr lang="ru-RU" sz="3000" spc="-1" dirty="0" err="1">
                <a:latin typeface="Times New Roman"/>
              </a:rPr>
              <a:t>to</a:t>
            </a:r>
            <a:r>
              <a:rPr lang="ru-RU" sz="3000" spc="-1" dirty="0">
                <a:latin typeface="Times New Roman"/>
              </a:rPr>
              <a:t>, </a:t>
            </a:r>
            <a:r>
              <a:rPr lang="ru-RU" sz="3000" spc="-1" dirty="0" err="1">
                <a:latin typeface="Times New Roman"/>
              </a:rPr>
              <a:t>etc</a:t>
            </a:r>
            <a:r>
              <a:rPr lang="ru-RU" sz="3000" spc="-1" dirty="0">
                <a:latin typeface="Times New Roman"/>
              </a:rPr>
              <a:t>. (достоинства и недостатки, выбранных средств связи)</a:t>
            </a:r>
            <a:endParaRPr lang="ru-RU" sz="3000" spc="-1" dirty="0"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90898332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TextShape 1"/>
          <p:cNvSpPr txBox="1"/>
          <p:nvPr/>
        </p:nvSpPr>
        <p:spPr>
          <a:xfrm>
            <a:off x="1981200" y="267480"/>
            <a:ext cx="8229240" cy="1398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>
            <a:normAutofit fontScale="85000" lnSpcReduction="10000"/>
          </a:bodyPr>
          <a:lstStyle/>
          <a:p>
            <a:pPr marL="484560"/>
            <a:r>
              <a:rPr lang="ru-RU" sz="4200" spc="-1">
                <a:solidFill>
                  <a:srgbClr val="D26785"/>
                </a:solidFill>
                <a:latin typeface="Century Gothic"/>
              </a:rPr>
              <a:t>Рефлексивно-оценочный этап</a:t>
            </a:r>
            <a:br/>
            <a:r>
              <a:rPr lang="ru-RU" sz="4200" spc="-1">
                <a:solidFill>
                  <a:srgbClr val="D26785"/>
                </a:solidFill>
                <a:latin typeface="Century Gothic"/>
              </a:rPr>
              <a:t>(5 минут)</a:t>
            </a:r>
            <a:endParaRPr lang="ru-RU" sz="4200" spc="-1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222" name="TextShape 2"/>
          <p:cNvSpPr txBox="1"/>
          <p:nvPr/>
        </p:nvSpPr>
        <p:spPr>
          <a:xfrm>
            <a:off x="1981200" y="1882800"/>
            <a:ext cx="8229240" cy="4571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 fontScale="92500"/>
          </a:bodyPr>
          <a:lstStyle/>
          <a:p>
            <a:pPr marL="448200" indent="-383760">
              <a:spcBef>
                <a:spcPts val="601"/>
              </a:spcBef>
              <a:buClr>
                <a:srgbClr val="FF388C"/>
              </a:buClr>
              <a:buSzPct val="80000"/>
              <a:buFont typeface="Wingdings 2" charset="2"/>
              <a:buChar char=""/>
            </a:pPr>
            <a:r>
              <a:rPr lang="ru-RU" sz="3000" spc="-1" dirty="0">
                <a:latin typeface="Century Gothic"/>
              </a:rPr>
              <a:t>В течение урока, учащиеся получали баллы за каждое правильно выполненное задание, учитель оценивает по этим баллом каждого ученика.</a:t>
            </a:r>
          </a:p>
          <a:p>
            <a:pPr marL="448200" indent="-383760">
              <a:spcBef>
                <a:spcPts val="601"/>
              </a:spcBef>
              <a:buClr>
                <a:srgbClr val="FF388C"/>
              </a:buClr>
              <a:buSzPct val="80000"/>
              <a:buFont typeface="Wingdings 2" charset="2"/>
              <a:buChar char=""/>
            </a:pPr>
            <a:r>
              <a:rPr lang="ru-RU" sz="3000" spc="-1" dirty="0">
                <a:latin typeface="Century Gothic"/>
              </a:rPr>
              <a:t>Выдаются смайлики, ученик оценивает урок, складывая в коробку веселый и грустный смайлик!!</a:t>
            </a:r>
          </a:p>
          <a:p>
            <a:pPr marL="448200" indent="-383760">
              <a:spcBef>
                <a:spcPts val="601"/>
              </a:spcBef>
              <a:buClr>
                <a:srgbClr val="FF388C"/>
              </a:buClr>
              <a:buSzPct val="80000"/>
              <a:buFont typeface="Wingdings 2" charset="2"/>
              <a:buChar char=""/>
            </a:pPr>
            <a:r>
              <a:rPr lang="ru-RU" sz="3000" spc="-1" dirty="0">
                <a:latin typeface="Century Gothic"/>
              </a:rPr>
              <a:t>Домашнее задание: Подготовить сообщение о средстве связи на английском языке.</a:t>
            </a:r>
          </a:p>
        </p:txBody>
      </p:sp>
    </p:spTree>
    <p:extLst>
      <p:ext uri="{BB962C8B-B14F-4D97-AF65-F5344CB8AC3E}">
        <p14:creationId xmlns:p14="http://schemas.microsoft.com/office/powerpoint/2010/main" val="174501071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TextShape 1"/>
          <p:cNvSpPr txBox="1"/>
          <p:nvPr/>
        </p:nvSpPr>
        <p:spPr>
          <a:xfrm>
            <a:off x="2207640" y="695459"/>
            <a:ext cx="8229240" cy="4546242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>
            <a:normAutofit/>
          </a:bodyPr>
          <a:lstStyle/>
          <a:p>
            <a:pPr marL="484560"/>
            <a:r>
              <a:rPr lang="ru-RU" sz="2400" i="1" spc="-1" dirty="0">
                <a:latin typeface="Times New Roman"/>
              </a:rPr>
              <a:t>Класс:</a:t>
            </a:r>
            <a:r>
              <a:rPr lang="ru-RU" sz="2400" spc="-1" dirty="0">
                <a:latin typeface="Times New Roman"/>
              </a:rPr>
              <a:t> 7 класс</a:t>
            </a:r>
            <a:br>
              <a:rPr dirty="0"/>
            </a:br>
            <a:r>
              <a:rPr lang="ru-RU" sz="2400" i="1" spc="-1" dirty="0">
                <a:latin typeface="Times New Roman"/>
              </a:rPr>
              <a:t>Уровень:</a:t>
            </a:r>
            <a:r>
              <a:rPr lang="ru-RU" sz="2400" spc="-1" dirty="0">
                <a:latin typeface="Times New Roman"/>
              </a:rPr>
              <a:t> А2</a:t>
            </a:r>
            <a:br>
              <a:rPr dirty="0"/>
            </a:br>
            <a:r>
              <a:rPr lang="ru-RU" sz="2400" i="1" spc="-1" dirty="0">
                <a:latin typeface="Times New Roman"/>
              </a:rPr>
              <a:t>УМК:</a:t>
            </a:r>
            <a:r>
              <a:rPr lang="ru-RU" sz="2400" spc="-1" dirty="0">
                <a:latin typeface="Times New Roman"/>
              </a:rPr>
              <a:t> </a:t>
            </a:r>
            <a:r>
              <a:rPr lang="en-US" sz="2400" spc="-1" dirty="0">
                <a:latin typeface="Times New Roman"/>
              </a:rPr>
              <a:t>Spotlight</a:t>
            </a:r>
            <a:r>
              <a:rPr lang="ru-RU" sz="2400" spc="-1" dirty="0">
                <a:latin typeface="Times New Roman"/>
              </a:rPr>
              <a:t> 7 Ваулина, Дули</a:t>
            </a:r>
            <a:br>
              <a:rPr dirty="0"/>
            </a:br>
            <a:r>
              <a:rPr lang="ru-RU" sz="2400" i="1" spc="-1" dirty="0">
                <a:latin typeface="Times New Roman"/>
              </a:rPr>
              <a:t>Тема занятия: </a:t>
            </a:r>
            <a:r>
              <a:rPr lang="ru-RU" sz="2400" spc="-1" dirty="0" err="1">
                <a:latin typeface="Times New Roman"/>
              </a:rPr>
              <a:t>Means</a:t>
            </a:r>
            <a:r>
              <a:rPr lang="ru-RU" sz="2400" spc="-1" dirty="0">
                <a:latin typeface="Times New Roman"/>
              </a:rPr>
              <a:t> </a:t>
            </a:r>
            <a:r>
              <a:rPr lang="ru-RU" sz="2400" spc="-1" dirty="0" err="1">
                <a:latin typeface="Times New Roman"/>
              </a:rPr>
              <a:t>of</a:t>
            </a:r>
            <a:r>
              <a:rPr lang="ru-RU" sz="2400" spc="-1" dirty="0">
                <a:latin typeface="Times New Roman"/>
              </a:rPr>
              <a:t> </a:t>
            </a:r>
            <a:r>
              <a:rPr lang="ru-RU" sz="2400" spc="-1" dirty="0" err="1">
                <a:latin typeface="Times New Roman"/>
              </a:rPr>
              <a:t>communication</a:t>
            </a:r>
            <a:br>
              <a:rPr dirty="0"/>
            </a:br>
            <a:r>
              <a:rPr lang="ru-RU" sz="2400" i="1" spc="-1" dirty="0">
                <a:latin typeface="Times New Roman"/>
              </a:rPr>
              <a:t>Оснащение урока: </a:t>
            </a:r>
            <a:r>
              <a:rPr lang="ru-RU" sz="2400" spc="-1" dirty="0">
                <a:latin typeface="Times New Roman"/>
              </a:rPr>
              <a:t>компьютер и </a:t>
            </a:r>
            <a:r>
              <a:rPr lang="ru-RU" sz="2400" spc="-1" dirty="0" err="1">
                <a:latin typeface="Times New Roman"/>
              </a:rPr>
              <a:t>аудиоприложение</a:t>
            </a:r>
            <a:r>
              <a:rPr lang="ru-RU" sz="2400" spc="-1" dirty="0">
                <a:latin typeface="Times New Roman"/>
              </a:rPr>
              <a:t> к учебнику; </a:t>
            </a:r>
            <a:br>
              <a:rPr dirty="0"/>
            </a:br>
            <a:r>
              <a:rPr lang="ru-RU" sz="2400" spc="-1" dirty="0">
                <a:latin typeface="Times New Roman"/>
              </a:rPr>
              <a:t> картинки c изображением  различных средств коммуникации;</a:t>
            </a:r>
            <a:br>
              <a:rPr dirty="0"/>
            </a:br>
            <a:r>
              <a:rPr lang="ru-RU" sz="2400" spc="-1" dirty="0">
                <a:latin typeface="Times New Roman"/>
              </a:rPr>
              <a:t>лексическое  задание на  развитие языковой догадки  и </a:t>
            </a:r>
            <a:r>
              <a:rPr lang="ru-RU" sz="2400" spc="-1" dirty="0" err="1">
                <a:latin typeface="Times New Roman"/>
              </a:rPr>
              <a:t>семантизации</a:t>
            </a:r>
            <a:r>
              <a:rPr lang="ru-RU" sz="2400" spc="-1" dirty="0">
                <a:latin typeface="Times New Roman"/>
              </a:rPr>
              <a:t> лексики, образец-опора для составления собственных высказываний. </a:t>
            </a:r>
            <a:endParaRPr lang="ru-RU" sz="2400" spc="-1" dirty="0"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6444513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TextShape 1"/>
          <p:cNvSpPr txBox="1"/>
          <p:nvPr/>
        </p:nvSpPr>
        <p:spPr>
          <a:xfrm>
            <a:off x="1981200" y="267480"/>
            <a:ext cx="8229240" cy="1398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marL="484560"/>
            <a:r>
              <a:rPr lang="ru-RU" sz="4200" spc="-1">
                <a:solidFill>
                  <a:srgbClr val="D26785"/>
                </a:solidFill>
                <a:latin typeface="Century Gothic"/>
              </a:rPr>
              <a:t>Цель и задачи урока:</a:t>
            </a:r>
            <a:endParaRPr lang="ru-RU" sz="4200" spc="-1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206" name="TextShape 2"/>
          <p:cNvSpPr txBox="1"/>
          <p:nvPr/>
        </p:nvSpPr>
        <p:spPr>
          <a:xfrm>
            <a:off x="1981200" y="1882800"/>
            <a:ext cx="8229240" cy="4571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 fontScale="70000" lnSpcReduction="20000"/>
          </a:bodyPr>
          <a:lstStyle/>
          <a:p>
            <a:pPr marL="64080">
              <a:spcBef>
                <a:spcPts val="641"/>
              </a:spcBef>
            </a:pPr>
            <a:r>
              <a:rPr lang="ru-RU" sz="3000" spc="-1">
                <a:solidFill>
                  <a:srgbClr val="FFFFFF"/>
                </a:solidFill>
                <a:latin typeface="Century Gothic"/>
              </a:rPr>
              <a:t>Цель: </a:t>
            </a:r>
            <a:r>
              <a:rPr lang="ru-RU" sz="3200" b="1" spc="-1">
                <a:solidFill>
                  <a:srgbClr val="000000"/>
                </a:solidFill>
                <a:latin typeface="Calibri"/>
              </a:rPr>
              <a:t> </a:t>
            </a:r>
            <a:r>
              <a:rPr lang="ru-RU" sz="3200" spc="-1">
                <a:solidFill>
                  <a:srgbClr val="000000"/>
                </a:solidFill>
                <a:latin typeface="Times New Roman"/>
              </a:rPr>
              <a:t> усвоение лексики и активизация навыков  монологической  речи по теме «Средства связи»                                                                                                                                         </a:t>
            </a:r>
            <a:endParaRPr lang="ru-RU" sz="3200" spc="-1">
              <a:solidFill>
                <a:srgbClr val="FFFFFF"/>
              </a:solidFill>
              <a:latin typeface="Century Gothic"/>
            </a:endParaRPr>
          </a:p>
          <a:p>
            <a:pPr marL="64080">
              <a:spcBef>
                <a:spcPts val="601"/>
              </a:spcBef>
            </a:pPr>
            <a:r>
              <a:rPr lang="ru-RU" sz="3000" spc="-1">
                <a:solidFill>
                  <a:srgbClr val="FFFFFF"/>
                </a:solidFill>
                <a:latin typeface="Century Gothic"/>
              </a:rPr>
              <a:t>Задачи:</a:t>
            </a:r>
          </a:p>
          <a:p>
            <a:pPr marL="448200" indent="-383760">
              <a:spcBef>
                <a:spcPts val="641"/>
              </a:spcBef>
              <a:buClr>
                <a:srgbClr val="FF388C"/>
              </a:buClr>
              <a:buSzPct val="80000"/>
              <a:buFont typeface="Wingdings 2" charset="2"/>
              <a:buChar char=""/>
            </a:pPr>
            <a:r>
              <a:rPr lang="ru-RU" sz="3000" spc="-1">
                <a:solidFill>
                  <a:srgbClr val="FFFFFF"/>
                </a:solidFill>
                <a:latin typeface="Century Gothic"/>
              </a:rPr>
              <a:t> </a:t>
            </a:r>
            <a:r>
              <a:rPr lang="ru-RU" sz="3200" i="1" u="sng" spc="-1">
                <a:solidFill>
                  <a:srgbClr val="000000"/>
                </a:solidFill>
                <a:latin typeface="Times New Roman"/>
              </a:rPr>
              <a:t>образовательная:</a:t>
            </a:r>
            <a:r>
              <a:rPr lang="ru-RU" sz="3200" i="1" spc="-1">
                <a:solidFill>
                  <a:srgbClr val="000000"/>
                </a:solidFill>
                <a:latin typeface="Times New Roman"/>
              </a:rPr>
              <a:t> совершенствовать навыки монологической речи  с использованием пройденных лексических единиц, речевых и грамматических структур;  </a:t>
            </a:r>
            <a:endParaRPr lang="ru-RU" sz="3200" spc="-1">
              <a:solidFill>
                <a:srgbClr val="FFFFFF"/>
              </a:solidFill>
              <a:latin typeface="Century Gothic"/>
            </a:endParaRPr>
          </a:p>
          <a:p>
            <a:pPr marL="448200" indent="-383760">
              <a:spcBef>
                <a:spcPts val="641"/>
              </a:spcBef>
              <a:buClr>
                <a:srgbClr val="FF388C"/>
              </a:buClr>
              <a:buSzPct val="80000"/>
              <a:buFont typeface="Wingdings 2" charset="2"/>
              <a:buChar char=""/>
            </a:pPr>
            <a:r>
              <a:rPr lang="ru-RU" sz="3200" i="1" u="sng" spc="-1">
                <a:solidFill>
                  <a:srgbClr val="000000"/>
                </a:solidFill>
                <a:latin typeface="Times New Roman"/>
              </a:rPr>
              <a:t>развивающая: </a:t>
            </a:r>
            <a:r>
              <a:rPr lang="ru-RU" sz="3200" i="1" spc="-1">
                <a:solidFill>
                  <a:srgbClr val="000000"/>
                </a:solidFill>
                <a:latin typeface="Times New Roman"/>
              </a:rPr>
              <a:t>  развитие коммуникативных и аналитических  способностей учащихся по теме;</a:t>
            </a:r>
            <a:endParaRPr lang="ru-RU" sz="3200" spc="-1">
              <a:solidFill>
                <a:srgbClr val="FFFFFF"/>
              </a:solidFill>
              <a:latin typeface="Century Gothic"/>
            </a:endParaRPr>
          </a:p>
          <a:p>
            <a:pPr marL="448200" indent="-383760">
              <a:spcBef>
                <a:spcPts val="641"/>
              </a:spcBef>
              <a:buClr>
                <a:srgbClr val="FF388C"/>
              </a:buClr>
              <a:buSzPct val="80000"/>
              <a:buFont typeface="Wingdings 2" charset="2"/>
              <a:buChar char=""/>
            </a:pPr>
            <a:r>
              <a:rPr lang="ru-RU" sz="3200" i="1" u="sng" spc="-1">
                <a:solidFill>
                  <a:srgbClr val="000000"/>
                </a:solidFill>
                <a:latin typeface="Times New Roman"/>
              </a:rPr>
              <a:t>воспитательная: </a:t>
            </a:r>
            <a:r>
              <a:rPr lang="ru-RU" sz="3200" i="1" spc="-1">
                <a:solidFill>
                  <a:srgbClr val="000000"/>
                </a:solidFill>
                <a:latin typeface="Times New Roman"/>
              </a:rPr>
              <a:t> развивать  культуру речи, воспитывать уважение, понимание и толерантность.  </a:t>
            </a:r>
            <a:endParaRPr lang="ru-RU" sz="3200" spc="-1">
              <a:solidFill>
                <a:srgbClr val="FFFFFF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87019062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TextShape 1"/>
          <p:cNvSpPr txBox="1"/>
          <p:nvPr/>
        </p:nvSpPr>
        <p:spPr>
          <a:xfrm>
            <a:off x="1981200" y="267480"/>
            <a:ext cx="8229240" cy="1398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>
            <a:normAutofit fontScale="77500" lnSpcReduction="20000"/>
          </a:bodyPr>
          <a:lstStyle/>
          <a:p>
            <a:pPr marL="484560"/>
            <a:r>
              <a:rPr lang="ru-RU" sz="4200" spc="-1">
                <a:solidFill>
                  <a:srgbClr val="D26785"/>
                </a:solidFill>
                <a:latin typeface="Century Gothic"/>
              </a:rPr>
              <a:t>Ориентировочно-мотивационный этап</a:t>
            </a:r>
            <a:br/>
            <a:r>
              <a:rPr lang="ru-RU" sz="4200" spc="-1">
                <a:solidFill>
                  <a:srgbClr val="D26785"/>
                </a:solidFill>
                <a:latin typeface="Century Gothic"/>
              </a:rPr>
              <a:t> (1 минуты)</a:t>
            </a:r>
            <a:endParaRPr lang="ru-RU" sz="4200" spc="-1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208" name="TextShape 2"/>
          <p:cNvSpPr txBox="1"/>
          <p:nvPr/>
        </p:nvSpPr>
        <p:spPr>
          <a:xfrm>
            <a:off x="1981200" y="1882800"/>
            <a:ext cx="8229240" cy="4571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448200" indent="-383760">
              <a:spcBef>
                <a:spcPts val="641"/>
              </a:spcBef>
              <a:buClr>
                <a:srgbClr val="FF388C"/>
              </a:buClr>
              <a:buSzPct val="80000"/>
              <a:buFont typeface="Wingdings 2" charset="2"/>
              <a:buChar char=""/>
            </a:pPr>
            <a:r>
              <a:rPr lang="ru-RU" sz="3200" spc="-1">
                <a:solidFill>
                  <a:srgbClr val="000000"/>
                </a:solidFill>
                <a:latin typeface="Times New Roman"/>
              </a:rPr>
              <a:t>-Good morning my dear friends! Nice to see you again! How are you getting on today?</a:t>
            </a:r>
            <a:endParaRPr lang="ru-RU" sz="3200" spc="-1">
              <a:solidFill>
                <a:srgbClr val="FFFFFF"/>
              </a:solidFill>
              <a:latin typeface="Century Gothic"/>
            </a:endParaRPr>
          </a:p>
          <a:p>
            <a:pPr marL="448200" indent="-383760">
              <a:spcBef>
                <a:spcPts val="641"/>
              </a:spcBef>
              <a:buClr>
                <a:srgbClr val="FF388C"/>
              </a:buClr>
              <a:buSzPct val="80000"/>
              <a:buFont typeface="Wingdings 2" charset="2"/>
              <a:buChar char=""/>
            </a:pPr>
            <a:r>
              <a:rPr lang="ru-RU" sz="3200" spc="-1">
                <a:solidFill>
                  <a:srgbClr val="000000"/>
                </a:solidFill>
                <a:latin typeface="Times New Roman"/>
              </a:rPr>
              <a:t> -Fine, thanks. And you?</a:t>
            </a:r>
            <a:endParaRPr lang="ru-RU" sz="3200" spc="-1">
              <a:solidFill>
                <a:srgbClr val="FFFFFF"/>
              </a:solidFill>
              <a:latin typeface="Century Gothic"/>
            </a:endParaRPr>
          </a:p>
          <a:p>
            <a:pPr marL="448200" indent="-383760">
              <a:spcBef>
                <a:spcPts val="641"/>
              </a:spcBef>
              <a:buClr>
                <a:srgbClr val="FF388C"/>
              </a:buClr>
              <a:buSzPct val="80000"/>
              <a:buFont typeface="Wingdings 2" charset="2"/>
              <a:buChar char=""/>
            </a:pPr>
            <a:r>
              <a:rPr lang="ru-RU" sz="3200" spc="-1">
                <a:solidFill>
                  <a:srgbClr val="000000"/>
                </a:solidFill>
                <a:latin typeface="Times New Roman"/>
              </a:rPr>
              <a:t> -Well enough, as you see. The weather is so wonderful today!  Besides I’ve bought a new mobile telephone recently which is you know very helpful nowadays.</a:t>
            </a:r>
            <a:endParaRPr lang="ru-RU" sz="3200" spc="-1">
              <a:solidFill>
                <a:srgbClr val="FFFFFF"/>
              </a:solidFill>
              <a:latin typeface="Century Gothic"/>
            </a:endParaRPr>
          </a:p>
          <a:p>
            <a:pPr>
              <a:spcBef>
                <a:spcPts val="601"/>
              </a:spcBef>
            </a:pPr>
            <a:endParaRPr lang="ru-RU" sz="3200" spc="-1">
              <a:solidFill>
                <a:srgbClr val="FFFFFF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16738761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TextShape 1"/>
          <p:cNvSpPr txBox="1"/>
          <p:nvPr/>
        </p:nvSpPr>
        <p:spPr>
          <a:xfrm>
            <a:off x="1981200" y="267480"/>
            <a:ext cx="8229240" cy="1398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marL="484560"/>
            <a:r>
              <a:rPr lang="ru-RU" sz="4200" spc="-1">
                <a:solidFill>
                  <a:srgbClr val="D26785"/>
                </a:solidFill>
                <a:latin typeface="Century Gothic"/>
              </a:rPr>
              <a:t>Целепологание: (7 минут)</a:t>
            </a:r>
            <a:endParaRPr lang="ru-RU" sz="4200" spc="-1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210" name="TextShape 2"/>
          <p:cNvSpPr txBox="1"/>
          <p:nvPr/>
        </p:nvSpPr>
        <p:spPr>
          <a:xfrm>
            <a:off x="1981200" y="1882800"/>
            <a:ext cx="8229240" cy="4571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448200" indent="-383760">
              <a:spcBef>
                <a:spcPts val="601"/>
              </a:spcBef>
              <a:buClr>
                <a:srgbClr val="FF388C"/>
              </a:buClr>
              <a:buSzPct val="80000"/>
              <a:buFont typeface="Wingdings 2" charset="2"/>
              <a:buChar char=""/>
            </a:pPr>
            <a:r>
              <a:rPr lang="ru-RU" sz="3000" spc="-1" dirty="0">
                <a:latin typeface="Century Gothic"/>
              </a:rPr>
              <a:t>Учащиеся смотрят видеофрагмент (4.31) </a:t>
            </a:r>
            <a:r>
              <a:rPr lang="ru-RU" sz="3000" u="sng" spc="-1" dirty="0">
                <a:latin typeface="Century Gothic"/>
                <a:hlinkClick r:id="rId2"/>
              </a:rPr>
              <a:t>https://www.youtube.com/watch?v=06SZyzDBhVA</a:t>
            </a:r>
            <a:endParaRPr lang="ru-RU" sz="3000" spc="-1" dirty="0">
              <a:latin typeface="Century Gothic"/>
            </a:endParaRPr>
          </a:p>
          <a:p>
            <a:pPr marL="448200" indent="-383760">
              <a:spcBef>
                <a:spcPts val="601"/>
              </a:spcBef>
              <a:buClr>
                <a:srgbClr val="FF388C"/>
              </a:buClr>
              <a:buSzPct val="80000"/>
              <a:buFont typeface="Wingdings 2" charset="2"/>
              <a:buChar char=""/>
            </a:pPr>
            <a:r>
              <a:rPr lang="ru-RU" sz="3000" spc="-1" dirty="0">
                <a:latin typeface="Century Gothic"/>
              </a:rPr>
              <a:t>После просмотра учитель задает вопросы о том, что они видели и что мы будем изучать на уроке.</a:t>
            </a:r>
          </a:p>
        </p:txBody>
      </p:sp>
    </p:spTree>
    <p:extLst>
      <p:ext uri="{BB962C8B-B14F-4D97-AF65-F5344CB8AC3E}">
        <p14:creationId xmlns:p14="http://schemas.microsoft.com/office/powerpoint/2010/main" val="260387943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>
            <a:off x="3796352" y="488128"/>
            <a:ext cx="4571640" cy="5576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pc="-1" dirty="0" err="1">
                <a:latin typeface="Century Gothic"/>
              </a:rPr>
              <a:t>What</a:t>
            </a:r>
            <a:r>
              <a:rPr lang="ru-RU" spc="-1" dirty="0">
                <a:latin typeface="Century Gothic"/>
              </a:rPr>
              <a:t> </a:t>
            </a:r>
            <a:r>
              <a:rPr lang="ru-RU" spc="-1" dirty="0" err="1">
                <a:latin typeface="Century Gothic"/>
              </a:rPr>
              <a:t>do</a:t>
            </a:r>
            <a:r>
              <a:rPr lang="ru-RU" spc="-1" dirty="0">
                <a:latin typeface="Century Gothic"/>
              </a:rPr>
              <a:t> </a:t>
            </a:r>
            <a:r>
              <a:rPr lang="ru-RU" spc="-1" dirty="0" err="1">
                <a:latin typeface="Century Gothic"/>
              </a:rPr>
              <a:t>usually</a:t>
            </a:r>
            <a:r>
              <a:rPr lang="ru-RU" spc="-1" dirty="0">
                <a:latin typeface="Century Gothic"/>
              </a:rPr>
              <a:t> </a:t>
            </a:r>
            <a:r>
              <a:rPr lang="ru-RU" spc="-1" dirty="0" err="1">
                <a:latin typeface="Century Gothic"/>
              </a:rPr>
              <a:t>talk</a:t>
            </a:r>
            <a:r>
              <a:rPr lang="ru-RU" spc="-1" dirty="0">
                <a:latin typeface="Century Gothic"/>
              </a:rPr>
              <a:t>  </a:t>
            </a:r>
            <a:r>
              <a:rPr lang="ru-RU" spc="-1" dirty="0" err="1">
                <a:latin typeface="Century Gothic"/>
              </a:rPr>
              <a:t>about</a:t>
            </a:r>
            <a:r>
              <a:rPr lang="ru-RU" spc="-1" dirty="0">
                <a:latin typeface="Century Gothic"/>
              </a:rPr>
              <a:t> ?                                        P: I </a:t>
            </a:r>
            <a:r>
              <a:rPr lang="ru-RU" spc="-1" dirty="0" err="1">
                <a:latin typeface="Century Gothic"/>
              </a:rPr>
              <a:t>talk</a:t>
            </a:r>
            <a:r>
              <a:rPr lang="ru-RU" spc="-1" dirty="0">
                <a:latin typeface="Century Gothic"/>
              </a:rPr>
              <a:t> </a:t>
            </a:r>
            <a:r>
              <a:rPr lang="ru-RU" spc="-1" dirty="0" err="1">
                <a:latin typeface="Century Gothic"/>
              </a:rPr>
              <a:t>about</a:t>
            </a:r>
            <a:r>
              <a:rPr lang="ru-RU" spc="-1" dirty="0">
                <a:latin typeface="Century Gothic"/>
              </a:rPr>
              <a:t> …</a:t>
            </a:r>
            <a:endParaRPr lang="ru-RU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pc="-1" dirty="0">
                <a:latin typeface="Century Gothic"/>
              </a:rPr>
              <a:t>T: </a:t>
            </a:r>
            <a:r>
              <a:rPr lang="ru-RU" spc="-1" dirty="0" err="1">
                <a:latin typeface="Century Gothic"/>
              </a:rPr>
              <a:t>What</a:t>
            </a:r>
            <a:r>
              <a:rPr lang="ru-RU" spc="-1" dirty="0">
                <a:latin typeface="Century Gothic"/>
              </a:rPr>
              <a:t> </a:t>
            </a:r>
            <a:r>
              <a:rPr lang="ru-RU" spc="-1" dirty="0" err="1">
                <a:latin typeface="Century Gothic"/>
              </a:rPr>
              <a:t>do</a:t>
            </a:r>
            <a:r>
              <a:rPr lang="ru-RU" spc="-1" dirty="0">
                <a:latin typeface="Century Gothic"/>
              </a:rPr>
              <a:t> </a:t>
            </a:r>
            <a:r>
              <a:rPr lang="ru-RU" spc="-1" dirty="0" err="1">
                <a:latin typeface="Century Gothic"/>
              </a:rPr>
              <a:t>you</a:t>
            </a:r>
            <a:r>
              <a:rPr lang="ru-RU" spc="-1" dirty="0">
                <a:latin typeface="Century Gothic"/>
              </a:rPr>
              <a:t> </a:t>
            </a:r>
            <a:r>
              <a:rPr lang="ru-RU" spc="-1" dirty="0" err="1">
                <a:latin typeface="Century Gothic"/>
              </a:rPr>
              <a:t>use</a:t>
            </a:r>
            <a:r>
              <a:rPr lang="ru-RU" spc="-1" dirty="0">
                <a:latin typeface="Century Gothic"/>
              </a:rPr>
              <a:t> </a:t>
            </a:r>
            <a:r>
              <a:rPr lang="ru-RU" spc="-1" dirty="0" err="1">
                <a:latin typeface="Century Gothic"/>
              </a:rPr>
              <a:t>for</a:t>
            </a:r>
            <a:r>
              <a:rPr lang="ru-RU" spc="-1" dirty="0">
                <a:latin typeface="Century Gothic"/>
              </a:rPr>
              <a:t> </a:t>
            </a:r>
            <a:r>
              <a:rPr lang="ru-RU" spc="-1" dirty="0" err="1">
                <a:latin typeface="Century Gothic"/>
              </a:rPr>
              <a:t>communication</a:t>
            </a:r>
            <a:r>
              <a:rPr lang="ru-RU" spc="-1" dirty="0">
                <a:latin typeface="Century Gothic"/>
              </a:rPr>
              <a:t>  </a:t>
            </a:r>
            <a:r>
              <a:rPr lang="ru-RU" spc="-1" dirty="0" err="1">
                <a:latin typeface="Century Gothic"/>
              </a:rPr>
              <a:t>more</a:t>
            </a:r>
            <a:r>
              <a:rPr lang="ru-RU" spc="-1" dirty="0">
                <a:latin typeface="Century Gothic"/>
              </a:rPr>
              <a:t> </a:t>
            </a:r>
            <a:r>
              <a:rPr lang="ru-RU" spc="-1" dirty="0" err="1">
                <a:latin typeface="Century Gothic"/>
              </a:rPr>
              <a:t>often</a:t>
            </a:r>
            <a:r>
              <a:rPr lang="ru-RU" spc="-1" dirty="0">
                <a:latin typeface="Century Gothic"/>
              </a:rPr>
              <a:t>: </a:t>
            </a:r>
            <a:r>
              <a:rPr lang="ru-RU" spc="-1" dirty="0" err="1">
                <a:latin typeface="Century Gothic"/>
              </a:rPr>
              <a:t>computers</a:t>
            </a:r>
            <a:r>
              <a:rPr lang="ru-RU" spc="-1" dirty="0">
                <a:latin typeface="Century Gothic"/>
              </a:rPr>
              <a:t> </a:t>
            </a:r>
            <a:r>
              <a:rPr lang="ru-RU" spc="-1" dirty="0" err="1">
                <a:latin typeface="Century Gothic"/>
              </a:rPr>
              <a:t>or</a:t>
            </a:r>
            <a:r>
              <a:rPr lang="ru-RU" spc="-1" dirty="0">
                <a:latin typeface="Century Gothic"/>
              </a:rPr>
              <a:t> </a:t>
            </a:r>
            <a:r>
              <a:rPr lang="ru-RU" spc="-1" dirty="0" err="1">
                <a:latin typeface="Century Gothic"/>
              </a:rPr>
              <a:t>telephones</a:t>
            </a:r>
            <a:r>
              <a:rPr lang="ru-RU" spc="-1" dirty="0">
                <a:latin typeface="Century Gothic"/>
              </a:rPr>
              <a:t>                             P: I </a:t>
            </a:r>
            <a:r>
              <a:rPr lang="ru-RU" spc="-1" dirty="0" err="1">
                <a:latin typeface="Century Gothic"/>
              </a:rPr>
              <a:t>use</a:t>
            </a:r>
            <a:r>
              <a:rPr lang="ru-RU" spc="-1" dirty="0">
                <a:latin typeface="Century Gothic"/>
              </a:rPr>
              <a:t> …</a:t>
            </a:r>
            <a:endParaRPr lang="ru-RU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pc="-1" dirty="0">
                <a:latin typeface="Century Gothic"/>
              </a:rPr>
              <a:t>T: </a:t>
            </a:r>
            <a:r>
              <a:rPr lang="ru-RU" spc="-1" dirty="0" err="1">
                <a:latin typeface="Century Gothic"/>
              </a:rPr>
              <a:t>Do</a:t>
            </a:r>
            <a:r>
              <a:rPr lang="ru-RU" spc="-1" dirty="0">
                <a:latin typeface="Century Gothic"/>
              </a:rPr>
              <a:t> </a:t>
            </a:r>
            <a:r>
              <a:rPr lang="ru-RU" spc="-1" dirty="0" err="1">
                <a:latin typeface="Century Gothic"/>
              </a:rPr>
              <a:t>you</a:t>
            </a:r>
            <a:r>
              <a:rPr lang="ru-RU" spc="-1" dirty="0">
                <a:latin typeface="Century Gothic"/>
              </a:rPr>
              <a:t> </a:t>
            </a:r>
            <a:r>
              <a:rPr lang="ru-RU" spc="-1" dirty="0" err="1">
                <a:latin typeface="Century Gothic"/>
              </a:rPr>
              <a:t>agree</a:t>
            </a:r>
            <a:r>
              <a:rPr lang="ru-RU" spc="-1" dirty="0">
                <a:latin typeface="Century Gothic"/>
              </a:rPr>
              <a:t> </a:t>
            </a:r>
            <a:r>
              <a:rPr lang="ru-RU" spc="-1" dirty="0" err="1">
                <a:latin typeface="Century Gothic"/>
              </a:rPr>
              <a:t>that</a:t>
            </a:r>
            <a:r>
              <a:rPr lang="ru-RU" spc="-1" dirty="0">
                <a:latin typeface="Century Gothic"/>
              </a:rPr>
              <a:t>  </a:t>
            </a:r>
            <a:r>
              <a:rPr lang="ru-RU" spc="-1" dirty="0" err="1">
                <a:latin typeface="Century Gothic"/>
              </a:rPr>
              <a:t>talking</a:t>
            </a:r>
            <a:r>
              <a:rPr lang="ru-RU" spc="-1" dirty="0">
                <a:latin typeface="Century Gothic"/>
              </a:rPr>
              <a:t> </a:t>
            </a:r>
            <a:r>
              <a:rPr lang="ru-RU" spc="-1" dirty="0" err="1">
                <a:latin typeface="Century Gothic"/>
              </a:rPr>
              <a:t>on</a:t>
            </a:r>
            <a:r>
              <a:rPr lang="ru-RU" spc="-1" dirty="0">
                <a:latin typeface="Century Gothic"/>
              </a:rPr>
              <a:t> </a:t>
            </a:r>
            <a:r>
              <a:rPr lang="ru-RU" spc="-1" dirty="0" err="1">
                <a:latin typeface="Century Gothic"/>
              </a:rPr>
              <a:t>the</a:t>
            </a:r>
            <a:r>
              <a:rPr lang="ru-RU" spc="-1" dirty="0">
                <a:latin typeface="Century Gothic"/>
              </a:rPr>
              <a:t> </a:t>
            </a:r>
            <a:r>
              <a:rPr lang="ru-RU" spc="-1" dirty="0" err="1">
                <a:latin typeface="Century Gothic"/>
              </a:rPr>
              <a:t>phone</a:t>
            </a:r>
            <a:r>
              <a:rPr lang="ru-RU" spc="-1" dirty="0">
                <a:latin typeface="Century Gothic"/>
              </a:rPr>
              <a:t> </a:t>
            </a:r>
            <a:r>
              <a:rPr lang="ru-RU" spc="-1" dirty="0" err="1">
                <a:latin typeface="Century Gothic"/>
              </a:rPr>
              <a:t>is</a:t>
            </a:r>
            <a:r>
              <a:rPr lang="ru-RU" spc="-1" dirty="0">
                <a:latin typeface="Century Gothic"/>
              </a:rPr>
              <a:t> a </a:t>
            </a:r>
            <a:r>
              <a:rPr lang="ru-RU" spc="-1" dirty="0" err="1">
                <a:latin typeface="Century Gothic"/>
              </a:rPr>
              <a:t>waste</a:t>
            </a:r>
            <a:r>
              <a:rPr lang="ru-RU" spc="-1" dirty="0">
                <a:latin typeface="Century Gothic"/>
              </a:rPr>
              <a:t> </a:t>
            </a:r>
            <a:r>
              <a:rPr lang="ru-RU" spc="-1" dirty="0" err="1">
                <a:latin typeface="Century Gothic"/>
              </a:rPr>
              <a:t>of</a:t>
            </a:r>
            <a:r>
              <a:rPr lang="ru-RU" spc="-1" dirty="0">
                <a:latin typeface="Century Gothic"/>
              </a:rPr>
              <a:t> </a:t>
            </a:r>
            <a:r>
              <a:rPr lang="ru-RU" spc="-1" dirty="0" err="1">
                <a:latin typeface="Century Gothic"/>
              </a:rPr>
              <a:t>time</a:t>
            </a:r>
            <a:r>
              <a:rPr lang="ru-RU" spc="-1" dirty="0">
                <a:latin typeface="Century Gothic"/>
              </a:rPr>
              <a:t>? </a:t>
            </a:r>
            <a:endParaRPr lang="ru-RU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pc="-1" dirty="0">
                <a:latin typeface="Century Gothic"/>
              </a:rPr>
              <a:t> P: </a:t>
            </a:r>
            <a:r>
              <a:rPr lang="ru-RU" spc="-1" dirty="0" err="1">
                <a:latin typeface="Century Gothic"/>
              </a:rPr>
              <a:t>No</a:t>
            </a:r>
            <a:r>
              <a:rPr lang="ru-RU" spc="-1" dirty="0">
                <a:latin typeface="Century Gothic"/>
              </a:rPr>
              <a:t>, I </a:t>
            </a:r>
            <a:r>
              <a:rPr lang="ru-RU" spc="-1" dirty="0" err="1">
                <a:latin typeface="Century Gothic"/>
              </a:rPr>
              <a:t>don’t</a:t>
            </a:r>
            <a:r>
              <a:rPr lang="ru-RU" spc="-1" dirty="0">
                <a:latin typeface="Century Gothic"/>
              </a:rPr>
              <a:t> </a:t>
            </a:r>
            <a:r>
              <a:rPr lang="ru-RU" spc="-1" dirty="0" err="1">
                <a:latin typeface="Century Gothic"/>
              </a:rPr>
              <a:t>agree</a:t>
            </a:r>
            <a:r>
              <a:rPr lang="ru-RU" spc="-1" dirty="0">
                <a:latin typeface="Century Gothic"/>
              </a:rPr>
              <a:t> </a:t>
            </a:r>
            <a:r>
              <a:rPr lang="ru-RU" spc="-1" dirty="0" err="1">
                <a:latin typeface="Century Gothic"/>
              </a:rPr>
              <a:t>with</a:t>
            </a:r>
            <a:r>
              <a:rPr lang="ru-RU" spc="-1" dirty="0">
                <a:latin typeface="Century Gothic"/>
              </a:rPr>
              <a:t>  </a:t>
            </a:r>
            <a:r>
              <a:rPr lang="ru-RU" spc="-1" dirty="0" err="1">
                <a:latin typeface="Century Gothic"/>
              </a:rPr>
              <a:t>you</a:t>
            </a:r>
            <a:r>
              <a:rPr lang="ru-RU" spc="-1" dirty="0">
                <a:latin typeface="Century Gothic"/>
              </a:rPr>
              <a:t>  </a:t>
            </a:r>
            <a:r>
              <a:rPr lang="ru-RU" spc="-1" dirty="0" err="1">
                <a:latin typeface="Century Gothic"/>
              </a:rPr>
              <a:t>because</a:t>
            </a:r>
            <a:r>
              <a:rPr lang="ru-RU" spc="-1" dirty="0">
                <a:latin typeface="Century Gothic"/>
              </a:rPr>
              <a:t>…</a:t>
            </a:r>
            <a:endParaRPr lang="ru-RU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pc="-1" dirty="0">
                <a:latin typeface="Century Gothic"/>
              </a:rPr>
              <a:t>T: </a:t>
            </a:r>
            <a:r>
              <a:rPr lang="ru-RU" spc="-1" dirty="0" err="1">
                <a:latin typeface="Century Gothic"/>
              </a:rPr>
              <a:t>Computers</a:t>
            </a:r>
            <a:r>
              <a:rPr lang="ru-RU" spc="-1" dirty="0">
                <a:latin typeface="Century Gothic"/>
              </a:rPr>
              <a:t> </a:t>
            </a:r>
            <a:r>
              <a:rPr lang="ru-RU" spc="-1" dirty="0" err="1">
                <a:latin typeface="Century Gothic"/>
              </a:rPr>
              <a:t>are</a:t>
            </a:r>
            <a:r>
              <a:rPr lang="ru-RU" spc="-1" dirty="0">
                <a:latin typeface="Century Gothic"/>
              </a:rPr>
              <a:t> </a:t>
            </a:r>
            <a:r>
              <a:rPr lang="ru-RU" spc="-1" dirty="0" err="1">
                <a:latin typeface="Century Gothic"/>
              </a:rPr>
              <a:t>dangerous</a:t>
            </a:r>
            <a:r>
              <a:rPr lang="ru-RU" spc="-1" dirty="0">
                <a:latin typeface="Century Gothic"/>
              </a:rPr>
              <a:t> </a:t>
            </a:r>
            <a:r>
              <a:rPr lang="ru-RU" spc="-1" dirty="0" err="1">
                <a:latin typeface="Century Gothic"/>
              </a:rPr>
              <a:t>and</a:t>
            </a:r>
            <a:r>
              <a:rPr lang="ru-RU" spc="-1" dirty="0">
                <a:latin typeface="Century Gothic"/>
              </a:rPr>
              <a:t> </a:t>
            </a:r>
            <a:r>
              <a:rPr lang="ru-RU" spc="-1" dirty="0" err="1">
                <a:latin typeface="Century Gothic"/>
              </a:rPr>
              <a:t>addictive</a:t>
            </a:r>
            <a:r>
              <a:rPr lang="ru-RU" spc="-1" dirty="0">
                <a:latin typeface="Century Gothic"/>
              </a:rPr>
              <a:t>, </a:t>
            </a:r>
            <a:r>
              <a:rPr lang="ru-RU" spc="-1" dirty="0" err="1">
                <a:latin typeface="Century Gothic"/>
              </a:rPr>
              <a:t>aren’t</a:t>
            </a:r>
            <a:r>
              <a:rPr lang="ru-RU" spc="-1" dirty="0">
                <a:latin typeface="Century Gothic"/>
              </a:rPr>
              <a:t>  </a:t>
            </a:r>
            <a:r>
              <a:rPr lang="ru-RU" spc="-1" dirty="0" err="1">
                <a:latin typeface="Century Gothic"/>
              </a:rPr>
              <a:t>they</a:t>
            </a:r>
            <a:r>
              <a:rPr lang="ru-RU" spc="-1" dirty="0">
                <a:latin typeface="Century Gothic"/>
              </a:rPr>
              <a:t>?   </a:t>
            </a:r>
            <a:endParaRPr lang="ru-RU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pc="-1" dirty="0">
                <a:latin typeface="Century Gothic"/>
              </a:rPr>
              <a:t>P: </a:t>
            </a:r>
            <a:r>
              <a:rPr lang="ru-RU" spc="-1" dirty="0" err="1">
                <a:latin typeface="Century Gothic"/>
              </a:rPr>
              <a:t>Yes</a:t>
            </a:r>
            <a:r>
              <a:rPr lang="ru-RU" spc="-1" dirty="0">
                <a:latin typeface="Century Gothic"/>
              </a:rPr>
              <a:t>, </a:t>
            </a:r>
            <a:r>
              <a:rPr lang="ru-RU" spc="-1" dirty="0" err="1">
                <a:latin typeface="Century Gothic"/>
              </a:rPr>
              <a:t>they</a:t>
            </a:r>
            <a:r>
              <a:rPr lang="ru-RU" spc="-1" dirty="0">
                <a:latin typeface="Century Gothic"/>
              </a:rPr>
              <a:t> </a:t>
            </a:r>
            <a:r>
              <a:rPr lang="ru-RU" spc="-1" dirty="0" err="1">
                <a:latin typeface="Century Gothic"/>
              </a:rPr>
              <a:t>are</a:t>
            </a:r>
            <a:r>
              <a:rPr lang="ru-RU" spc="-1" dirty="0">
                <a:latin typeface="Century Gothic"/>
              </a:rPr>
              <a:t> </a:t>
            </a:r>
            <a:r>
              <a:rPr lang="ru-RU" spc="-1" dirty="0" err="1">
                <a:latin typeface="Century Gothic"/>
              </a:rPr>
              <a:t>very</a:t>
            </a:r>
            <a:r>
              <a:rPr lang="ru-RU" spc="-1" dirty="0">
                <a:latin typeface="Century Gothic"/>
              </a:rPr>
              <a:t> </a:t>
            </a:r>
            <a:r>
              <a:rPr lang="ru-RU" spc="-1" dirty="0" err="1">
                <a:latin typeface="Century Gothic"/>
              </a:rPr>
              <a:t>addictive</a:t>
            </a:r>
            <a:r>
              <a:rPr lang="ru-RU" spc="-1" dirty="0">
                <a:latin typeface="Century Gothic"/>
              </a:rPr>
              <a:t>. </a:t>
            </a:r>
            <a:r>
              <a:rPr lang="ru-RU" spc="-1" dirty="0" err="1">
                <a:latin typeface="Century Gothic"/>
              </a:rPr>
              <a:t>Besides</a:t>
            </a:r>
            <a:r>
              <a:rPr lang="ru-RU" spc="-1" dirty="0">
                <a:latin typeface="Century Gothic"/>
              </a:rPr>
              <a:t>,… .</a:t>
            </a:r>
            <a:endParaRPr lang="ru-RU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pc="-1" dirty="0">
                <a:latin typeface="Century Gothic"/>
              </a:rPr>
              <a:t>T: </a:t>
            </a:r>
            <a:r>
              <a:rPr lang="ru-RU" spc="-1" dirty="0" err="1">
                <a:latin typeface="Century Gothic"/>
              </a:rPr>
              <a:t>Computers</a:t>
            </a:r>
            <a:r>
              <a:rPr lang="ru-RU" spc="-1" dirty="0">
                <a:latin typeface="Century Gothic"/>
              </a:rPr>
              <a:t> </a:t>
            </a:r>
            <a:r>
              <a:rPr lang="ru-RU" spc="-1" dirty="0" err="1">
                <a:latin typeface="Century Gothic"/>
              </a:rPr>
              <a:t>offer</a:t>
            </a:r>
            <a:r>
              <a:rPr lang="ru-RU" spc="-1" dirty="0">
                <a:latin typeface="Century Gothic"/>
              </a:rPr>
              <a:t> </a:t>
            </a:r>
            <a:r>
              <a:rPr lang="ru-RU" spc="-1" dirty="0" err="1">
                <a:latin typeface="Century Gothic"/>
              </a:rPr>
              <a:t>wonderful</a:t>
            </a:r>
            <a:r>
              <a:rPr lang="ru-RU" spc="-1" dirty="0">
                <a:latin typeface="Century Gothic"/>
              </a:rPr>
              <a:t> </a:t>
            </a:r>
            <a:r>
              <a:rPr lang="ru-RU" spc="-1" dirty="0" err="1">
                <a:latin typeface="Century Gothic"/>
              </a:rPr>
              <a:t>opportunities</a:t>
            </a:r>
            <a:r>
              <a:rPr lang="ru-RU" spc="-1" dirty="0">
                <a:latin typeface="Century Gothic"/>
              </a:rPr>
              <a:t> </a:t>
            </a:r>
            <a:r>
              <a:rPr lang="ru-RU" spc="-1" dirty="0" err="1">
                <a:latin typeface="Century Gothic"/>
              </a:rPr>
              <a:t>for</a:t>
            </a:r>
            <a:r>
              <a:rPr lang="ru-RU" spc="-1" dirty="0">
                <a:latin typeface="Century Gothic"/>
              </a:rPr>
              <a:t> </a:t>
            </a:r>
            <a:r>
              <a:rPr lang="ru-RU" spc="-1" dirty="0" err="1">
                <a:latin typeface="Century Gothic"/>
              </a:rPr>
              <a:t>everybody</a:t>
            </a:r>
            <a:r>
              <a:rPr lang="ru-RU" spc="-1" dirty="0">
                <a:latin typeface="Century Gothic"/>
              </a:rPr>
              <a:t>, </a:t>
            </a:r>
            <a:r>
              <a:rPr lang="ru-RU" spc="-1" dirty="0" err="1">
                <a:latin typeface="Century Gothic"/>
              </a:rPr>
              <a:t>don’t</a:t>
            </a:r>
            <a:r>
              <a:rPr lang="ru-RU" spc="-1" dirty="0">
                <a:latin typeface="Century Gothic"/>
              </a:rPr>
              <a:t> </a:t>
            </a:r>
            <a:r>
              <a:rPr lang="ru-RU" spc="-1" dirty="0" err="1">
                <a:latin typeface="Century Gothic"/>
              </a:rPr>
              <a:t>they</a:t>
            </a:r>
            <a:r>
              <a:rPr lang="ru-RU" spc="-1" dirty="0">
                <a:latin typeface="Century Gothic"/>
              </a:rPr>
              <a:t>?   </a:t>
            </a:r>
            <a:endParaRPr lang="ru-RU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pc="-1" dirty="0">
                <a:latin typeface="Century Gothic"/>
              </a:rPr>
              <a:t> P: </a:t>
            </a:r>
            <a:r>
              <a:rPr lang="ru-RU" spc="-1" dirty="0" err="1">
                <a:latin typeface="Century Gothic"/>
              </a:rPr>
              <a:t>Yes</a:t>
            </a:r>
            <a:r>
              <a:rPr lang="ru-RU" spc="-1" dirty="0">
                <a:latin typeface="Century Gothic"/>
              </a:rPr>
              <a:t>, </a:t>
            </a:r>
            <a:r>
              <a:rPr lang="ru-RU" spc="-1" dirty="0" err="1">
                <a:latin typeface="Century Gothic"/>
              </a:rPr>
              <a:t>they</a:t>
            </a:r>
            <a:r>
              <a:rPr lang="ru-RU" spc="-1" dirty="0">
                <a:latin typeface="Century Gothic"/>
              </a:rPr>
              <a:t> </a:t>
            </a:r>
            <a:r>
              <a:rPr lang="ru-RU" spc="-1" dirty="0" err="1">
                <a:latin typeface="Century Gothic"/>
              </a:rPr>
              <a:t>do</a:t>
            </a:r>
            <a:r>
              <a:rPr lang="ru-RU" spc="-1" dirty="0">
                <a:latin typeface="Century Gothic"/>
              </a:rPr>
              <a:t>  </a:t>
            </a:r>
            <a:r>
              <a:rPr lang="ru-RU" spc="-1" dirty="0" err="1">
                <a:latin typeface="Century Gothic"/>
              </a:rPr>
              <a:t>but</a:t>
            </a:r>
            <a:r>
              <a:rPr lang="ru-RU" spc="-1" dirty="0">
                <a:latin typeface="Century Gothic"/>
              </a:rPr>
              <a:t>…</a:t>
            </a:r>
            <a:endParaRPr lang="ru-RU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2302538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TextShape 1"/>
          <p:cNvSpPr txBox="1"/>
          <p:nvPr/>
        </p:nvSpPr>
        <p:spPr>
          <a:xfrm>
            <a:off x="1981200" y="267480"/>
            <a:ext cx="8229240" cy="1398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>
            <a:normAutofit/>
          </a:bodyPr>
          <a:lstStyle/>
          <a:p>
            <a:pPr marL="484560"/>
            <a:r>
              <a:rPr lang="ru-RU" sz="4200" spc="-1">
                <a:solidFill>
                  <a:srgbClr val="D26785"/>
                </a:solidFill>
                <a:latin typeface="Century Gothic"/>
              </a:rPr>
              <a:t>Основной этап (Работа в парах)(7минут)</a:t>
            </a:r>
            <a:endParaRPr lang="ru-RU" sz="4200" spc="-1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213" name="TextShape 2"/>
          <p:cNvSpPr txBox="1"/>
          <p:nvPr/>
        </p:nvSpPr>
        <p:spPr>
          <a:xfrm>
            <a:off x="1981200" y="1882800"/>
            <a:ext cx="8229240" cy="4571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448200" indent="-383760">
              <a:spcBef>
                <a:spcPts val="360"/>
              </a:spcBef>
              <a:buClr>
                <a:srgbClr val="FF388C"/>
              </a:buClr>
              <a:buSzPct val="80000"/>
              <a:buFont typeface="Wingdings 2" charset="2"/>
              <a:buChar char=""/>
            </a:pPr>
            <a:r>
              <a:rPr lang="ru-RU" spc="-1" dirty="0">
                <a:solidFill>
                  <a:srgbClr val="FFFFFF"/>
                </a:solidFill>
                <a:latin typeface="Times New Roman"/>
              </a:rPr>
              <a:t> </a:t>
            </a:r>
            <a:r>
              <a:rPr lang="ru-RU" spc="-1" dirty="0" err="1">
                <a:latin typeface="Times New Roman"/>
              </a:rPr>
              <a:t>And</a:t>
            </a:r>
            <a:r>
              <a:rPr lang="ru-RU" spc="-1" dirty="0">
                <a:latin typeface="Times New Roman"/>
              </a:rPr>
              <a:t> </a:t>
            </a:r>
            <a:r>
              <a:rPr lang="ru-RU" spc="-1" dirty="0" err="1">
                <a:latin typeface="Times New Roman"/>
              </a:rPr>
              <a:t>now</a:t>
            </a:r>
            <a:r>
              <a:rPr lang="ru-RU" spc="-1" dirty="0">
                <a:latin typeface="Times New Roman"/>
              </a:rPr>
              <a:t> </a:t>
            </a:r>
            <a:r>
              <a:rPr lang="ru-RU" spc="-1" dirty="0" err="1">
                <a:latin typeface="Times New Roman"/>
              </a:rPr>
              <a:t>I’d</a:t>
            </a:r>
            <a:r>
              <a:rPr lang="ru-RU" spc="-1" dirty="0">
                <a:latin typeface="Times New Roman"/>
              </a:rPr>
              <a:t> </a:t>
            </a:r>
            <a:r>
              <a:rPr lang="ru-RU" spc="-1" dirty="0" err="1">
                <a:latin typeface="Times New Roman"/>
              </a:rPr>
              <a:t>like</a:t>
            </a:r>
            <a:r>
              <a:rPr lang="ru-RU" spc="-1" dirty="0">
                <a:latin typeface="Times New Roman"/>
              </a:rPr>
              <a:t> </a:t>
            </a:r>
            <a:r>
              <a:rPr lang="ru-RU" spc="-1" dirty="0" err="1">
                <a:latin typeface="Times New Roman"/>
              </a:rPr>
              <a:t>you</a:t>
            </a:r>
            <a:r>
              <a:rPr lang="ru-RU" spc="-1" dirty="0">
                <a:latin typeface="Times New Roman"/>
              </a:rPr>
              <a:t> </a:t>
            </a:r>
            <a:r>
              <a:rPr lang="ru-RU" spc="-1" dirty="0" err="1">
                <a:latin typeface="Times New Roman"/>
              </a:rPr>
              <a:t>to</a:t>
            </a:r>
            <a:r>
              <a:rPr lang="ru-RU" spc="-1" dirty="0">
                <a:latin typeface="Times New Roman"/>
              </a:rPr>
              <a:t> </a:t>
            </a:r>
            <a:r>
              <a:rPr lang="ru-RU" spc="-1" dirty="0" err="1">
                <a:latin typeface="Times New Roman"/>
              </a:rPr>
              <a:t>work</a:t>
            </a:r>
            <a:r>
              <a:rPr lang="ru-RU" spc="-1" dirty="0">
                <a:latin typeface="Times New Roman"/>
              </a:rPr>
              <a:t> </a:t>
            </a:r>
            <a:r>
              <a:rPr lang="ru-RU" spc="-1" dirty="0" err="1">
                <a:latin typeface="Times New Roman"/>
              </a:rPr>
              <a:t>in</a:t>
            </a:r>
            <a:r>
              <a:rPr lang="ru-RU" spc="-1" dirty="0">
                <a:latin typeface="Times New Roman"/>
              </a:rPr>
              <a:t> </a:t>
            </a:r>
            <a:r>
              <a:rPr lang="ru-RU" spc="-1" dirty="0" err="1">
                <a:latin typeface="Times New Roman"/>
              </a:rPr>
              <a:t>pairs</a:t>
            </a:r>
            <a:r>
              <a:rPr lang="ru-RU" spc="-1" dirty="0">
                <a:latin typeface="Times New Roman"/>
              </a:rPr>
              <a:t> </a:t>
            </a:r>
            <a:r>
              <a:rPr lang="ru-RU" spc="-1" dirty="0" err="1">
                <a:latin typeface="Times New Roman"/>
              </a:rPr>
              <a:t>and</a:t>
            </a:r>
            <a:r>
              <a:rPr lang="ru-RU" spc="-1" dirty="0">
                <a:latin typeface="Times New Roman"/>
              </a:rPr>
              <a:t> </a:t>
            </a:r>
            <a:r>
              <a:rPr lang="ru-RU" spc="-1" dirty="0" err="1">
                <a:latin typeface="Times New Roman"/>
              </a:rPr>
              <a:t>make</a:t>
            </a:r>
            <a:r>
              <a:rPr lang="ru-RU" spc="-1" dirty="0">
                <a:latin typeface="Times New Roman"/>
              </a:rPr>
              <a:t> </a:t>
            </a:r>
            <a:r>
              <a:rPr lang="ru-RU" spc="-1" dirty="0" err="1">
                <a:latin typeface="Times New Roman"/>
              </a:rPr>
              <a:t>up</a:t>
            </a:r>
            <a:r>
              <a:rPr lang="ru-RU" spc="-1" dirty="0">
                <a:latin typeface="Times New Roman"/>
              </a:rPr>
              <a:t> </a:t>
            </a:r>
            <a:r>
              <a:rPr lang="ru-RU" spc="-1" dirty="0" err="1">
                <a:latin typeface="Times New Roman"/>
              </a:rPr>
              <a:t>the</a:t>
            </a:r>
            <a:r>
              <a:rPr lang="ru-RU" spc="-1" dirty="0">
                <a:latin typeface="Times New Roman"/>
              </a:rPr>
              <a:t> </a:t>
            </a:r>
            <a:r>
              <a:rPr lang="ru-RU" spc="-1" dirty="0" err="1">
                <a:latin typeface="Times New Roman"/>
              </a:rPr>
              <a:t>word</a:t>
            </a:r>
            <a:r>
              <a:rPr lang="ru-RU" spc="-1" dirty="0">
                <a:latin typeface="Times New Roman"/>
              </a:rPr>
              <a:t> </a:t>
            </a:r>
            <a:r>
              <a:rPr lang="ru-RU" spc="-1" dirty="0" err="1">
                <a:latin typeface="Times New Roman"/>
              </a:rPr>
              <a:t>combinations</a:t>
            </a:r>
            <a:r>
              <a:rPr lang="ru-RU" spc="-1" dirty="0">
                <a:latin typeface="Times New Roman"/>
              </a:rPr>
              <a:t>  </a:t>
            </a:r>
            <a:r>
              <a:rPr lang="ru-RU" spc="-1" dirty="0" err="1">
                <a:latin typeface="Times New Roman"/>
              </a:rPr>
              <a:t>using</a:t>
            </a:r>
            <a:r>
              <a:rPr lang="ru-RU" spc="-1" dirty="0">
                <a:latin typeface="Times New Roman"/>
              </a:rPr>
              <a:t>  </a:t>
            </a:r>
            <a:r>
              <a:rPr lang="ru-RU" spc="-1" dirty="0" err="1">
                <a:latin typeface="Times New Roman"/>
              </a:rPr>
              <a:t>the</a:t>
            </a:r>
            <a:r>
              <a:rPr lang="ru-RU" spc="-1" dirty="0">
                <a:latin typeface="Times New Roman"/>
              </a:rPr>
              <a:t> </a:t>
            </a:r>
            <a:r>
              <a:rPr lang="ru-RU" spc="-1" dirty="0" err="1">
                <a:latin typeface="Times New Roman"/>
              </a:rPr>
              <a:t>following</a:t>
            </a:r>
            <a:r>
              <a:rPr lang="ru-RU" spc="-1" dirty="0">
                <a:latin typeface="Times New Roman"/>
              </a:rPr>
              <a:t> </a:t>
            </a:r>
            <a:r>
              <a:rPr lang="ru-RU" spc="-1" dirty="0" err="1">
                <a:latin typeface="Times New Roman"/>
              </a:rPr>
              <a:t>words</a:t>
            </a:r>
            <a:r>
              <a:rPr lang="ru-RU" spc="-1" dirty="0">
                <a:latin typeface="Times New Roman"/>
              </a:rPr>
              <a:t>. (составление словосочетаний)</a:t>
            </a:r>
            <a:endParaRPr lang="ru-RU" spc="-1" dirty="0">
              <a:latin typeface="Century Gothic"/>
            </a:endParaRPr>
          </a:p>
          <a:p>
            <a:pPr marL="64080">
              <a:spcBef>
                <a:spcPts val="360"/>
              </a:spcBef>
            </a:pPr>
            <a:r>
              <a:rPr lang="ru-RU" spc="-1" dirty="0">
                <a:latin typeface="Times New Roman"/>
              </a:rPr>
              <a:t> </a:t>
            </a:r>
            <a:r>
              <a:rPr lang="ru-RU" spc="-1" dirty="0" err="1">
                <a:latin typeface="Times New Roman"/>
              </a:rPr>
              <a:t>fax</a:t>
            </a:r>
            <a:r>
              <a:rPr lang="ru-RU" spc="-1" dirty="0">
                <a:latin typeface="Times New Roman"/>
              </a:rPr>
              <a:t>        </a:t>
            </a:r>
            <a:r>
              <a:rPr lang="ru-RU" spc="-1" dirty="0" err="1">
                <a:latin typeface="Times New Roman"/>
              </a:rPr>
              <a:t>system</a:t>
            </a:r>
            <a:endParaRPr lang="ru-RU" spc="-1" dirty="0">
              <a:latin typeface="Century Gothic"/>
            </a:endParaRPr>
          </a:p>
          <a:p>
            <a:pPr marL="64080">
              <a:spcBef>
                <a:spcPts val="360"/>
              </a:spcBef>
            </a:pPr>
            <a:r>
              <a:rPr lang="ru-RU" spc="-1" dirty="0">
                <a:latin typeface="Times New Roman"/>
              </a:rPr>
              <a:t> </a:t>
            </a:r>
            <a:r>
              <a:rPr lang="ru-RU" spc="-1" dirty="0" err="1">
                <a:latin typeface="Times New Roman"/>
              </a:rPr>
              <a:t>phone</a:t>
            </a:r>
            <a:r>
              <a:rPr lang="ru-RU" spc="-1" dirty="0">
                <a:latin typeface="Times New Roman"/>
              </a:rPr>
              <a:t>         </a:t>
            </a:r>
            <a:r>
              <a:rPr lang="ru-RU" spc="-1" dirty="0" err="1">
                <a:latin typeface="Times New Roman"/>
              </a:rPr>
              <a:t>information</a:t>
            </a:r>
            <a:endParaRPr lang="ru-RU" spc="-1" dirty="0">
              <a:latin typeface="Century Gothic"/>
            </a:endParaRPr>
          </a:p>
          <a:p>
            <a:pPr marL="64080">
              <a:spcBef>
                <a:spcPts val="360"/>
              </a:spcBef>
            </a:pPr>
            <a:r>
              <a:rPr lang="ru-RU" spc="-1" dirty="0">
                <a:latin typeface="Times New Roman"/>
              </a:rPr>
              <a:t> </a:t>
            </a:r>
            <a:r>
              <a:rPr lang="ru-RU" spc="-1" dirty="0" err="1">
                <a:latin typeface="Times New Roman"/>
              </a:rPr>
              <a:t>electronic</a:t>
            </a:r>
            <a:r>
              <a:rPr lang="ru-RU" spc="-1" dirty="0">
                <a:latin typeface="Times New Roman"/>
              </a:rPr>
              <a:t>         </a:t>
            </a:r>
            <a:r>
              <a:rPr lang="ru-RU" spc="-1" dirty="0" err="1">
                <a:latin typeface="Times New Roman"/>
              </a:rPr>
              <a:t>message</a:t>
            </a:r>
            <a:endParaRPr lang="ru-RU" spc="-1" dirty="0">
              <a:latin typeface="Century Gothic"/>
            </a:endParaRPr>
          </a:p>
          <a:p>
            <a:pPr marL="64080">
              <a:spcBef>
                <a:spcPts val="360"/>
              </a:spcBef>
            </a:pPr>
            <a:r>
              <a:rPr lang="ru-RU" spc="-1" dirty="0">
                <a:latin typeface="Times New Roman"/>
              </a:rPr>
              <a:t> </a:t>
            </a:r>
            <a:r>
              <a:rPr lang="ru-RU" spc="-1" dirty="0" err="1">
                <a:latin typeface="Times New Roman"/>
              </a:rPr>
              <a:t>to</a:t>
            </a:r>
            <a:r>
              <a:rPr lang="ru-RU" spc="-1" dirty="0">
                <a:latin typeface="Times New Roman"/>
              </a:rPr>
              <a:t> </a:t>
            </a:r>
            <a:r>
              <a:rPr lang="ru-RU" spc="-1" dirty="0" err="1">
                <a:latin typeface="Times New Roman"/>
              </a:rPr>
              <a:t>receive</a:t>
            </a:r>
            <a:r>
              <a:rPr lang="ru-RU" spc="-1" dirty="0">
                <a:latin typeface="Times New Roman"/>
              </a:rPr>
              <a:t>         </a:t>
            </a:r>
            <a:r>
              <a:rPr lang="ru-RU" spc="-1" dirty="0" err="1">
                <a:latin typeface="Times New Roman"/>
              </a:rPr>
              <a:t>letters</a:t>
            </a:r>
            <a:endParaRPr lang="ru-RU" spc="-1" dirty="0">
              <a:latin typeface="Century Gothic"/>
            </a:endParaRPr>
          </a:p>
          <a:p>
            <a:pPr marL="64080">
              <a:spcBef>
                <a:spcPts val="360"/>
              </a:spcBef>
            </a:pPr>
            <a:r>
              <a:rPr lang="ru-RU" spc="-1" dirty="0">
                <a:latin typeface="Times New Roman"/>
              </a:rPr>
              <a:t> </a:t>
            </a:r>
            <a:r>
              <a:rPr lang="ru-RU" spc="-1" dirty="0" err="1">
                <a:latin typeface="Times New Roman"/>
              </a:rPr>
              <a:t>to</a:t>
            </a:r>
            <a:r>
              <a:rPr lang="ru-RU" spc="-1" dirty="0">
                <a:latin typeface="Times New Roman"/>
              </a:rPr>
              <a:t> </a:t>
            </a:r>
            <a:r>
              <a:rPr lang="ru-RU" spc="-1" dirty="0" err="1">
                <a:latin typeface="Times New Roman"/>
              </a:rPr>
              <a:t>send</a:t>
            </a:r>
            <a:r>
              <a:rPr lang="ru-RU" spc="-1" dirty="0">
                <a:latin typeface="Times New Roman"/>
              </a:rPr>
              <a:t>              </a:t>
            </a:r>
            <a:r>
              <a:rPr lang="ru-RU" spc="-1" dirty="0" err="1">
                <a:latin typeface="Times New Roman"/>
              </a:rPr>
              <a:t>the</a:t>
            </a:r>
            <a:r>
              <a:rPr lang="ru-RU" spc="-1" dirty="0">
                <a:latin typeface="Times New Roman"/>
              </a:rPr>
              <a:t> </a:t>
            </a:r>
            <a:r>
              <a:rPr lang="ru-RU" spc="-1" dirty="0" err="1">
                <a:latin typeface="Times New Roman"/>
              </a:rPr>
              <a:t>Internet</a:t>
            </a:r>
            <a:endParaRPr lang="ru-RU" spc="-1" dirty="0">
              <a:latin typeface="Century Gothic"/>
            </a:endParaRPr>
          </a:p>
          <a:p>
            <a:pPr marL="64080">
              <a:spcBef>
                <a:spcPts val="360"/>
              </a:spcBef>
            </a:pPr>
            <a:r>
              <a:rPr lang="ru-RU" spc="-1" dirty="0">
                <a:latin typeface="Times New Roman"/>
              </a:rPr>
              <a:t>  </a:t>
            </a:r>
            <a:r>
              <a:rPr lang="ru-RU" spc="-1" dirty="0" err="1">
                <a:latin typeface="Times New Roman"/>
              </a:rPr>
              <a:t>printed</a:t>
            </a:r>
            <a:r>
              <a:rPr lang="ru-RU" spc="-1" dirty="0">
                <a:latin typeface="Times New Roman"/>
              </a:rPr>
              <a:t>           </a:t>
            </a:r>
            <a:r>
              <a:rPr lang="ru-RU" spc="-1" dirty="0" err="1">
                <a:latin typeface="Times New Roman"/>
              </a:rPr>
              <a:t>call</a:t>
            </a:r>
            <a:endParaRPr lang="ru-RU" spc="-1" dirty="0">
              <a:latin typeface="Century Gothic"/>
            </a:endParaRPr>
          </a:p>
          <a:p>
            <a:pPr marL="64080">
              <a:spcBef>
                <a:spcPts val="360"/>
              </a:spcBef>
            </a:pPr>
            <a:r>
              <a:rPr lang="ru-RU" spc="-1" dirty="0">
                <a:latin typeface="Times New Roman"/>
              </a:rPr>
              <a:t>  </a:t>
            </a:r>
            <a:r>
              <a:rPr lang="ru-RU" spc="-1" dirty="0" err="1">
                <a:latin typeface="Times New Roman"/>
              </a:rPr>
              <a:t>to</a:t>
            </a:r>
            <a:r>
              <a:rPr lang="ru-RU" spc="-1" dirty="0">
                <a:latin typeface="Times New Roman"/>
              </a:rPr>
              <a:t> </a:t>
            </a:r>
            <a:r>
              <a:rPr lang="ru-RU" spc="-1" dirty="0" err="1">
                <a:latin typeface="Times New Roman"/>
              </a:rPr>
              <a:t>use</a:t>
            </a:r>
            <a:r>
              <a:rPr lang="ru-RU" spc="-1" dirty="0">
                <a:latin typeface="Times New Roman"/>
              </a:rPr>
              <a:t>           </a:t>
            </a:r>
            <a:r>
              <a:rPr lang="ru-RU" spc="-1" dirty="0" err="1">
                <a:latin typeface="Times New Roman"/>
              </a:rPr>
              <a:t>games</a:t>
            </a:r>
            <a:endParaRPr lang="ru-RU" spc="-1" dirty="0">
              <a:latin typeface="Century Gothic"/>
            </a:endParaRPr>
          </a:p>
          <a:p>
            <a:pPr marL="64080">
              <a:spcBef>
                <a:spcPts val="360"/>
              </a:spcBef>
            </a:pPr>
            <a:r>
              <a:rPr lang="ru-RU" spc="-1" dirty="0">
                <a:latin typeface="Times New Roman"/>
              </a:rPr>
              <a:t>  </a:t>
            </a:r>
            <a:r>
              <a:rPr lang="ru-RU" spc="-1" dirty="0" err="1">
                <a:latin typeface="Times New Roman"/>
              </a:rPr>
              <a:t>computer</a:t>
            </a:r>
            <a:r>
              <a:rPr lang="ru-RU" spc="-1" dirty="0">
                <a:latin typeface="Times New Roman"/>
              </a:rPr>
              <a:t>          </a:t>
            </a:r>
            <a:r>
              <a:rPr lang="ru-RU" spc="-1" dirty="0" err="1">
                <a:latin typeface="Times New Roman"/>
              </a:rPr>
              <a:t>message</a:t>
            </a:r>
            <a:endParaRPr lang="ru-RU" spc="-1" dirty="0">
              <a:latin typeface="Century Gothic"/>
            </a:endParaRPr>
          </a:p>
          <a:p>
            <a:pPr marL="448200" indent="-383760">
              <a:spcBef>
                <a:spcPts val="360"/>
              </a:spcBef>
              <a:buClr>
                <a:srgbClr val="FF388C"/>
              </a:buClr>
              <a:buSzPct val="80000"/>
              <a:buFont typeface="Wingdings 2" charset="2"/>
              <a:buChar char=""/>
            </a:pPr>
            <a:r>
              <a:rPr lang="ru-RU" spc="-1" dirty="0">
                <a:latin typeface="Times New Roman"/>
              </a:rPr>
              <a:t>Учитель на компьютерной доске показывает правильный вариант, учащиеся сравнивают с тем, что получилось у них.</a:t>
            </a:r>
            <a:endParaRPr lang="ru-RU" spc="-1" dirty="0">
              <a:latin typeface="Century Gothic"/>
            </a:endParaRPr>
          </a:p>
          <a:p>
            <a:pPr marL="64080">
              <a:spcBef>
                <a:spcPts val="360"/>
              </a:spcBef>
            </a:pPr>
            <a:r>
              <a:rPr lang="ru-RU" spc="-1" dirty="0">
                <a:latin typeface="Times New Roman"/>
              </a:rPr>
              <a:t>      </a:t>
            </a:r>
            <a:r>
              <a:rPr lang="ru-RU" spc="-1" dirty="0" err="1">
                <a:latin typeface="Times New Roman"/>
              </a:rPr>
              <a:t>fax</a:t>
            </a:r>
            <a:r>
              <a:rPr lang="ru-RU" spc="-1" dirty="0">
                <a:latin typeface="Times New Roman"/>
              </a:rPr>
              <a:t> </a:t>
            </a:r>
            <a:r>
              <a:rPr lang="ru-RU" spc="-1" dirty="0" err="1">
                <a:latin typeface="Times New Roman"/>
              </a:rPr>
              <a:t>message</a:t>
            </a:r>
            <a:r>
              <a:rPr lang="ru-RU" spc="-1" dirty="0">
                <a:latin typeface="Times New Roman"/>
              </a:rPr>
              <a:t>,  </a:t>
            </a:r>
            <a:r>
              <a:rPr lang="ru-RU" spc="-1" dirty="0" err="1">
                <a:latin typeface="Times New Roman"/>
              </a:rPr>
              <a:t>phone</a:t>
            </a:r>
            <a:r>
              <a:rPr lang="ru-RU" spc="-1" dirty="0">
                <a:latin typeface="Times New Roman"/>
              </a:rPr>
              <a:t> </a:t>
            </a:r>
            <a:r>
              <a:rPr lang="ru-RU" spc="-1" dirty="0" err="1">
                <a:latin typeface="Times New Roman"/>
              </a:rPr>
              <a:t>call</a:t>
            </a:r>
            <a:r>
              <a:rPr lang="ru-RU" spc="-1" dirty="0">
                <a:latin typeface="Times New Roman"/>
              </a:rPr>
              <a:t>,  </a:t>
            </a:r>
            <a:r>
              <a:rPr lang="ru-RU" spc="-1" dirty="0" err="1">
                <a:latin typeface="Times New Roman"/>
              </a:rPr>
              <a:t>electronic</a:t>
            </a:r>
            <a:r>
              <a:rPr lang="ru-RU" spc="-1" dirty="0">
                <a:latin typeface="Times New Roman"/>
              </a:rPr>
              <a:t> </a:t>
            </a:r>
            <a:r>
              <a:rPr lang="ru-RU" spc="-1" dirty="0" err="1">
                <a:latin typeface="Times New Roman"/>
              </a:rPr>
              <a:t>system</a:t>
            </a:r>
            <a:r>
              <a:rPr lang="ru-RU" spc="-1" dirty="0">
                <a:latin typeface="Times New Roman"/>
              </a:rPr>
              <a:t>,  </a:t>
            </a:r>
            <a:r>
              <a:rPr lang="ru-RU" spc="-1" dirty="0" err="1">
                <a:latin typeface="Times New Roman"/>
              </a:rPr>
              <a:t>to</a:t>
            </a:r>
            <a:r>
              <a:rPr lang="ru-RU" spc="-1" dirty="0">
                <a:latin typeface="Times New Roman"/>
              </a:rPr>
              <a:t> </a:t>
            </a:r>
            <a:r>
              <a:rPr lang="ru-RU" spc="-1" dirty="0" err="1">
                <a:latin typeface="Times New Roman"/>
              </a:rPr>
              <a:t>receive</a:t>
            </a:r>
            <a:r>
              <a:rPr lang="ru-RU" spc="-1" dirty="0">
                <a:latin typeface="Times New Roman"/>
              </a:rPr>
              <a:t> </a:t>
            </a:r>
            <a:r>
              <a:rPr lang="ru-RU" spc="-1" dirty="0" err="1">
                <a:latin typeface="Times New Roman"/>
              </a:rPr>
              <a:t>information</a:t>
            </a:r>
            <a:r>
              <a:rPr lang="ru-RU" spc="-1" dirty="0">
                <a:latin typeface="Times New Roman"/>
              </a:rPr>
              <a:t>,  </a:t>
            </a:r>
            <a:r>
              <a:rPr lang="ru-RU" spc="-1" dirty="0" err="1">
                <a:latin typeface="Times New Roman"/>
              </a:rPr>
              <a:t>to</a:t>
            </a:r>
            <a:r>
              <a:rPr lang="ru-RU" spc="-1" dirty="0">
                <a:latin typeface="Times New Roman"/>
              </a:rPr>
              <a:t> </a:t>
            </a:r>
            <a:r>
              <a:rPr lang="ru-RU" spc="-1" dirty="0" err="1">
                <a:latin typeface="Times New Roman"/>
              </a:rPr>
              <a:t>send</a:t>
            </a:r>
            <a:r>
              <a:rPr lang="ru-RU" spc="-1" dirty="0">
                <a:latin typeface="Times New Roman"/>
              </a:rPr>
              <a:t>         </a:t>
            </a:r>
            <a:r>
              <a:rPr lang="ru-RU" spc="-1" dirty="0" err="1">
                <a:latin typeface="Times New Roman"/>
              </a:rPr>
              <a:t>messages</a:t>
            </a:r>
            <a:r>
              <a:rPr lang="ru-RU" spc="-1" dirty="0">
                <a:latin typeface="Times New Roman"/>
              </a:rPr>
              <a:t>,  </a:t>
            </a:r>
            <a:r>
              <a:rPr lang="ru-RU" spc="-1" dirty="0" err="1">
                <a:latin typeface="Times New Roman"/>
              </a:rPr>
              <a:t>printed</a:t>
            </a:r>
            <a:r>
              <a:rPr lang="ru-RU" spc="-1" dirty="0">
                <a:latin typeface="Times New Roman"/>
              </a:rPr>
              <a:t> </a:t>
            </a:r>
            <a:r>
              <a:rPr lang="ru-RU" spc="-1" dirty="0" err="1">
                <a:latin typeface="Times New Roman"/>
              </a:rPr>
              <a:t>letters</a:t>
            </a:r>
            <a:r>
              <a:rPr lang="ru-RU" spc="-1" dirty="0">
                <a:latin typeface="Times New Roman"/>
              </a:rPr>
              <a:t>,  </a:t>
            </a:r>
            <a:r>
              <a:rPr lang="ru-RU" spc="-1" dirty="0" err="1">
                <a:latin typeface="Times New Roman"/>
              </a:rPr>
              <a:t>to</a:t>
            </a:r>
            <a:r>
              <a:rPr lang="ru-RU" spc="-1" dirty="0">
                <a:latin typeface="Times New Roman"/>
              </a:rPr>
              <a:t> </a:t>
            </a:r>
            <a:r>
              <a:rPr lang="ru-RU" spc="-1" dirty="0" err="1">
                <a:latin typeface="Times New Roman"/>
              </a:rPr>
              <a:t>use</a:t>
            </a:r>
            <a:r>
              <a:rPr lang="ru-RU" spc="-1" dirty="0">
                <a:latin typeface="Times New Roman"/>
              </a:rPr>
              <a:t> </a:t>
            </a:r>
            <a:r>
              <a:rPr lang="ru-RU" spc="-1" dirty="0" err="1">
                <a:latin typeface="Times New Roman"/>
              </a:rPr>
              <a:t>the</a:t>
            </a:r>
            <a:r>
              <a:rPr lang="ru-RU" spc="-1" dirty="0">
                <a:latin typeface="Times New Roman"/>
              </a:rPr>
              <a:t> </a:t>
            </a:r>
            <a:r>
              <a:rPr lang="ru-RU" spc="-1" dirty="0" err="1">
                <a:latin typeface="Times New Roman"/>
              </a:rPr>
              <a:t>Internet</a:t>
            </a:r>
            <a:endParaRPr lang="ru-RU" spc="-1" dirty="0"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9548771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TextShape 1"/>
          <p:cNvSpPr txBox="1"/>
          <p:nvPr/>
        </p:nvSpPr>
        <p:spPr>
          <a:xfrm>
            <a:off x="1981200" y="332640"/>
            <a:ext cx="8229240" cy="1398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marL="484560"/>
            <a:r>
              <a:rPr lang="ru-RU" sz="3600" spc="-1">
                <a:solidFill>
                  <a:srgbClr val="D26785"/>
                </a:solidFill>
                <a:latin typeface="Century Gothic"/>
              </a:rPr>
              <a:t>Работа в группах: (учитель делит класс на 4 группы по 4 человека) (10-12 минут)</a:t>
            </a:r>
            <a:endParaRPr lang="ru-RU" sz="3600" spc="-1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215" name="CustomShape 2"/>
          <p:cNvSpPr/>
          <p:nvPr/>
        </p:nvSpPr>
        <p:spPr>
          <a:xfrm>
            <a:off x="1991640" y="1807560"/>
            <a:ext cx="8208720" cy="471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spc="-1" dirty="0" err="1">
                <a:latin typeface="Times New Roman"/>
              </a:rPr>
              <a:t>Sending</a:t>
            </a:r>
            <a:r>
              <a:rPr lang="ru-RU" sz="1600" spc="-1" dirty="0">
                <a:latin typeface="Times New Roman"/>
              </a:rPr>
              <a:t>  </a:t>
            </a:r>
            <a:r>
              <a:rPr lang="ru-RU" sz="1600" spc="-1" dirty="0" err="1">
                <a:latin typeface="Times New Roman"/>
              </a:rPr>
              <a:t>pieces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of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information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to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our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partners</a:t>
            </a:r>
            <a:r>
              <a:rPr lang="ru-RU" sz="1600" spc="-1" dirty="0">
                <a:latin typeface="Times New Roman"/>
              </a:rPr>
              <a:t>  </a:t>
            </a:r>
            <a:r>
              <a:rPr lang="ru-RU" sz="1600" spc="-1" dirty="0" err="1">
                <a:latin typeface="Times New Roman"/>
              </a:rPr>
              <a:t>we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usually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use</a:t>
            </a:r>
            <a:r>
              <a:rPr lang="ru-RU" sz="1600" spc="-1" dirty="0">
                <a:latin typeface="Times New Roman"/>
              </a:rPr>
              <a:t>  </a:t>
            </a:r>
            <a:r>
              <a:rPr lang="ru-RU" sz="1600" spc="-1" dirty="0" err="1">
                <a:latin typeface="Times New Roman"/>
              </a:rPr>
              <a:t>different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means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of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communication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which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you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know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very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well</a:t>
            </a:r>
            <a:r>
              <a:rPr lang="ru-RU" sz="1600" spc="-1" dirty="0">
                <a:latin typeface="Times New Roman"/>
              </a:rPr>
              <a:t>.  </a:t>
            </a:r>
            <a:r>
              <a:rPr lang="ru-RU" sz="1600" spc="-1" dirty="0" err="1">
                <a:latin typeface="Times New Roman"/>
              </a:rPr>
              <a:t>Try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to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match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the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words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and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the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descriptions</a:t>
            </a:r>
            <a:r>
              <a:rPr lang="ru-RU" sz="1600" spc="-1" dirty="0">
                <a:latin typeface="Times New Roman"/>
              </a:rPr>
              <a:t>  </a:t>
            </a:r>
            <a:r>
              <a:rPr lang="ru-RU" sz="1600" spc="-1" dirty="0" err="1">
                <a:latin typeface="Times New Roman"/>
              </a:rPr>
              <a:t>in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the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task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on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your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papers</a:t>
            </a:r>
            <a:r>
              <a:rPr lang="ru-RU" sz="1600" spc="-1" dirty="0">
                <a:latin typeface="Times New Roman"/>
              </a:rPr>
              <a:t>.  </a:t>
            </a:r>
            <a:endParaRPr lang="ru-RU" sz="1600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spc="-1" dirty="0">
                <a:latin typeface="Times New Roman"/>
              </a:rPr>
              <a:t>1.Computer ……_________</a:t>
            </a:r>
            <a:endParaRPr lang="ru-RU" sz="1600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spc="-1" dirty="0">
                <a:latin typeface="Times New Roman"/>
              </a:rPr>
              <a:t>2. </a:t>
            </a:r>
            <a:r>
              <a:rPr lang="ru-RU" sz="1600" spc="-1" dirty="0" err="1">
                <a:latin typeface="Times New Roman"/>
              </a:rPr>
              <a:t>Fax</a:t>
            </a:r>
            <a:r>
              <a:rPr lang="ru-RU" sz="1600" spc="-1" dirty="0">
                <a:latin typeface="Times New Roman"/>
              </a:rPr>
              <a:t> (</a:t>
            </a:r>
            <a:r>
              <a:rPr lang="ru-RU" sz="1600" spc="-1" dirty="0" err="1">
                <a:latin typeface="Times New Roman"/>
              </a:rPr>
              <a:t>machine</a:t>
            </a:r>
            <a:r>
              <a:rPr lang="ru-RU" sz="1600" spc="-1" dirty="0">
                <a:latin typeface="Times New Roman"/>
              </a:rPr>
              <a:t>)….._________</a:t>
            </a:r>
            <a:endParaRPr lang="ru-RU" sz="1600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spc="-1" dirty="0">
                <a:latin typeface="Times New Roman"/>
              </a:rPr>
              <a:t>3. E-</a:t>
            </a:r>
            <a:r>
              <a:rPr lang="ru-RU" sz="1600" spc="-1" dirty="0" err="1">
                <a:latin typeface="Times New Roman"/>
              </a:rPr>
              <a:t>mail</a:t>
            </a:r>
            <a:r>
              <a:rPr lang="ru-RU" sz="1600" spc="-1" dirty="0">
                <a:latin typeface="Times New Roman"/>
              </a:rPr>
              <a:t>…..________</a:t>
            </a:r>
            <a:endParaRPr lang="ru-RU" sz="1600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spc="-1" dirty="0">
                <a:latin typeface="Times New Roman"/>
              </a:rPr>
              <a:t>4. </a:t>
            </a:r>
            <a:r>
              <a:rPr lang="ru-RU" sz="1600" spc="-1" dirty="0" err="1">
                <a:latin typeface="Times New Roman"/>
              </a:rPr>
              <a:t>Telephone</a:t>
            </a:r>
            <a:r>
              <a:rPr lang="ru-RU" sz="1600" spc="-1" dirty="0">
                <a:latin typeface="Times New Roman"/>
              </a:rPr>
              <a:t>…..________</a:t>
            </a:r>
            <a:endParaRPr lang="ru-RU" sz="1600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spc="-1" dirty="0">
                <a:latin typeface="Times New Roman"/>
              </a:rPr>
              <a:t>5. </a:t>
            </a:r>
            <a:r>
              <a:rPr lang="ru-RU" sz="1600" spc="-1" dirty="0" err="1">
                <a:latin typeface="Times New Roman"/>
              </a:rPr>
              <a:t>Internet</a:t>
            </a:r>
            <a:r>
              <a:rPr lang="ru-RU" sz="1600" spc="-1" dirty="0">
                <a:latin typeface="Times New Roman"/>
              </a:rPr>
              <a:t>….._________</a:t>
            </a:r>
            <a:endParaRPr lang="ru-RU" sz="1600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spc="-1" dirty="0">
                <a:latin typeface="Times New Roman"/>
              </a:rPr>
              <a:t>a) </a:t>
            </a:r>
            <a:r>
              <a:rPr lang="ru-RU" sz="1600" spc="-1" dirty="0" err="1">
                <a:latin typeface="Times New Roman"/>
              </a:rPr>
              <a:t>The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machine</a:t>
            </a:r>
            <a:r>
              <a:rPr lang="ru-RU" sz="1600" spc="-1" dirty="0">
                <a:latin typeface="Times New Roman"/>
              </a:rPr>
              <a:t>  </a:t>
            </a:r>
            <a:r>
              <a:rPr lang="ru-RU" sz="1600" spc="-1" dirty="0" err="1">
                <a:latin typeface="Times New Roman"/>
              </a:rPr>
              <a:t>which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is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used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for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sending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or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receiving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copies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of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printed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materials</a:t>
            </a:r>
            <a:r>
              <a:rPr lang="ru-RU" sz="1600" spc="-1" dirty="0">
                <a:latin typeface="Times New Roman"/>
              </a:rPr>
              <a:t>, </a:t>
            </a:r>
            <a:r>
              <a:rPr lang="ru-RU" sz="1600" spc="-1" dirty="0" err="1">
                <a:latin typeface="Times New Roman"/>
              </a:rPr>
              <a:t>letters</a:t>
            </a:r>
            <a:r>
              <a:rPr lang="ru-RU" sz="1600" spc="-1" dirty="0">
                <a:latin typeface="Times New Roman"/>
              </a:rPr>
              <a:t>, </a:t>
            </a:r>
            <a:r>
              <a:rPr lang="ru-RU" sz="1600" spc="-1" dirty="0" err="1">
                <a:latin typeface="Times New Roman"/>
              </a:rPr>
              <a:t>pictures</a:t>
            </a:r>
            <a:r>
              <a:rPr lang="ru-RU" sz="1600" spc="-1" dirty="0">
                <a:latin typeface="Times New Roman"/>
              </a:rPr>
              <a:t>, </a:t>
            </a:r>
            <a:r>
              <a:rPr lang="ru-RU" sz="1600" spc="-1" dirty="0" err="1">
                <a:latin typeface="Times New Roman"/>
              </a:rPr>
              <a:t>etc</a:t>
            </a:r>
            <a:r>
              <a:rPr lang="ru-RU" sz="1600" spc="-1" dirty="0">
                <a:latin typeface="Times New Roman"/>
              </a:rPr>
              <a:t>. </a:t>
            </a:r>
            <a:r>
              <a:rPr lang="ru-RU" sz="1600" spc="-1" dirty="0" err="1">
                <a:latin typeface="Times New Roman"/>
              </a:rPr>
              <a:t>along</a:t>
            </a:r>
            <a:r>
              <a:rPr lang="ru-RU" sz="1600" spc="-1" dirty="0">
                <a:latin typeface="Times New Roman"/>
              </a:rPr>
              <a:t> a </a:t>
            </a:r>
            <a:r>
              <a:rPr lang="ru-RU" sz="1600" spc="-1" dirty="0" err="1">
                <a:latin typeface="Times New Roman"/>
              </a:rPr>
              <a:t>telephone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line</a:t>
            </a:r>
            <a:r>
              <a:rPr lang="ru-RU" sz="1600" spc="-1" dirty="0">
                <a:latin typeface="Times New Roman"/>
              </a:rPr>
              <a:t>.</a:t>
            </a:r>
            <a:endParaRPr lang="ru-RU" sz="1600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spc="-1" dirty="0">
                <a:latin typeface="Times New Roman"/>
              </a:rPr>
              <a:t>b) </a:t>
            </a:r>
            <a:r>
              <a:rPr lang="ru-RU" sz="1600" spc="-1" dirty="0" err="1">
                <a:latin typeface="Times New Roman"/>
              </a:rPr>
              <a:t>An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international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network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of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computers</a:t>
            </a:r>
            <a:r>
              <a:rPr lang="ru-RU" sz="1600" spc="-1" dirty="0">
                <a:latin typeface="Times New Roman"/>
              </a:rPr>
              <a:t>. </a:t>
            </a:r>
            <a:r>
              <a:rPr lang="ru-RU" sz="1600" spc="-1" dirty="0" err="1">
                <a:latin typeface="Times New Roman"/>
              </a:rPr>
              <a:t>It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has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electronic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mail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and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provides</a:t>
            </a:r>
            <a:r>
              <a:rPr lang="ru-RU" sz="1600" spc="-1" dirty="0">
                <a:latin typeface="Times New Roman"/>
              </a:rPr>
              <a:t> a </a:t>
            </a:r>
            <a:r>
              <a:rPr lang="ru-RU" sz="1600" spc="-1" dirty="0" err="1">
                <a:latin typeface="Times New Roman"/>
              </a:rPr>
              <a:t>large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amount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of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information</a:t>
            </a:r>
            <a:r>
              <a:rPr lang="ru-RU" sz="1600" spc="-1" dirty="0">
                <a:latin typeface="Times New Roman"/>
              </a:rPr>
              <a:t>.</a:t>
            </a:r>
            <a:endParaRPr lang="ru-RU" sz="1600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spc="-1" dirty="0">
                <a:latin typeface="Times New Roman"/>
              </a:rPr>
              <a:t>c) </a:t>
            </a:r>
            <a:r>
              <a:rPr lang="ru-RU" sz="1600" spc="-1" dirty="0" err="1">
                <a:latin typeface="Times New Roman"/>
              </a:rPr>
              <a:t>An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electronic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machine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that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can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stir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and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recall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information</a:t>
            </a:r>
            <a:r>
              <a:rPr lang="ru-RU" sz="1600" spc="-1" dirty="0">
                <a:latin typeface="Times New Roman"/>
              </a:rPr>
              <a:t>, </a:t>
            </a:r>
            <a:r>
              <a:rPr lang="ru-RU" sz="1600" spc="-1" dirty="0" err="1">
                <a:latin typeface="Times New Roman"/>
              </a:rPr>
              <a:t>do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many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processes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on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it</a:t>
            </a:r>
            <a:r>
              <a:rPr lang="ru-RU" sz="1600" spc="-1" dirty="0">
                <a:latin typeface="Times New Roman"/>
              </a:rPr>
              <a:t>.</a:t>
            </a:r>
            <a:endParaRPr lang="ru-RU" sz="1600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spc="-1" dirty="0">
                <a:latin typeface="Times New Roman"/>
              </a:rPr>
              <a:t>d) A </a:t>
            </a:r>
            <a:r>
              <a:rPr lang="ru-RU" sz="1600" spc="-1" dirty="0" err="1">
                <a:latin typeface="Times New Roman"/>
              </a:rPr>
              <a:t>method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of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using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computer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for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composing</a:t>
            </a:r>
            <a:r>
              <a:rPr lang="ru-RU" sz="1600" spc="-1" dirty="0">
                <a:latin typeface="Times New Roman"/>
              </a:rPr>
              <a:t>, </a:t>
            </a:r>
            <a:r>
              <a:rPr lang="ru-RU" sz="1600" spc="-1" dirty="0" err="1">
                <a:latin typeface="Times New Roman"/>
              </a:rPr>
              <a:t>storing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and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receiving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messages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over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electronic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communication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systems</a:t>
            </a:r>
            <a:r>
              <a:rPr lang="ru-RU" sz="1600" spc="-1" dirty="0">
                <a:latin typeface="Times New Roman"/>
              </a:rPr>
              <a:t>.</a:t>
            </a:r>
            <a:endParaRPr lang="ru-RU" sz="1600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spc="-1" dirty="0">
                <a:latin typeface="Times New Roman"/>
              </a:rPr>
              <a:t>e)A </a:t>
            </a:r>
            <a:r>
              <a:rPr lang="ru-RU" sz="1600" spc="-1" dirty="0" err="1">
                <a:latin typeface="Times New Roman"/>
              </a:rPr>
              <a:t>system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for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sending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or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receiving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speech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over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long</a:t>
            </a:r>
            <a:r>
              <a:rPr lang="ru-RU" sz="1600" spc="-1" dirty="0">
                <a:latin typeface="Times New Roman"/>
              </a:rPr>
              <a:t> </a:t>
            </a:r>
            <a:r>
              <a:rPr lang="ru-RU" sz="1600" spc="-1" dirty="0" err="1">
                <a:latin typeface="Times New Roman"/>
              </a:rPr>
              <a:t>distances</a:t>
            </a:r>
            <a:r>
              <a:rPr lang="ru-RU" sz="1600" spc="-1" dirty="0">
                <a:latin typeface="Times New Roman"/>
              </a:rPr>
              <a:t>.</a:t>
            </a:r>
            <a:endParaRPr lang="ru-RU" sz="1600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spc="-1" dirty="0">
                <a:latin typeface="Times New Roman"/>
              </a:rPr>
              <a:t>(Keys:1c; 2a; 3d; 4e; 5b )</a:t>
            </a:r>
            <a:endParaRPr lang="ru-RU" sz="1600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spc="-1" dirty="0">
                <a:latin typeface="Times New Roman"/>
              </a:rPr>
              <a:t>( Учащиеся смотрят </a:t>
            </a:r>
            <a:r>
              <a:rPr lang="ru-RU" sz="1600" spc="-1" dirty="0" err="1">
                <a:latin typeface="Times New Roman"/>
              </a:rPr>
              <a:t>слайдшоу</a:t>
            </a:r>
            <a:r>
              <a:rPr lang="ru-RU" sz="1600" spc="-1" dirty="0">
                <a:latin typeface="Times New Roman"/>
              </a:rPr>
              <a:t>, затем выполняют задание на карточках и затем  зачитывают правильные ответы один представитель из каждой группы)</a:t>
            </a:r>
            <a:endParaRPr lang="ru-RU" sz="16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321790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TextShape 1"/>
          <p:cNvSpPr txBox="1"/>
          <p:nvPr/>
        </p:nvSpPr>
        <p:spPr>
          <a:xfrm>
            <a:off x="1981200" y="267480"/>
            <a:ext cx="8229240" cy="1398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marL="484560"/>
            <a:r>
              <a:rPr lang="ru-RU" sz="4200" spc="-1">
                <a:solidFill>
                  <a:srgbClr val="D26785"/>
                </a:solidFill>
                <a:latin typeface="Century Gothic"/>
              </a:rPr>
              <a:t>Физминутка: (2 минуты)</a:t>
            </a:r>
            <a:endParaRPr lang="ru-RU" sz="4200" spc="-1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217" name="CustomShape 2"/>
          <p:cNvSpPr/>
          <p:nvPr/>
        </p:nvSpPr>
        <p:spPr>
          <a:xfrm>
            <a:off x="2423640" y="1484640"/>
            <a:ext cx="72003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pc="-1">
                <a:solidFill>
                  <a:srgbClr val="FFFFFF"/>
                </a:solidFill>
                <a:latin typeface="Century Gothic"/>
              </a:rPr>
              <a:t>https://www.youtube.com/watch?v=v8R1dwCKxbI</a:t>
            </a:r>
            <a:endParaRPr lang="ru-RU" spc="-1">
              <a:latin typeface="Arial"/>
            </a:endParaRPr>
          </a:p>
        </p:txBody>
      </p:sp>
      <p:pic>
        <p:nvPicPr>
          <p:cNvPr id="218" name="Picture 2"/>
          <p:cNvPicPr/>
          <p:nvPr/>
        </p:nvPicPr>
        <p:blipFill>
          <a:blip r:embed="rId2"/>
          <a:stretch/>
        </p:blipFill>
        <p:spPr>
          <a:xfrm>
            <a:off x="2279640" y="2061000"/>
            <a:ext cx="7164000" cy="453384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617148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</TotalTime>
  <Words>890</Words>
  <Application>Microsoft Office PowerPoint</Application>
  <PresentationFormat>Широкоэкранный</PresentationFormat>
  <Paragraphs>65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Calibri</vt:lpstr>
      <vt:lpstr>Century Gothic</vt:lpstr>
      <vt:lpstr>Times New Roman</vt:lpstr>
      <vt:lpstr>Trebuchet MS</vt:lpstr>
      <vt:lpstr>Wingdings 2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Samsung</dc:creator>
  <cp:lastModifiedBy>Оксана Широнина</cp:lastModifiedBy>
  <cp:revision>3</cp:revision>
  <dcterms:created xsi:type="dcterms:W3CDTF">2019-03-04T09:44:55Z</dcterms:created>
  <dcterms:modified xsi:type="dcterms:W3CDTF">2025-04-14T04:56:09Z</dcterms:modified>
</cp:coreProperties>
</file>