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72" r:id="rId8"/>
    <p:sldId id="273" r:id="rId9"/>
    <p:sldId id="274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6SZyzDBhV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1837094" y="862885"/>
            <a:ext cx="8229240" cy="408260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algn="ctr">
              <a:spcBef>
                <a:spcPts val="799"/>
              </a:spcBef>
            </a:pP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 Урок английского языка,</a:t>
            </a:r>
            <a:br>
              <a:rPr dirty="0"/>
            </a:b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7 класс</a:t>
            </a:r>
            <a:br>
              <a:rPr dirty="0"/>
            </a:b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Тема урока: </a:t>
            </a:r>
            <a:r>
              <a:rPr lang="ru-RU" sz="4000" b="1" spc="-1" dirty="0" err="1">
                <a:solidFill>
                  <a:srgbClr val="000000"/>
                </a:solidFill>
                <a:latin typeface="Times New Roman"/>
              </a:rPr>
              <a:t>Means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000" b="1" spc="-1" dirty="0" err="1">
                <a:solidFill>
                  <a:srgbClr val="000000"/>
                </a:solidFill>
                <a:latin typeface="Times New Roman"/>
              </a:rPr>
              <a:t>of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000" b="1" spc="-1" dirty="0" err="1">
                <a:solidFill>
                  <a:srgbClr val="000000"/>
                </a:solidFill>
                <a:latin typeface="Times New Roman"/>
              </a:rPr>
              <a:t>communication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 (Средства связи)</a:t>
            </a:r>
          </a:p>
          <a:p>
            <a:pPr algn="ctr">
              <a:spcBef>
                <a:spcPts val="799"/>
              </a:spcBef>
            </a:pP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Учитель </a:t>
            </a:r>
            <a:r>
              <a:rPr lang="ru-RU" sz="4000" b="1" spc="-1" dirty="0" err="1">
                <a:solidFill>
                  <a:srgbClr val="000000"/>
                </a:solidFill>
                <a:latin typeface="Times New Roman"/>
              </a:rPr>
              <a:t>Широнина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 О.В.</a:t>
            </a:r>
            <a:br>
              <a:rPr dirty="0"/>
            </a:br>
            <a:endParaRPr lang="ru-RU" sz="4000" spc="-1" dirty="0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327559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1981200" y="26748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484560"/>
            <a:r>
              <a:rPr lang="ru-RU" sz="4200" spc="-1" dirty="0">
                <a:solidFill>
                  <a:srgbClr val="D26785"/>
                </a:solidFill>
                <a:latin typeface="Century Gothic"/>
              </a:rPr>
              <a:t>Индивидуальная работа (10 минут)</a:t>
            </a:r>
            <a:endParaRPr lang="ru-RU" sz="4200" spc="-1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20" name="TextShape 2"/>
          <p:cNvSpPr txBox="1"/>
          <p:nvPr/>
        </p:nvSpPr>
        <p:spPr>
          <a:xfrm>
            <a:off x="1981200" y="1882800"/>
            <a:ext cx="8229240" cy="457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85000" lnSpcReduction="20000"/>
          </a:bodyPr>
          <a:lstStyle/>
          <a:p>
            <a:pPr marL="448200" indent="-383760"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000" spc="-1" dirty="0" err="1">
                <a:latin typeface="Times New Roman"/>
              </a:rPr>
              <a:t>Well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it’s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time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exchange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views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about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the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advantages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and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disadvantages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of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using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the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means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of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communication</a:t>
            </a:r>
            <a:r>
              <a:rPr lang="ru-RU" sz="3000" spc="-1" dirty="0">
                <a:latin typeface="Times New Roman"/>
              </a:rPr>
              <a:t>  </a:t>
            </a:r>
            <a:r>
              <a:rPr lang="ru-RU" sz="3000" spc="-1" dirty="0" err="1">
                <a:latin typeface="Times New Roman"/>
              </a:rPr>
              <a:t>nowadays</a:t>
            </a:r>
            <a:r>
              <a:rPr lang="ru-RU" sz="3000" spc="-1" dirty="0">
                <a:latin typeface="Times New Roman"/>
              </a:rPr>
              <a:t>.</a:t>
            </a:r>
            <a:endParaRPr lang="ru-RU" sz="3000" spc="-1" dirty="0">
              <a:latin typeface="Century Gothic"/>
            </a:endParaRPr>
          </a:p>
          <a:p>
            <a:pPr marL="64080">
              <a:spcBef>
                <a:spcPts val="601"/>
              </a:spcBef>
            </a:pPr>
            <a:r>
              <a:rPr lang="ru-RU" sz="3000" spc="-1" dirty="0">
                <a:latin typeface="Times New Roman"/>
              </a:rPr>
              <a:t>a) </a:t>
            </a:r>
            <a:r>
              <a:rPr lang="ru-RU" sz="3000" spc="-1" dirty="0" err="1">
                <a:latin typeface="Times New Roman"/>
              </a:rPr>
              <a:t>It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seems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me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that</a:t>
            </a:r>
            <a:r>
              <a:rPr lang="ru-RU" sz="3000" spc="-1" dirty="0">
                <a:latin typeface="Times New Roman"/>
              </a:rPr>
              <a:t>…;  </a:t>
            </a:r>
            <a:r>
              <a:rPr lang="ru-RU" sz="3000" spc="-1" dirty="0" err="1">
                <a:latin typeface="Times New Roman"/>
              </a:rPr>
              <a:t>In</a:t>
            </a:r>
            <a:r>
              <a:rPr lang="ru-RU" sz="3000" spc="-1" dirty="0">
                <a:latin typeface="Times New Roman"/>
              </a:rPr>
              <a:t>  </a:t>
            </a:r>
            <a:r>
              <a:rPr lang="ru-RU" sz="3000" spc="-1" dirty="0" err="1">
                <a:latin typeface="Times New Roman"/>
              </a:rPr>
              <a:t>my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opinion</a:t>
            </a:r>
            <a:r>
              <a:rPr lang="ru-RU" sz="3000" spc="-1" dirty="0">
                <a:latin typeface="Times New Roman"/>
              </a:rPr>
              <a:t>…;   </a:t>
            </a:r>
            <a:r>
              <a:rPr lang="ru-RU" sz="3000" spc="-1" dirty="0" err="1">
                <a:latin typeface="Times New Roman"/>
              </a:rPr>
              <a:t>As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for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me</a:t>
            </a:r>
            <a:r>
              <a:rPr lang="ru-RU" sz="3000" spc="-1" dirty="0">
                <a:latin typeface="Times New Roman"/>
              </a:rPr>
              <a:t>…;   I </a:t>
            </a:r>
            <a:r>
              <a:rPr lang="ru-RU" sz="3000" spc="-1" dirty="0" err="1">
                <a:latin typeface="Times New Roman"/>
              </a:rPr>
              <a:t>believe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that</a:t>
            </a:r>
            <a:r>
              <a:rPr lang="ru-RU" sz="3000" spc="-1" dirty="0">
                <a:latin typeface="Times New Roman"/>
              </a:rPr>
              <a:t>…</a:t>
            </a:r>
            <a:endParaRPr lang="ru-RU" sz="3000" spc="-1" dirty="0">
              <a:latin typeface="Century Gothic"/>
            </a:endParaRPr>
          </a:p>
          <a:p>
            <a:pPr marL="64080">
              <a:spcBef>
                <a:spcPts val="601"/>
              </a:spcBef>
            </a:pPr>
            <a:r>
              <a:rPr lang="ru-RU" sz="3000" spc="-1" dirty="0">
                <a:latin typeface="Times New Roman"/>
              </a:rPr>
              <a:t>b)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communicate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with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my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friends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relax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receive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important</a:t>
            </a:r>
            <a:r>
              <a:rPr lang="ru-RU" sz="3000" spc="-1" dirty="0">
                <a:latin typeface="Times New Roman"/>
              </a:rPr>
              <a:t> (</a:t>
            </a:r>
            <a:r>
              <a:rPr lang="ru-RU" sz="3000" spc="-1" dirty="0" err="1">
                <a:latin typeface="Times New Roman"/>
              </a:rPr>
              <a:t>useful</a:t>
            </a:r>
            <a:r>
              <a:rPr lang="ru-RU" sz="3000" spc="-1" dirty="0">
                <a:latin typeface="Times New Roman"/>
              </a:rPr>
              <a:t>) </a:t>
            </a:r>
            <a:r>
              <a:rPr lang="ru-RU" sz="3000" spc="-1" dirty="0" err="1">
                <a:latin typeface="Times New Roman"/>
              </a:rPr>
              <a:t>information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gossip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use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the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Internet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phone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for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an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ambulance</a:t>
            </a:r>
            <a:r>
              <a:rPr lang="ru-RU" sz="3000" spc="-1" dirty="0">
                <a:latin typeface="Times New Roman"/>
              </a:rPr>
              <a:t>(</a:t>
            </a:r>
            <a:r>
              <a:rPr lang="ru-RU" sz="3000" spc="-1" dirty="0" err="1">
                <a:latin typeface="Times New Roman"/>
              </a:rPr>
              <a:t>police</a:t>
            </a:r>
            <a:r>
              <a:rPr lang="ru-RU" sz="3000" spc="-1" dirty="0">
                <a:latin typeface="Times New Roman"/>
              </a:rPr>
              <a:t>), </a:t>
            </a:r>
            <a:r>
              <a:rPr lang="ru-RU" sz="3000" spc="-1" dirty="0" err="1">
                <a:latin typeface="Times New Roman"/>
              </a:rPr>
              <a:t>etc</a:t>
            </a:r>
            <a:r>
              <a:rPr lang="ru-RU" sz="3000" spc="-1" dirty="0">
                <a:latin typeface="Times New Roman"/>
              </a:rPr>
              <a:t>;</a:t>
            </a:r>
            <a:endParaRPr lang="ru-RU" sz="3000" spc="-1" dirty="0">
              <a:latin typeface="Century Gothic"/>
            </a:endParaRPr>
          </a:p>
          <a:p>
            <a:pPr marL="64080">
              <a:spcBef>
                <a:spcPts val="601"/>
              </a:spcBef>
            </a:pPr>
            <a:r>
              <a:rPr lang="ru-RU" sz="3000" spc="-1" dirty="0">
                <a:latin typeface="Times New Roman"/>
              </a:rPr>
              <a:t>c) a </a:t>
            </a:r>
            <a:r>
              <a:rPr lang="ru-RU" sz="3000" spc="-1" dirty="0" err="1">
                <a:latin typeface="Times New Roman"/>
              </a:rPr>
              <a:t>waste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of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time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have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no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time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do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homework</a:t>
            </a:r>
            <a:r>
              <a:rPr lang="ru-RU" sz="3000" spc="-1" dirty="0">
                <a:latin typeface="Times New Roman"/>
              </a:rPr>
              <a:t> (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read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help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parents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go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in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for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sports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visit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friends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and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relatives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can’t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see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the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eyes</a:t>
            </a:r>
            <a:r>
              <a:rPr lang="ru-RU" sz="3000" spc="-1" dirty="0">
                <a:latin typeface="Times New Roman"/>
              </a:rPr>
              <a:t>  </a:t>
            </a:r>
            <a:r>
              <a:rPr lang="ru-RU" sz="3000" spc="-1" dirty="0" err="1">
                <a:latin typeface="Times New Roman"/>
              </a:rPr>
              <a:t>of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the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person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you’re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speaking</a:t>
            </a:r>
            <a:r>
              <a:rPr lang="ru-RU" sz="3000" spc="-1" dirty="0">
                <a:latin typeface="Times New Roman"/>
              </a:rPr>
              <a:t> </a:t>
            </a:r>
            <a:r>
              <a:rPr lang="ru-RU" sz="3000" spc="-1" dirty="0" err="1">
                <a:latin typeface="Times New Roman"/>
              </a:rPr>
              <a:t>to</a:t>
            </a:r>
            <a:r>
              <a:rPr lang="ru-RU" sz="3000" spc="-1" dirty="0">
                <a:latin typeface="Times New Roman"/>
              </a:rPr>
              <a:t>, </a:t>
            </a:r>
            <a:r>
              <a:rPr lang="ru-RU" sz="3000" spc="-1" dirty="0" err="1">
                <a:latin typeface="Times New Roman"/>
              </a:rPr>
              <a:t>etc</a:t>
            </a:r>
            <a:r>
              <a:rPr lang="ru-RU" sz="3000" spc="-1" dirty="0">
                <a:latin typeface="Times New Roman"/>
              </a:rPr>
              <a:t>. (достоинства и недостатки, выбранных средств связи)</a:t>
            </a:r>
            <a:endParaRPr lang="ru-RU" sz="3000" spc="-1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089833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1981200" y="26748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5000" lnSpcReduction="10000"/>
          </a:bodyPr>
          <a:lstStyle/>
          <a:p>
            <a:pPr marL="484560"/>
            <a:r>
              <a:rPr lang="ru-RU" sz="4200" spc="-1">
                <a:solidFill>
                  <a:srgbClr val="D26785"/>
                </a:solidFill>
                <a:latin typeface="Century Gothic"/>
              </a:rPr>
              <a:t>Рефлексивно-оценочный этап</a:t>
            </a:r>
            <a:br/>
            <a:r>
              <a:rPr lang="ru-RU" sz="4200" spc="-1">
                <a:solidFill>
                  <a:srgbClr val="D26785"/>
                </a:solidFill>
                <a:latin typeface="Century Gothic"/>
              </a:rPr>
              <a:t>(5 минут)</a:t>
            </a:r>
            <a:endParaRPr lang="ru-RU" sz="4200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1981200" y="1882800"/>
            <a:ext cx="8229240" cy="457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/>
          </a:bodyPr>
          <a:lstStyle/>
          <a:p>
            <a:pPr marL="448200" indent="-383760"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000" spc="-1" dirty="0">
                <a:latin typeface="Century Gothic"/>
              </a:rPr>
              <a:t>В течение урока, учащиеся получали баллы за каждое правильно выполненное задание, учитель оценивает по этим баллом каждого ученика.</a:t>
            </a:r>
          </a:p>
          <a:p>
            <a:pPr marL="448200" indent="-383760"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000" spc="-1" dirty="0">
                <a:latin typeface="Century Gothic"/>
              </a:rPr>
              <a:t>Выдаются смайлики, ученик оценивает урок, складывая в коробку веселый и грустный смайлик!!</a:t>
            </a:r>
          </a:p>
          <a:p>
            <a:pPr marL="448200" indent="-383760"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000" spc="-1" dirty="0">
                <a:latin typeface="Century Gothic"/>
              </a:rPr>
              <a:t>Домашнее задание: Подготовить сообщение о средстве связи на английском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17450107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2207640" y="695459"/>
            <a:ext cx="8229240" cy="454624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484560"/>
            <a:r>
              <a:rPr lang="ru-RU" sz="2400" i="1" spc="-1" dirty="0">
                <a:latin typeface="Times New Roman"/>
              </a:rPr>
              <a:t>Класс:</a:t>
            </a:r>
            <a:r>
              <a:rPr lang="ru-RU" sz="2400" spc="-1" dirty="0">
                <a:latin typeface="Times New Roman"/>
              </a:rPr>
              <a:t> 7 класс</a:t>
            </a:r>
            <a:br>
              <a:rPr dirty="0"/>
            </a:br>
            <a:r>
              <a:rPr lang="ru-RU" sz="2400" i="1" spc="-1" dirty="0">
                <a:latin typeface="Times New Roman"/>
              </a:rPr>
              <a:t>Уровень:</a:t>
            </a:r>
            <a:r>
              <a:rPr lang="ru-RU" sz="2400" spc="-1" dirty="0">
                <a:latin typeface="Times New Roman"/>
              </a:rPr>
              <a:t> А2</a:t>
            </a:r>
            <a:br>
              <a:rPr dirty="0"/>
            </a:br>
            <a:r>
              <a:rPr lang="ru-RU" sz="2400" i="1" spc="-1" dirty="0">
                <a:latin typeface="Times New Roman"/>
              </a:rPr>
              <a:t>УМК:</a:t>
            </a:r>
            <a:r>
              <a:rPr lang="ru-RU" sz="2400" spc="-1" dirty="0">
                <a:latin typeface="Times New Roman"/>
              </a:rPr>
              <a:t> </a:t>
            </a:r>
            <a:r>
              <a:rPr lang="en-US" sz="2400" spc="-1" dirty="0">
                <a:latin typeface="Times New Roman"/>
              </a:rPr>
              <a:t>Spotlight</a:t>
            </a:r>
            <a:r>
              <a:rPr lang="ru-RU" sz="2400" spc="-1" dirty="0">
                <a:latin typeface="Times New Roman"/>
              </a:rPr>
              <a:t> 7 Ваулина, Дули</a:t>
            </a:r>
            <a:br>
              <a:rPr dirty="0"/>
            </a:br>
            <a:r>
              <a:rPr lang="ru-RU" sz="2400" i="1" spc="-1" dirty="0">
                <a:latin typeface="Times New Roman"/>
              </a:rPr>
              <a:t>Тема занятия: </a:t>
            </a:r>
            <a:r>
              <a:rPr lang="ru-RU" sz="2400" spc="-1" dirty="0" err="1">
                <a:latin typeface="Times New Roman"/>
              </a:rPr>
              <a:t>Means</a:t>
            </a:r>
            <a:r>
              <a:rPr lang="ru-RU" sz="2400" spc="-1" dirty="0">
                <a:latin typeface="Times New Roman"/>
              </a:rPr>
              <a:t> </a:t>
            </a:r>
            <a:r>
              <a:rPr lang="ru-RU" sz="2400" spc="-1" dirty="0" err="1">
                <a:latin typeface="Times New Roman"/>
              </a:rPr>
              <a:t>of</a:t>
            </a:r>
            <a:r>
              <a:rPr lang="ru-RU" sz="2400" spc="-1" dirty="0">
                <a:latin typeface="Times New Roman"/>
              </a:rPr>
              <a:t> </a:t>
            </a:r>
            <a:r>
              <a:rPr lang="ru-RU" sz="2400" spc="-1" dirty="0" err="1">
                <a:latin typeface="Times New Roman"/>
              </a:rPr>
              <a:t>communication</a:t>
            </a:r>
            <a:br>
              <a:rPr dirty="0"/>
            </a:br>
            <a:r>
              <a:rPr lang="ru-RU" sz="2400" i="1" spc="-1" dirty="0">
                <a:latin typeface="Times New Roman"/>
              </a:rPr>
              <a:t>Оснащение урока: </a:t>
            </a:r>
            <a:r>
              <a:rPr lang="ru-RU" sz="2400" spc="-1" dirty="0">
                <a:latin typeface="Times New Roman"/>
              </a:rPr>
              <a:t>компьютер и </a:t>
            </a:r>
            <a:r>
              <a:rPr lang="ru-RU" sz="2400" spc="-1" dirty="0" err="1">
                <a:latin typeface="Times New Roman"/>
              </a:rPr>
              <a:t>аудиоприложение</a:t>
            </a:r>
            <a:r>
              <a:rPr lang="ru-RU" sz="2400" spc="-1" dirty="0">
                <a:latin typeface="Times New Roman"/>
              </a:rPr>
              <a:t> к учебнику; </a:t>
            </a:r>
            <a:br>
              <a:rPr dirty="0"/>
            </a:br>
            <a:r>
              <a:rPr lang="ru-RU" sz="2400" spc="-1" dirty="0">
                <a:latin typeface="Times New Roman"/>
              </a:rPr>
              <a:t> картинки c изображением  различных средств коммуникации;</a:t>
            </a:r>
            <a:br>
              <a:rPr dirty="0"/>
            </a:br>
            <a:r>
              <a:rPr lang="ru-RU" sz="2400" spc="-1" dirty="0">
                <a:latin typeface="Times New Roman"/>
              </a:rPr>
              <a:t>лексическое  задание на  развитие языковой догадки  и </a:t>
            </a:r>
            <a:r>
              <a:rPr lang="ru-RU" sz="2400" spc="-1" dirty="0" err="1">
                <a:latin typeface="Times New Roman"/>
              </a:rPr>
              <a:t>семантизации</a:t>
            </a:r>
            <a:r>
              <a:rPr lang="ru-RU" sz="2400" spc="-1" dirty="0">
                <a:latin typeface="Times New Roman"/>
              </a:rPr>
              <a:t> лексики, образец-опора для составления собственных высказываний. </a:t>
            </a:r>
            <a:endParaRPr lang="ru-RU" sz="2400" spc="-1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44451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1981200" y="26748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484560"/>
            <a:r>
              <a:rPr lang="ru-RU" sz="4200" spc="-1">
                <a:solidFill>
                  <a:srgbClr val="D26785"/>
                </a:solidFill>
                <a:latin typeface="Century Gothic"/>
              </a:rPr>
              <a:t>Цель и задачи урока:</a:t>
            </a:r>
            <a:endParaRPr lang="ru-RU" sz="4200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1981200" y="1882800"/>
            <a:ext cx="8229240" cy="457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70000" lnSpcReduction="20000"/>
          </a:bodyPr>
          <a:lstStyle/>
          <a:p>
            <a:pPr marL="64080">
              <a:spcBef>
                <a:spcPts val="641"/>
              </a:spcBef>
            </a:pPr>
            <a:r>
              <a:rPr lang="ru-RU" sz="3000" spc="-1">
                <a:solidFill>
                  <a:srgbClr val="FFFFFF"/>
                </a:solidFill>
                <a:latin typeface="Century Gothic"/>
              </a:rPr>
              <a:t>Цель: </a:t>
            </a:r>
            <a:r>
              <a:rPr lang="ru-RU" sz="3200" b="1" spc="-1">
                <a:solidFill>
                  <a:srgbClr val="000000"/>
                </a:solidFill>
                <a:latin typeface="Calibri"/>
              </a:rPr>
              <a:t> </a:t>
            </a:r>
            <a:r>
              <a:rPr lang="ru-RU" sz="3200" spc="-1">
                <a:solidFill>
                  <a:srgbClr val="000000"/>
                </a:solidFill>
                <a:latin typeface="Times New Roman"/>
              </a:rPr>
              <a:t> усвоение лексики и активизация навыков  монологической  речи по теме «Средства связи»                                                                                                                                         </a:t>
            </a:r>
            <a:endParaRPr lang="ru-RU" sz="3200" spc="-1">
              <a:solidFill>
                <a:srgbClr val="FFFFFF"/>
              </a:solidFill>
              <a:latin typeface="Century Gothic"/>
            </a:endParaRPr>
          </a:p>
          <a:p>
            <a:pPr marL="64080">
              <a:spcBef>
                <a:spcPts val="601"/>
              </a:spcBef>
            </a:pPr>
            <a:r>
              <a:rPr lang="ru-RU" sz="3000" spc="-1">
                <a:solidFill>
                  <a:srgbClr val="FFFFFF"/>
                </a:solidFill>
                <a:latin typeface="Century Gothic"/>
              </a:rPr>
              <a:t>Задачи:</a:t>
            </a:r>
          </a:p>
          <a:p>
            <a:pPr marL="448200" indent="-383760">
              <a:spcBef>
                <a:spcPts val="64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000" spc="-1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sz="3200" i="1" u="sng" spc="-1">
                <a:solidFill>
                  <a:srgbClr val="000000"/>
                </a:solidFill>
                <a:latin typeface="Times New Roman"/>
              </a:rPr>
              <a:t>образовательная:</a:t>
            </a:r>
            <a:r>
              <a:rPr lang="ru-RU" sz="3200" i="1" spc="-1">
                <a:solidFill>
                  <a:srgbClr val="000000"/>
                </a:solidFill>
                <a:latin typeface="Times New Roman"/>
              </a:rPr>
              <a:t> совершенствовать навыки монологической речи  с использованием пройденных лексических единиц, речевых и грамматических структур;  </a:t>
            </a:r>
            <a:endParaRPr lang="ru-RU" sz="3200" spc="-1">
              <a:solidFill>
                <a:srgbClr val="FFFFFF"/>
              </a:solidFill>
              <a:latin typeface="Century Gothic"/>
            </a:endParaRPr>
          </a:p>
          <a:p>
            <a:pPr marL="448200" indent="-383760">
              <a:spcBef>
                <a:spcPts val="64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200" i="1" u="sng" spc="-1">
                <a:solidFill>
                  <a:srgbClr val="000000"/>
                </a:solidFill>
                <a:latin typeface="Times New Roman"/>
              </a:rPr>
              <a:t>развивающая: </a:t>
            </a:r>
            <a:r>
              <a:rPr lang="ru-RU" sz="3200" i="1" spc="-1">
                <a:solidFill>
                  <a:srgbClr val="000000"/>
                </a:solidFill>
                <a:latin typeface="Times New Roman"/>
              </a:rPr>
              <a:t>  развитие коммуникативных и аналитических  способностей учащихся по теме;</a:t>
            </a:r>
            <a:endParaRPr lang="ru-RU" sz="3200" spc="-1">
              <a:solidFill>
                <a:srgbClr val="FFFFFF"/>
              </a:solidFill>
              <a:latin typeface="Century Gothic"/>
            </a:endParaRPr>
          </a:p>
          <a:p>
            <a:pPr marL="448200" indent="-383760">
              <a:spcBef>
                <a:spcPts val="64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200" i="1" u="sng" spc="-1">
                <a:solidFill>
                  <a:srgbClr val="000000"/>
                </a:solidFill>
                <a:latin typeface="Times New Roman"/>
              </a:rPr>
              <a:t>воспитательная: </a:t>
            </a:r>
            <a:r>
              <a:rPr lang="ru-RU" sz="3200" i="1" spc="-1">
                <a:solidFill>
                  <a:srgbClr val="000000"/>
                </a:solidFill>
                <a:latin typeface="Times New Roman"/>
              </a:rPr>
              <a:t> развивать  культуру речи, воспитывать уважение, понимание и толерантность.  </a:t>
            </a:r>
            <a:endParaRPr lang="ru-RU" sz="3200" spc="-1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701906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1981200" y="26748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77500" lnSpcReduction="20000"/>
          </a:bodyPr>
          <a:lstStyle/>
          <a:p>
            <a:pPr marL="484560"/>
            <a:r>
              <a:rPr lang="ru-RU" sz="4200" spc="-1">
                <a:solidFill>
                  <a:srgbClr val="D26785"/>
                </a:solidFill>
                <a:latin typeface="Century Gothic"/>
              </a:rPr>
              <a:t>Ориентировочно-мотивационный этап</a:t>
            </a:r>
            <a:br/>
            <a:r>
              <a:rPr lang="ru-RU" sz="4200" spc="-1">
                <a:solidFill>
                  <a:srgbClr val="D26785"/>
                </a:solidFill>
                <a:latin typeface="Century Gothic"/>
              </a:rPr>
              <a:t> (1 минуты)</a:t>
            </a:r>
            <a:endParaRPr lang="ru-RU" sz="4200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1981200" y="1882800"/>
            <a:ext cx="8229240" cy="457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48200" indent="-383760">
              <a:spcBef>
                <a:spcPts val="64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200" spc="-1">
                <a:solidFill>
                  <a:srgbClr val="000000"/>
                </a:solidFill>
                <a:latin typeface="Times New Roman"/>
              </a:rPr>
              <a:t>-Good morning my dear friends! Nice to see you again! How are you getting on today?</a:t>
            </a:r>
            <a:endParaRPr lang="ru-RU" sz="3200" spc="-1">
              <a:solidFill>
                <a:srgbClr val="FFFFFF"/>
              </a:solidFill>
              <a:latin typeface="Century Gothic"/>
            </a:endParaRPr>
          </a:p>
          <a:p>
            <a:pPr marL="448200" indent="-383760">
              <a:spcBef>
                <a:spcPts val="64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200" spc="-1">
                <a:solidFill>
                  <a:srgbClr val="000000"/>
                </a:solidFill>
                <a:latin typeface="Times New Roman"/>
              </a:rPr>
              <a:t> -Fine, thanks. And you?</a:t>
            </a:r>
            <a:endParaRPr lang="ru-RU" sz="3200" spc="-1">
              <a:solidFill>
                <a:srgbClr val="FFFFFF"/>
              </a:solidFill>
              <a:latin typeface="Century Gothic"/>
            </a:endParaRPr>
          </a:p>
          <a:p>
            <a:pPr marL="448200" indent="-383760">
              <a:spcBef>
                <a:spcPts val="64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200" spc="-1">
                <a:solidFill>
                  <a:srgbClr val="000000"/>
                </a:solidFill>
                <a:latin typeface="Times New Roman"/>
              </a:rPr>
              <a:t> -Well enough, as you see. The weather is so wonderful today!  Besides I’ve bought a new mobile telephone recently which is you know very helpful nowadays.</a:t>
            </a:r>
            <a:endParaRPr lang="ru-RU" sz="3200" spc="-1">
              <a:solidFill>
                <a:srgbClr val="FFFFFF"/>
              </a:solidFill>
              <a:latin typeface="Century Gothic"/>
            </a:endParaRPr>
          </a:p>
          <a:p>
            <a:pPr>
              <a:spcBef>
                <a:spcPts val="601"/>
              </a:spcBef>
            </a:pPr>
            <a:endParaRPr lang="ru-RU" sz="3200" spc="-1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673876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1981200" y="26748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484560"/>
            <a:r>
              <a:rPr lang="ru-RU" sz="4200" spc="-1">
                <a:solidFill>
                  <a:srgbClr val="D26785"/>
                </a:solidFill>
                <a:latin typeface="Century Gothic"/>
              </a:rPr>
              <a:t>Целепологание: (7 минут)</a:t>
            </a:r>
            <a:endParaRPr lang="ru-RU" sz="4200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1981200" y="1882800"/>
            <a:ext cx="8229240" cy="457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48200" indent="-383760"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000" spc="-1" dirty="0">
                <a:latin typeface="Century Gothic"/>
              </a:rPr>
              <a:t>Учащиеся смотрят видеофрагмент (4.31) </a:t>
            </a:r>
            <a:r>
              <a:rPr lang="ru-RU" sz="3000" u="sng" spc="-1" dirty="0">
                <a:latin typeface="Century Gothic"/>
                <a:hlinkClick r:id="rId2"/>
              </a:rPr>
              <a:t>https://www.youtube.com/watch?v=06SZyzDBhVA</a:t>
            </a:r>
            <a:endParaRPr lang="ru-RU" sz="3000" spc="-1" dirty="0">
              <a:latin typeface="Century Gothic"/>
            </a:endParaRPr>
          </a:p>
          <a:p>
            <a:pPr marL="448200" indent="-383760">
              <a:spcBef>
                <a:spcPts val="601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z="3000" spc="-1" dirty="0">
                <a:latin typeface="Century Gothic"/>
              </a:rPr>
              <a:t>После просмотра учитель задает вопросы о том, что они видели и что мы будем изучать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26038794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3796352" y="488128"/>
            <a:ext cx="4571640" cy="557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pc="-1" dirty="0" err="1">
                <a:latin typeface="Century Gothic"/>
              </a:rPr>
              <a:t>What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do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usually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talk</a:t>
            </a:r>
            <a:r>
              <a:rPr lang="ru-RU" spc="-1" dirty="0">
                <a:latin typeface="Century Gothic"/>
              </a:rPr>
              <a:t>  </a:t>
            </a:r>
            <a:r>
              <a:rPr lang="ru-RU" spc="-1" dirty="0" err="1">
                <a:latin typeface="Century Gothic"/>
              </a:rPr>
              <a:t>about</a:t>
            </a:r>
            <a:r>
              <a:rPr lang="ru-RU" spc="-1" dirty="0">
                <a:latin typeface="Century Gothic"/>
              </a:rPr>
              <a:t> ?                                        P: I </a:t>
            </a:r>
            <a:r>
              <a:rPr lang="ru-RU" spc="-1" dirty="0" err="1">
                <a:latin typeface="Century Gothic"/>
              </a:rPr>
              <a:t>talk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about</a:t>
            </a:r>
            <a:r>
              <a:rPr lang="ru-RU" spc="-1" dirty="0">
                <a:latin typeface="Century Gothic"/>
              </a:rPr>
              <a:t> …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>
                <a:latin typeface="Century Gothic"/>
              </a:rPr>
              <a:t>T: </a:t>
            </a:r>
            <a:r>
              <a:rPr lang="ru-RU" spc="-1" dirty="0" err="1">
                <a:latin typeface="Century Gothic"/>
              </a:rPr>
              <a:t>What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do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you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use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for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communication</a:t>
            </a:r>
            <a:r>
              <a:rPr lang="ru-RU" spc="-1" dirty="0">
                <a:latin typeface="Century Gothic"/>
              </a:rPr>
              <a:t>  </a:t>
            </a:r>
            <a:r>
              <a:rPr lang="ru-RU" spc="-1" dirty="0" err="1">
                <a:latin typeface="Century Gothic"/>
              </a:rPr>
              <a:t>more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often</a:t>
            </a:r>
            <a:r>
              <a:rPr lang="ru-RU" spc="-1" dirty="0">
                <a:latin typeface="Century Gothic"/>
              </a:rPr>
              <a:t>: </a:t>
            </a:r>
            <a:r>
              <a:rPr lang="ru-RU" spc="-1" dirty="0" err="1">
                <a:latin typeface="Century Gothic"/>
              </a:rPr>
              <a:t>computers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or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telephones</a:t>
            </a:r>
            <a:r>
              <a:rPr lang="ru-RU" spc="-1" dirty="0">
                <a:latin typeface="Century Gothic"/>
              </a:rPr>
              <a:t>                             P: I </a:t>
            </a:r>
            <a:r>
              <a:rPr lang="ru-RU" spc="-1" dirty="0" err="1">
                <a:latin typeface="Century Gothic"/>
              </a:rPr>
              <a:t>use</a:t>
            </a:r>
            <a:r>
              <a:rPr lang="ru-RU" spc="-1" dirty="0">
                <a:latin typeface="Century Gothic"/>
              </a:rPr>
              <a:t> …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>
                <a:latin typeface="Century Gothic"/>
              </a:rPr>
              <a:t>T: </a:t>
            </a:r>
            <a:r>
              <a:rPr lang="ru-RU" spc="-1" dirty="0" err="1">
                <a:latin typeface="Century Gothic"/>
              </a:rPr>
              <a:t>Do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you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agree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that</a:t>
            </a:r>
            <a:r>
              <a:rPr lang="ru-RU" spc="-1" dirty="0">
                <a:latin typeface="Century Gothic"/>
              </a:rPr>
              <a:t>  </a:t>
            </a:r>
            <a:r>
              <a:rPr lang="ru-RU" spc="-1" dirty="0" err="1">
                <a:latin typeface="Century Gothic"/>
              </a:rPr>
              <a:t>talking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on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the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phone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is</a:t>
            </a:r>
            <a:r>
              <a:rPr lang="ru-RU" spc="-1" dirty="0">
                <a:latin typeface="Century Gothic"/>
              </a:rPr>
              <a:t> a </a:t>
            </a:r>
            <a:r>
              <a:rPr lang="ru-RU" spc="-1" dirty="0" err="1">
                <a:latin typeface="Century Gothic"/>
              </a:rPr>
              <a:t>waste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of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time</a:t>
            </a:r>
            <a:r>
              <a:rPr lang="ru-RU" spc="-1" dirty="0">
                <a:latin typeface="Century Gothic"/>
              </a:rPr>
              <a:t>? 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>
                <a:latin typeface="Century Gothic"/>
              </a:rPr>
              <a:t> P: </a:t>
            </a:r>
            <a:r>
              <a:rPr lang="ru-RU" spc="-1" dirty="0" err="1">
                <a:latin typeface="Century Gothic"/>
              </a:rPr>
              <a:t>No</a:t>
            </a:r>
            <a:r>
              <a:rPr lang="ru-RU" spc="-1" dirty="0">
                <a:latin typeface="Century Gothic"/>
              </a:rPr>
              <a:t>, I </a:t>
            </a:r>
            <a:r>
              <a:rPr lang="ru-RU" spc="-1" dirty="0" err="1">
                <a:latin typeface="Century Gothic"/>
              </a:rPr>
              <a:t>don’t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agree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with</a:t>
            </a:r>
            <a:r>
              <a:rPr lang="ru-RU" spc="-1" dirty="0">
                <a:latin typeface="Century Gothic"/>
              </a:rPr>
              <a:t>  </a:t>
            </a:r>
            <a:r>
              <a:rPr lang="ru-RU" spc="-1" dirty="0" err="1">
                <a:latin typeface="Century Gothic"/>
              </a:rPr>
              <a:t>you</a:t>
            </a:r>
            <a:r>
              <a:rPr lang="ru-RU" spc="-1" dirty="0">
                <a:latin typeface="Century Gothic"/>
              </a:rPr>
              <a:t>  </a:t>
            </a:r>
            <a:r>
              <a:rPr lang="ru-RU" spc="-1" dirty="0" err="1">
                <a:latin typeface="Century Gothic"/>
              </a:rPr>
              <a:t>because</a:t>
            </a:r>
            <a:r>
              <a:rPr lang="ru-RU" spc="-1" dirty="0">
                <a:latin typeface="Century Gothic"/>
              </a:rPr>
              <a:t>…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>
                <a:latin typeface="Century Gothic"/>
              </a:rPr>
              <a:t>T: </a:t>
            </a:r>
            <a:r>
              <a:rPr lang="ru-RU" spc="-1" dirty="0" err="1">
                <a:latin typeface="Century Gothic"/>
              </a:rPr>
              <a:t>Computers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are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dangerous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and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addictive</a:t>
            </a:r>
            <a:r>
              <a:rPr lang="ru-RU" spc="-1" dirty="0">
                <a:latin typeface="Century Gothic"/>
              </a:rPr>
              <a:t>, </a:t>
            </a:r>
            <a:r>
              <a:rPr lang="ru-RU" spc="-1" dirty="0" err="1">
                <a:latin typeface="Century Gothic"/>
              </a:rPr>
              <a:t>aren’t</a:t>
            </a:r>
            <a:r>
              <a:rPr lang="ru-RU" spc="-1" dirty="0">
                <a:latin typeface="Century Gothic"/>
              </a:rPr>
              <a:t>  </a:t>
            </a:r>
            <a:r>
              <a:rPr lang="ru-RU" spc="-1" dirty="0" err="1">
                <a:latin typeface="Century Gothic"/>
              </a:rPr>
              <a:t>they</a:t>
            </a:r>
            <a:r>
              <a:rPr lang="ru-RU" spc="-1" dirty="0">
                <a:latin typeface="Century Gothic"/>
              </a:rPr>
              <a:t>?   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>
                <a:latin typeface="Century Gothic"/>
              </a:rPr>
              <a:t>P: </a:t>
            </a:r>
            <a:r>
              <a:rPr lang="ru-RU" spc="-1" dirty="0" err="1">
                <a:latin typeface="Century Gothic"/>
              </a:rPr>
              <a:t>Yes</a:t>
            </a:r>
            <a:r>
              <a:rPr lang="ru-RU" spc="-1" dirty="0">
                <a:latin typeface="Century Gothic"/>
              </a:rPr>
              <a:t>, </a:t>
            </a:r>
            <a:r>
              <a:rPr lang="ru-RU" spc="-1" dirty="0" err="1">
                <a:latin typeface="Century Gothic"/>
              </a:rPr>
              <a:t>they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are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very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addictive</a:t>
            </a:r>
            <a:r>
              <a:rPr lang="ru-RU" spc="-1" dirty="0">
                <a:latin typeface="Century Gothic"/>
              </a:rPr>
              <a:t>. </a:t>
            </a:r>
            <a:r>
              <a:rPr lang="ru-RU" spc="-1" dirty="0" err="1">
                <a:latin typeface="Century Gothic"/>
              </a:rPr>
              <a:t>Besides</a:t>
            </a:r>
            <a:r>
              <a:rPr lang="ru-RU" spc="-1" dirty="0">
                <a:latin typeface="Century Gothic"/>
              </a:rPr>
              <a:t>,… .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>
                <a:latin typeface="Century Gothic"/>
              </a:rPr>
              <a:t>T: </a:t>
            </a:r>
            <a:r>
              <a:rPr lang="ru-RU" spc="-1" dirty="0" err="1">
                <a:latin typeface="Century Gothic"/>
              </a:rPr>
              <a:t>Computers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offer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wonderful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opportunities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for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everybody</a:t>
            </a:r>
            <a:r>
              <a:rPr lang="ru-RU" spc="-1" dirty="0">
                <a:latin typeface="Century Gothic"/>
              </a:rPr>
              <a:t>, </a:t>
            </a:r>
            <a:r>
              <a:rPr lang="ru-RU" spc="-1" dirty="0" err="1">
                <a:latin typeface="Century Gothic"/>
              </a:rPr>
              <a:t>don’t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they</a:t>
            </a:r>
            <a:r>
              <a:rPr lang="ru-RU" spc="-1" dirty="0">
                <a:latin typeface="Century Gothic"/>
              </a:rPr>
              <a:t>?   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pc="-1" dirty="0">
                <a:latin typeface="Century Gothic"/>
              </a:rPr>
              <a:t> P: </a:t>
            </a:r>
            <a:r>
              <a:rPr lang="ru-RU" spc="-1" dirty="0" err="1">
                <a:latin typeface="Century Gothic"/>
              </a:rPr>
              <a:t>Yes</a:t>
            </a:r>
            <a:r>
              <a:rPr lang="ru-RU" spc="-1" dirty="0">
                <a:latin typeface="Century Gothic"/>
              </a:rPr>
              <a:t>, </a:t>
            </a:r>
            <a:r>
              <a:rPr lang="ru-RU" spc="-1" dirty="0" err="1">
                <a:latin typeface="Century Gothic"/>
              </a:rPr>
              <a:t>they</a:t>
            </a:r>
            <a:r>
              <a:rPr lang="ru-RU" spc="-1" dirty="0">
                <a:latin typeface="Century Gothic"/>
              </a:rPr>
              <a:t> </a:t>
            </a:r>
            <a:r>
              <a:rPr lang="ru-RU" spc="-1" dirty="0" err="1">
                <a:latin typeface="Century Gothic"/>
              </a:rPr>
              <a:t>do</a:t>
            </a:r>
            <a:r>
              <a:rPr lang="ru-RU" spc="-1" dirty="0">
                <a:latin typeface="Century Gothic"/>
              </a:rPr>
              <a:t>  </a:t>
            </a:r>
            <a:r>
              <a:rPr lang="ru-RU" spc="-1" dirty="0" err="1">
                <a:latin typeface="Century Gothic"/>
              </a:rPr>
              <a:t>but</a:t>
            </a:r>
            <a:r>
              <a:rPr lang="ru-RU" spc="-1" dirty="0">
                <a:latin typeface="Century Gothic"/>
              </a:rPr>
              <a:t>…</a:t>
            </a:r>
            <a:endParaRPr lang="ru-RU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30253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1981200" y="26748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 marL="484560"/>
            <a:r>
              <a:rPr lang="ru-RU" sz="4200" spc="-1">
                <a:solidFill>
                  <a:srgbClr val="D26785"/>
                </a:solidFill>
                <a:latin typeface="Century Gothic"/>
              </a:rPr>
              <a:t>Основной этап (Работа в парах)(7минут)</a:t>
            </a:r>
            <a:endParaRPr lang="ru-RU" sz="4200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1981200" y="1882800"/>
            <a:ext cx="8229240" cy="457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48200" indent="-383760">
              <a:spcBef>
                <a:spcPts val="360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pc="-1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And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now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I’d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like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you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to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work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in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pairs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and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make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up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the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word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combinations</a:t>
            </a:r>
            <a:r>
              <a:rPr lang="ru-RU" spc="-1" dirty="0">
                <a:latin typeface="Times New Roman"/>
              </a:rPr>
              <a:t>  </a:t>
            </a:r>
            <a:r>
              <a:rPr lang="ru-RU" spc="-1" dirty="0" err="1">
                <a:latin typeface="Times New Roman"/>
              </a:rPr>
              <a:t>using</a:t>
            </a:r>
            <a:r>
              <a:rPr lang="ru-RU" spc="-1" dirty="0">
                <a:latin typeface="Times New Roman"/>
              </a:rPr>
              <a:t>  </a:t>
            </a:r>
            <a:r>
              <a:rPr lang="ru-RU" spc="-1" dirty="0" err="1">
                <a:latin typeface="Times New Roman"/>
              </a:rPr>
              <a:t>the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following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words</a:t>
            </a:r>
            <a:r>
              <a:rPr lang="ru-RU" spc="-1" dirty="0">
                <a:latin typeface="Times New Roman"/>
              </a:rPr>
              <a:t>. (составление словосочетаний)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fax</a:t>
            </a:r>
            <a:r>
              <a:rPr lang="ru-RU" spc="-1" dirty="0">
                <a:latin typeface="Times New Roman"/>
              </a:rPr>
              <a:t>        </a:t>
            </a:r>
            <a:r>
              <a:rPr lang="ru-RU" spc="-1" dirty="0" err="1">
                <a:latin typeface="Times New Roman"/>
              </a:rPr>
              <a:t>system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phone</a:t>
            </a:r>
            <a:r>
              <a:rPr lang="ru-RU" spc="-1" dirty="0">
                <a:latin typeface="Times New Roman"/>
              </a:rPr>
              <a:t>         </a:t>
            </a:r>
            <a:r>
              <a:rPr lang="ru-RU" spc="-1" dirty="0" err="1">
                <a:latin typeface="Times New Roman"/>
              </a:rPr>
              <a:t>information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electronic</a:t>
            </a:r>
            <a:r>
              <a:rPr lang="ru-RU" spc="-1" dirty="0">
                <a:latin typeface="Times New Roman"/>
              </a:rPr>
              <a:t>         </a:t>
            </a:r>
            <a:r>
              <a:rPr lang="ru-RU" spc="-1" dirty="0" err="1">
                <a:latin typeface="Times New Roman"/>
              </a:rPr>
              <a:t>message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to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receive</a:t>
            </a:r>
            <a:r>
              <a:rPr lang="ru-RU" spc="-1" dirty="0">
                <a:latin typeface="Times New Roman"/>
              </a:rPr>
              <a:t>         </a:t>
            </a:r>
            <a:r>
              <a:rPr lang="ru-RU" spc="-1" dirty="0" err="1">
                <a:latin typeface="Times New Roman"/>
              </a:rPr>
              <a:t>letters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to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send</a:t>
            </a:r>
            <a:r>
              <a:rPr lang="ru-RU" spc="-1" dirty="0">
                <a:latin typeface="Times New Roman"/>
              </a:rPr>
              <a:t>              </a:t>
            </a:r>
            <a:r>
              <a:rPr lang="ru-RU" spc="-1" dirty="0" err="1">
                <a:latin typeface="Times New Roman"/>
              </a:rPr>
              <a:t>the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Internet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 </a:t>
            </a:r>
            <a:r>
              <a:rPr lang="ru-RU" spc="-1" dirty="0" err="1">
                <a:latin typeface="Times New Roman"/>
              </a:rPr>
              <a:t>printed</a:t>
            </a:r>
            <a:r>
              <a:rPr lang="ru-RU" spc="-1" dirty="0">
                <a:latin typeface="Times New Roman"/>
              </a:rPr>
              <a:t>           </a:t>
            </a:r>
            <a:r>
              <a:rPr lang="ru-RU" spc="-1" dirty="0" err="1">
                <a:latin typeface="Times New Roman"/>
              </a:rPr>
              <a:t>call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 </a:t>
            </a:r>
            <a:r>
              <a:rPr lang="ru-RU" spc="-1" dirty="0" err="1">
                <a:latin typeface="Times New Roman"/>
              </a:rPr>
              <a:t>to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use</a:t>
            </a:r>
            <a:r>
              <a:rPr lang="ru-RU" spc="-1" dirty="0">
                <a:latin typeface="Times New Roman"/>
              </a:rPr>
              <a:t>           </a:t>
            </a:r>
            <a:r>
              <a:rPr lang="ru-RU" spc="-1" dirty="0" err="1">
                <a:latin typeface="Times New Roman"/>
              </a:rPr>
              <a:t>games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 </a:t>
            </a:r>
            <a:r>
              <a:rPr lang="ru-RU" spc="-1" dirty="0" err="1">
                <a:latin typeface="Times New Roman"/>
              </a:rPr>
              <a:t>computer</a:t>
            </a:r>
            <a:r>
              <a:rPr lang="ru-RU" spc="-1" dirty="0">
                <a:latin typeface="Times New Roman"/>
              </a:rPr>
              <a:t>          </a:t>
            </a:r>
            <a:r>
              <a:rPr lang="ru-RU" spc="-1" dirty="0" err="1">
                <a:latin typeface="Times New Roman"/>
              </a:rPr>
              <a:t>message</a:t>
            </a:r>
            <a:endParaRPr lang="ru-RU" spc="-1" dirty="0">
              <a:latin typeface="Century Gothic"/>
            </a:endParaRPr>
          </a:p>
          <a:p>
            <a:pPr marL="448200" indent="-383760">
              <a:spcBef>
                <a:spcPts val="360"/>
              </a:spcBef>
              <a:buClr>
                <a:srgbClr val="FF388C"/>
              </a:buClr>
              <a:buSzPct val="80000"/>
              <a:buFont typeface="Wingdings 2" charset="2"/>
              <a:buChar char=""/>
            </a:pPr>
            <a:r>
              <a:rPr lang="ru-RU" spc="-1" dirty="0">
                <a:latin typeface="Times New Roman"/>
              </a:rPr>
              <a:t>Учитель на компьютерной доске показывает правильный вариант, учащиеся сравнивают с тем, что получилось у них.</a:t>
            </a:r>
            <a:endParaRPr lang="ru-RU" spc="-1" dirty="0">
              <a:latin typeface="Century Gothic"/>
            </a:endParaRPr>
          </a:p>
          <a:p>
            <a:pPr marL="64080">
              <a:spcBef>
                <a:spcPts val="360"/>
              </a:spcBef>
            </a:pPr>
            <a:r>
              <a:rPr lang="ru-RU" spc="-1" dirty="0">
                <a:latin typeface="Times New Roman"/>
              </a:rPr>
              <a:t>      </a:t>
            </a:r>
            <a:r>
              <a:rPr lang="ru-RU" spc="-1" dirty="0" err="1">
                <a:latin typeface="Times New Roman"/>
              </a:rPr>
              <a:t>fax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message</a:t>
            </a:r>
            <a:r>
              <a:rPr lang="ru-RU" spc="-1" dirty="0">
                <a:latin typeface="Times New Roman"/>
              </a:rPr>
              <a:t>,  </a:t>
            </a:r>
            <a:r>
              <a:rPr lang="ru-RU" spc="-1" dirty="0" err="1">
                <a:latin typeface="Times New Roman"/>
              </a:rPr>
              <a:t>phone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call</a:t>
            </a:r>
            <a:r>
              <a:rPr lang="ru-RU" spc="-1" dirty="0">
                <a:latin typeface="Times New Roman"/>
              </a:rPr>
              <a:t>,  </a:t>
            </a:r>
            <a:r>
              <a:rPr lang="ru-RU" spc="-1" dirty="0" err="1">
                <a:latin typeface="Times New Roman"/>
              </a:rPr>
              <a:t>electronic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system</a:t>
            </a:r>
            <a:r>
              <a:rPr lang="ru-RU" spc="-1" dirty="0">
                <a:latin typeface="Times New Roman"/>
              </a:rPr>
              <a:t>,  </a:t>
            </a:r>
            <a:r>
              <a:rPr lang="ru-RU" spc="-1" dirty="0" err="1">
                <a:latin typeface="Times New Roman"/>
              </a:rPr>
              <a:t>to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receive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information</a:t>
            </a:r>
            <a:r>
              <a:rPr lang="ru-RU" spc="-1" dirty="0">
                <a:latin typeface="Times New Roman"/>
              </a:rPr>
              <a:t>,  </a:t>
            </a:r>
            <a:r>
              <a:rPr lang="ru-RU" spc="-1" dirty="0" err="1">
                <a:latin typeface="Times New Roman"/>
              </a:rPr>
              <a:t>to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send</a:t>
            </a:r>
            <a:r>
              <a:rPr lang="ru-RU" spc="-1" dirty="0">
                <a:latin typeface="Times New Roman"/>
              </a:rPr>
              <a:t>         </a:t>
            </a:r>
            <a:r>
              <a:rPr lang="ru-RU" spc="-1" dirty="0" err="1">
                <a:latin typeface="Times New Roman"/>
              </a:rPr>
              <a:t>messages</a:t>
            </a:r>
            <a:r>
              <a:rPr lang="ru-RU" spc="-1" dirty="0">
                <a:latin typeface="Times New Roman"/>
              </a:rPr>
              <a:t>,  </a:t>
            </a:r>
            <a:r>
              <a:rPr lang="ru-RU" spc="-1" dirty="0" err="1">
                <a:latin typeface="Times New Roman"/>
              </a:rPr>
              <a:t>printed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letters</a:t>
            </a:r>
            <a:r>
              <a:rPr lang="ru-RU" spc="-1" dirty="0">
                <a:latin typeface="Times New Roman"/>
              </a:rPr>
              <a:t>,  </a:t>
            </a:r>
            <a:r>
              <a:rPr lang="ru-RU" spc="-1" dirty="0" err="1">
                <a:latin typeface="Times New Roman"/>
              </a:rPr>
              <a:t>to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use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the</a:t>
            </a:r>
            <a:r>
              <a:rPr lang="ru-RU" spc="-1" dirty="0">
                <a:latin typeface="Times New Roman"/>
              </a:rPr>
              <a:t> </a:t>
            </a:r>
            <a:r>
              <a:rPr lang="ru-RU" spc="-1" dirty="0" err="1">
                <a:latin typeface="Times New Roman"/>
              </a:rPr>
              <a:t>Internet</a:t>
            </a:r>
            <a:endParaRPr lang="ru-RU" spc="-1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54877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1981200" y="33264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484560"/>
            <a:r>
              <a:rPr lang="ru-RU" sz="3600" spc="-1">
                <a:solidFill>
                  <a:srgbClr val="D26785"/>
                </a:solidFill>
                <a:latin typeface="Century Gothic"/>
              </a:rPr>
              <a:t>Работа в группах: (учитель делит класс на 4 группы по 4 человека) (10-12 минут)</a:t>
            </a:r>
            <a:endParaRPr lang="ru-RU" sz="3600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1991640" y="1807560"/>
            <a:ext cx="8208720" cy="471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spc="-1" dirty="0" err="1">
                <a:latin typeface="Times New Roman"/>
              </a:rPr>
              <a:t>Sending</a:t>
            </a:r>
            <a:r>
              <a:rPr lang="ru-RU" sz="1600" spc="-1" dirty="0">
                <a:latin typeface="Times New Roman"/>
              </a:rPr>
              <a:t>  </a:t>
            </a:r>
            <a:r>
              <a:rPr lang="ru-RU" sz="1600" spc="-1" dirty="0" err="1">
                <a:latin typeface="Times New Roman"/>
              </a:rPr>
              <a:t>pieces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of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information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to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our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partners</a:t>
            </a:r>
            <a:r>
              <a:rPr lang="ru-RU" sz="1600" spc="-1" dirty="0">
                <a:latin typeface="Times New Roman"/>
              </a:rPr>
              <a:t>  </a:t>
            </a:r>
            <a:r>
              <a:rPr lang="ru-RU" sz="1600" spc="-1" dirty="0" err="1">
                <a:latin typeface="Times New Roman"/>
              </a:rPr>
              <a:t>we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usually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use</a:t>
            </a:r>
            <a:r>
              <a:rPr lang="ru-RU" sz="1600" spc="-1" dirty="0">
                <a:latin typeface="Times New Roman"/>
              </a:rPr>
              <a:t>  </a:t>
            </a:r>
            <a:r>
              <a:rPr lang="ru-RU" sz="1600" spc="-1" dirty="0" err="1">
                <a:latin typeface="Times New Roman"/>
              </a:rPr>
              <a:t>different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means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of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communication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which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you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know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very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well</a:t>
            </a:r>
            <a:r>
              <a:rPr lang="ru-RU" sz="1600" spc="-1" dirty="0">
                <a:latin typeface="Times New Roman"/>
              </a:rPr>
              <a:t>.  </a:t>
            </a:r>
            <a:r>
              <a:rPr lang="ru-RU" sz="1600" spc="-1" dirty="0" err="1">
                <a:latin typeface="Times New Roman"/>
              </a:rPr>
              <a:t>Try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to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match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the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words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and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the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descriptions</a:t>
            </a:r>
            <a:r>
              <a:rPr lang="ru-RU" sz="1600" spc="-1" dirty="0">
                <a:latin typeface="Times New Roman"/>
              </a:rPr>
              <a:t>  </a:t>
            </a:r>
            <a:r>
              <a:rPr lang="ru-RU" sz="1600" spc="-1" dirty="0" err="1">
                <a:latin typeface="Times New Roman"/>
              </a:rPr>
              <a:t>in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the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task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your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papers</a:t>
            </a:r>
            <a:r>
              <a:rPr lang="ru-RU" sz="1600" spc="-1" dirty="0">
                <a:latin typeface="Times New Roman"/>
              </a:rPr>
              <a:t>.  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1.Computer ……_________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2. </a:t>
            </a:r>
            <a:r>
              <a:rPr lang="ru-RU" sz="1600" spc="-1" dirty="0" err="1">
                <a:latin typeface="Times New Roman"/>
              </a:rPr>
              <a:t>Fax</a:t>
            </a:r>
            <a:r>
              <a:rPr lang="ru-RU" sz="1600" spc="-1" dirty="0">
                <a:latin typeface="Times New Roman"/>
              </a:rPr>
              <a:t> (</a:t>
            </a:r>
            <a:r>
              <a:rPr lang="ru-RU" sz="1600" spc="-1" dirty="0" err="1">
                <a:latin typeface="Times New Roman"/>
              </a:rPr>
              <a:t>machine</a:t>
            </a:r>
            <a:r>
              <a:rPr lang="ru-RU" sz="1600" spc="-1" dirty="0">
                <a:latin typeface="Times New Roman"/>
              </a:rPr>
              <a:t>)….._________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3. E-</a:t>
            </a:r>
            <a:r>
              <a:rPr lang="ru-RU" sz="1600" spc="-1" dirty="0" err="1">
                <a:latin typeface="Times New Roman"/>
              </a:rPr>
              <a:t>mail</a:t>
            </a:r>
            <a:r>
              <a:rPr lang="ru-RU" sz="1600" spc="-1" dirty="0">
                <a:latin typeface="Times New Roman"/>
              </a:rPr>
              <a:t>…..________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4. </a:t>
            </a:r>
            <a:r>
              <a:rPr lang="ru-RU" sz="1600" spc="-1" dirty="0" err="1">
                <a:latin typeface="Times New Roman"/>
              </a:rPr>
              <a:t>Telephone</a:t>
            </a:r>
            <a:r>
              <a:rPr lang="ru-RU" sz="1600" spc="-1" dirty="0">
                <a:latin typeface="Times New Roman"/>
              </a:rPr>
              <a:t>…..________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5. </a:t>
            </a:r>
            <a:r>
              <a:rPr lang="ru-RU" sz="1600" spc="-1" dirty="0" err="1">
                <a:latin typeface="Times New Roman"/>
              </a:rPr>
              <a:t>Internet</a:t>
            </a:r>
            <a:r>
              <a:rPr lang="ru-RU" sz="1600" spc="-1" dirty="0">
                <a:latin typeface="Times New Roman"/>
              </a:rPr>
              <a:t>….._________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a) </a:t>
            </a:r>
            <a:r>
              <a:rPr lang="ru-RU" sz="1600" spc="-1" dirty="0" err="1">
                <a:latin typeface="Times New Roman"/>
              </a:rPr>
              <a:t>The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machine</a:t>
            </a:r>
            <a:r>
              <a:rPr lang="ru-RU" sz="1600" spc="-1" dirty="0">
                <a:latin typeface="Times New Roman"/>
              </a:rPr>
              <a:t>  </a:t>
            </a:r>
            <a:r>
              <a:rPr lang="ru-RU" sz="1600" spc="-1" dirty="0" err="1">
                <a:latin typeface="Times New Roman"/>
              </a:rPr>
              <a:t>which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is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used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for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sending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receiving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copies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of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printed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materials</a:t>
            </a:r>
            <a:r>
              <a:rPr lang="ru-RU" sz="1600" spc="-1" dirty="0">
                <a:latin typeface="Times New Roman"/>
              </a:rPr>
              <a:t>, </a:t>
            </a:r>
            <a:r>
              <a:rPr lang="ru-RU" sz="1600" spc="-1" dirty="0" err="1">
                <a:latin typeface="Times New Roman"/>
              </a:rPr>
              <a:t>letters</a:t>
            </a:r>
            <a:r>
              <a:rPr lang="ru-RU" sz="1600" spc="-1" dirty="0">
                <a:latin typeface="Times New Roman"/>
              </a:rPr>
              <a:t>, </a:t>
            </a:r>
            <a:r>
              <a:rPr lang="ru-RU" sz="1600" spc="-1" dirty="0" err="1">
                <a:latin typeface="Times New Roman"/>
              </a:rPr>
              <a:t>pictures</a:t>
            </a:r>
            <a:r>
              <a:rPr lang="ru-RU" sz="1600" spc="-1" dirty="0">
                <a:latin typeface="Times New Roman"/>
              </a:rPr>
              <a:t>, </a:t>
            </a:r>
            <a:r>
              <a:rPr lang="ru-RU" sz="1600" spc="-1" dirty="0" err="1">
                <a:latin typeface="Times New Roman"/>
              </a:rPr>
              <a:t>etc</a:t>
            </a:r>
            <a:r>
              <a:rPr lang="ru-RU" sz="1600" spc="-1" dirty="0">
                <a:latin typeface="Times New Roman"/>
              </a:rPr>
              <a:t>. </a:t>
            </a:r>
            <a:r>
              <a:rPr lang="ru-RU" sz="1600" spc="-1" dirty="0" err="1">
                <a:latin typeface="Times New Roman"/>
              </a:rPr>
              <a:t>along</a:t>
            </a:r>
            <a:r>
              <a:rPr lang="ru-RU" sz="1600" spc="-1" dirty="0">
                <a:latin typeface="Times New Roman"/>
              </a:rPr>
              <a:t> a </a:t>
            </a:r>
            <a:r>
              <a:rPr lang="ru-RU" sz="1600" spc="-1" dirty="0" err="1">
                <a:latin typeface="Times New Roman"/>
              </a:rPr>
              <a:t>telephone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line</a:t>
            </a:r>
            <a:r>
              <a:rPr lang="ru-RU" sz="1600" spc="-1" dirty="0">
                <a:latin typeface="Times New Roman"/>
              </a:rPr>
              <a:t>.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b) </a:t>
            </a:r>
            <a:r>
              <a:rPr lang="ru-RU" sz="1600" spc="-1" dirty="0" err="1">
                <a:latin typeface="Times New Roman"/>
              </a:rPr>
              <a:t>An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international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network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of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computers</a:t>
            </a:r>
            <a:r>
              <a:rPr lang="ru-RU" sz="1600" spc="-1" dirty="0">
                <a:latin typeface="Times New Roman"/>
              </a:rPr>
              <a:t>. </a:t>
            </a:r>
            <a:r>
              <a:rPr lang="ru-RU" sz="1600" spc="-1" dirty="0" err="1">
                <a:latin typeface="Times New Roman"/>
              </a:rPr>
              <a:t>It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has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electronic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mail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and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provides</a:t>
            </a:r>
            <a:r>
              <a:rPr lang="ru-RU" sz="1600" spc="-1" dirty="0">
                <a:latin typeface="Times New Roman"/>
              </a:rPr>
              <a:t> a </a:t>
            </a:r>
            <a:r>
              <a:rPr lang="ru-RU" sz="1600" spc="-1" dirty="0" err="1">
                <a:latin typeface="Times New Roman"/>
              </a:rPr>
              <a:t>large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amount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of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information</a:t>
            </a:r>
            <a:r>
              <a:rPr lang="ru-RU" sz="1600" spc="-1" dirty="0">
                <a:latin typeface="Times New Roman"/>
              </a:rPr>
              <a:t>.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c) </a:t>
            </a:r>
            <a:r>
              <a:rPr lang="ru-RU" sz="1600" spc="-1" dirty="0" err="1">
                <a:latin typeface="Times New Roman"/>
              </a:rPr>
              <a:t>An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electronic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machine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that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can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stir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and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recall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information</a:t>
            </a:r>
            <a:r>
              <a:rPr lang="ru-RU" sz="1600" spc="-1" dirty="0">
                <a:latin typeface="Times New Roman"/>
              </a:rPr>
              <a:t>, </a:t>
            </a:r>
            <a:r>
              <a:rPr lang="ru-RU" sz="1600" spc="-1" dirty="0" err="1">
                <a:latin typeface="Times New Roman"/>
              </a:rPr>
              <a:t>do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many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processes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it</a:t>
            </a:r>
            <a:r>
              <a:rPr lang="ru-RU" sz="1600" spc="-1" dirty="0">
                <a:latin typeface="Times New Roman"/>
              </a:rPr>
              <a:t>.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d) A </a:t>
            </a:r>
            <a:r>
              <a:rPr lang="ru-RU" sz="1600" spc="-1" dirty="0" err="1">
                <a:latin typeface="Times New Roman"/>
              </a:rPr>
              <a:t>method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of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using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computer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for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composing</a:t>
            </a:r>
            <a:r>
              <a:rPr lang="ru-RU" sz="1600" spc="-1" dirty="0">
                <a:latin typeface="Times New Roman"/>
              </a:rPr>
              <a:t>, </a:t>
            </a:r>
            <a:r>
              <a:rPr lang="ru-RU" sz="1600" spc="-1" dirty="0" err="1">
                <a:latin typeface="Times New Roman"/>
              </a:rPr>
              <a:t>storing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and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receiving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messages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over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electronic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communication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systems</a:t>
            </a:r>
            <a:r>
              <a:rPr lang="ru-RU" sz="1600" spc="-1" dirty="0">
                <a:latin typeface="Times New Roman"/>
              </a:rPr>
              <a:t>.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e)A </a:t>
            </a:r>
            <a:r>
              <a:rPr lang="ru-RU" sz="1600" spc="-1" dirty="0" err="1">
                <a:latin typeface="Times New Roman"/>
              </a:rPr>
              <a:t>system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for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sending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receiving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speech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over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long</a:t>
            </a:r>
            <a:r>
              <a:rPr lang="ru-RU" sz="1600" spc="-1" dirty="0">
                <a:latin typeface="Times New Roman"/>
              </a:rPr>
              <a:t> </a:t>
            </a:r>
            <a:r>
              <a:rPr lang="ru-RU" sz="1600" spc="-1" dirty="0" err="1">
                <a:latin typeface="Times New Roman"/>
              </a:rPr>
              <a:t>distances</a:t>
            </a:r>
            <a:r>
              <a:rPr lang="ru-RU" sz="1600" spc="-1" dirty="0">
                <a:latin typeface="Times New Roman"/>
              </a:rPr>
              <a:t>.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(Keys:1c; 2a; 3d; 4e; 5b )</a:t>
            </a:r>
            <a:endParaRPr lang="ru-RU" sz="1600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spc="-1" dirty="0">
                <a:latin typeface="Times New Roman"/>
              </a:rPr>
              <a:t>( Учащиеся смотрят </a:t>
            </a:r>
            <a:r>
              <a:rPr lang="ru-RU" sz="1600" spc="-1" dirty="0" err="1">
                <a:latin typeface="Times New Roman"/>
              </a:rPr>
              <a:t>слайдшоу</a:t>
            </a:r>
            <a:r>
              <a:rPr lang="ru-RU" sz="1600" spc="-1" dirty="0">
                <a:latin typeface="Times New Roman"/>
              </a:rPr>
              <a:t>, затем выполняют задание на карточках и затем  зачитывают правильные ответы один представитель из каждой группы)</a:t>
            </a:r>
            <a:endParaRPr lang="ru-RU" sz="1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2179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1981200" y="26748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marL="484560"/>
            <a:r>
              <a:rPr lang="ru-RU" sz="4200" spc="-1">
                <a:solidFill>
                  <a:srgbClr val="D26785"/>
                </a:solidFill>
                <a:latin typeface="Century Gothic"/>
              </a:rPr>
              <a:t>Физминутка: (2 минуты)</a:t>
            </a:r>
            <a:endParaRPr lang="ru-RU" sz="4200" spc="-1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2423640" y="1484640"/>
            <a:ext cx="720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pc="-1">
                <a:solidFill>
                  <a:srgbClr val="FFFFFF"/>
                </a:solidFill>
                <a:latin typeface="Century Gothic"/>
              </a:rPr>
              <a:t>https://www.youtube.com/watch?v=v8R1dwCKxbI</a:t>
            </a:r>
            <a:endParaRPr lang="ru-RU" spc="-1">
              <a:latin typeface="Arial"/>
            </a:endParaRPr>
          </a:p>
        </p:txBody>
      </p:sp>
      <p:pic>
        <p:nvPicPr>
          <p:cNvPr id="218" name="Picture 2"/>
          <p:cNvPicPr/>
          <p:nvPr/>
        </p:nvPicPr>
        <p:blipFill>
          <a:blip r:embed="rId2"/>
          <a:stretch/>
        </p:blipFill>
        <p:spPr>
          <a:xfrm>
            <a:off x="2279640" y="2061000"/>
            <a:ext cx="7164000" cy="4533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171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890</Words>
  <Application>Microsoft Office PowerPoint</Application>
  <PresentationFormat>Широкоэкранный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Trebuchet MS</vt:lpstr>
      <vt:lpstr>Wingdings 2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Оксана Широнина</cp:lastModifiedBy>
  <cp:revision>3</cp:revision>
  <dcterms:created xsi:type="dcterms:W3CDTF">2019-03-04T09:44:55Z</dcterms:created>
  <dcterms:modified xsi:type="dcterms:W3CDTF">2025-04-14T04:56:09Z</dcterms:modified>
</cp:coreProperties>
</file>