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sldIdLst>
    <p:sldId id="256" r:id="rId2"/>
    <p:sldId id="257" r:id="rId3"/>
    <p:sldId id="258" r:id="rId4"/>
    <p:sldId id="271" r:id="rId5"/>
    <p:sldId id="274" r:id="rId6"/>
    <p:sldId id="273" r:id="rId7"/>
    <p:sldId id="272" r:id="rId8"/>
    <p:sldId id="275" r:id="rId9"/>
    <p:sldId id="269" r:id="rId10"/>
    <p:sldId id="270" r:id="rId11"/>
    <p:sldId id="267" r:id="rId1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0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3" d="100"/>
          <a:sy n="83" d="100"/>
        </p:scale>
        <p:origin x="86" y="2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30352" y="1122363"/>
            <a:ext cx="10072922" cy="1978346"/>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30352" y="3509963"/>
            <a:ext cx="10072922" cy="1747837"/>
          </a:xfrm>
        </p:spPr>
        <p:txBody>
          <a:bodyPr>
            <a:normAutofit/>
          </a:bodyPr>
          <a:lstStyle>
            <a:lvl1pPr marL="0" indent="0" algn="l">
              <a:buNone/>
              <a:defRPr sz="20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30352" y="136525"/>
            <a:ext cx="2743200" cy="365125"/>
          </a:xfrm>
        </p:spPr>
        <p:txBody>
          <a:bodyPr/>
          <a:lstStyle>
            <a:lvl1pPr algn="l">
              <a:defRPr/>
            </a:lvl1pPr>
          </a:lstStyle>
          <a:p>
            <a:fld id="{524C6359-9BB8-4148-8114-537E698DA205}" type="datetime1">
              <a:rPr lang="en-US" smtClean="0"/>
              <a:t>4/2/2025</a:t>
            </a:fld>
            <a:endParaRPr lang="en-US" dirty="0"/>
          </a:p>
        </p:txBody>
      </p:sp>
      <p:sp>
        <p:nvSpPr>
          <p:cNvPr id="5"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30352" y="6356350"/>
            <a:ext cx="411480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673048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p>
            <a:fld id="{A4649BD0-10DB-43E7-8F22-40B3D51B8FC3}" type="datetime1">
              <a:rPr lang="en-US" smtClean="0"/>
              <a:t>4/2/2025</a:t>
            </a:fld>
            <a:endParaRPr lang="en-US"/>
          </a:p>
        </p:txBody>
      </p:sp>
      <p:sp>
        <p:nvSpPr>
          <p:cNvPr id="5"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12EF7969-DB38-4989-A65C-9D190A245515}"/>
              </a:ext>
              <a:ext uri="{C183D7F6-B498-43B3-948B-1728B52AA6E4}">
                <adec:decorative xmlns:adec="http://schemas.microsoft.com/office/drawing/2017/decorative" val="1"/>
              </a:ext>
            </a:extLst>
          </p:cNvPr>
          <p:cNvGrpSpPr/>
          <p:nvPr/>
        </p:nvGrpSpPr>
        <p:grpSpPr>
          <a:xfrm>
            <a:off x="530225" y="2333456"/>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586551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7974374" y="787067"/>
            <a:ext cx="2628900" cy="538989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25719" y="787067"/>
            <a:ext cx="7039402" cy="53898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p>
            <a:fld id="{0A16C79C-F566-427A-93F6-434A4E613134}" type="datetime1">
              <a:rPr lang="en-US" smtClean="0"/>
              <a:t>4/2/2025</a:t>
            </a:fld>
            <a:endParaRPr lang="en-US"/>
          </a:p>
        </p:txBody>
      </p:sp>
      <p:sp>
        <p:nvSpPr>
          <p:cNvPr id="5"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88F505F-2957-41FC-9AAA-962853A6719E}"/>
              </a:ext>
              <a:ext uri="{C183D7F6-B498-43B3-948B-1728B52AA6E4}">
                <adec:decorative xmlns:adec="http://schemas.microsoft.com/office/drawing/2017/decorative" val="1"/>
              </a:ext>
            </a:extLst>
          </p:cNvPr>
          <p:cNvGrpSpPr/>
          <p:nvPr/>
        </p:nvGrpSpPr>
        <p:grpSpPr>
          <a:xfrm rot="5400000">
            <a:off x="7283627" y="1250328"/>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753153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530352" y="136525"/>
            <a:ext cx="2743200" cy="365125"/>
          </a:xfrm>
        </p:spPr>
        <p:txBody>
          <a:bodyPr/>
          <a:lstStyle/>
          <a:p>
            <a:fld id="{9376191F-481E-48E9-BB9A-369A67A7362D}" type="datetime1">
              <a:rPr lang="en-US" smtClean="0"/>
              <a:t>4/2/2025</a:t>
            </a:fld>
            <a:endParaRPr lang="en-US" dirty="0"/>
          </a:p>
        </p:txBody>
      </p:sp>
      <p:sp>
        <p:nvSpPr>
          <p:cNvPr id="5"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AC552FEA-472E-4E74-B31D-531852C1908D}"/>
              </a:ext>
              <a:ext uri="{C183D7F6-B498-43B3-948B-1728B52AA6E4}">
                <adec:decorative xmlns:adec="http://schemas.microsoft.com/office/drawing/2017/decorative" val="1"/>
              </a:ext>
            </a:extLst>
          </p:cNvPr>
          <p:cNvGrpSpPr/>
          <p:nvPr/>
        </p:nvGrpSpPr>
        <p:grpSpPr>
          <a:xfrm>
            <a:off x="530225" y="2310597"/>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862767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30352" y="787068"/>
            <a:ext cx="10072922" cy="2313641"/>
          </a:xfrm>
        </p:spPr>
        <p:txBody>
          <a:bodyPr anchor="b">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30352" y="3509963"/>
            <a:ext cx="10072922" cy="25796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p>
            <a:fld id="{6C5677DE-DD04-48CC-9C18-7BE9FF2DEB6B}" type="datetime1">
              <a:rPr lang="en-US" smtClean="0"/>
              <a:t>4/2/2025</a:t>
            </a:fld>
            <a:endParaRPr lang="en-US"/>
          </a:p>
        </p:txBody>
      </p:sp>
      <p:sp>
        <p:nvSpPr>
          <p:cNvPr id="5"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37B4CDD2-E09A-418A-9131-FBDEE440A1F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845569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25717" y="2521885"/>
            <a:ext cx="4645152"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5992136" y="2521885"/>
            <a:ext cx="4611138"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p>
            <a:fld id="{463255ED-7101-4D18-A8AE-3B5E4CB87EA5}" type="datetime1">
              <a:rPr lang="en-US" smtClean="0"/>
              <a:t>4/2/2025</a:t>
            </a:fld>
            <a:endParaRPr lang="en-US"/>
          </a:p>
        </p:txBody>
      </p:sp>
      <p:sp>
        <p:nvSpPr>
          <p:cNvPr id="6"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0CB61A83-9419-49FC-8074-2AB3D34FA88B}"/>
              </a:ext>
              <a:ext uri="{C183D7F6-B498-43B3-948B-1728B52AA6E4}">
                <adec:decorative xmlns:adec="http://schemas.microsoft.com/office/drawing/2017/decorative" val="1"/>
              </a:ext>
            </a:extLst>
          </p:cNvPr>
          <p:cNvGrpSpPr/>
          <p:nvPr/>
        </p:nvGrpSpPr>
        <p:grpSpPr>
          <a:xfrm>
            <a:off x="530225" y="2319637"/>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368519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30352" y="787067"/>
            <a:ext cx="1007292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30352" y="2521884"/>
            <a:ext cx="4845387"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30352" y="3366390"/>
            <a:ext cx="4845387"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5734025" y="2521884"/>
            <a:ext cx="4869249"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5734025" y="3366390"/>
            <a:ext cx="4869249"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D6F296B-429F-4DFC-ABC3-0A078EA99425}"/>
              </a:ext>
            </a:extLst>
          </p:cNvPr>
          <p:cNvSpPr>
            <a:spLocks noGrp="1"/>
          </p:cNvSpPr>
          <p:nvPr>
            <p:ph type="dt" sz="half" idx="10"/>
          </p:nvPr>
        </p:nvSpPr>
        <p:spPr/>
        <p:txBody>
          <a:bodyPr/>
          <a:lstStyle/>
          <a:p>
            <a:fld id="{CD52F23D-51F6-4C94-8CD5-B9ABBF67EE23}" type="datetime1">
              <a:rPr lang="en-US" smtClean="0"/>
              <a:t>4/2/2025</a:t>
            </a:fld>
            <a:endParaRPr lang="en-US"/>
          </a:p>
        </p:txBody>
      </p:sp>
      <p:sp>
        <p:nvSpPr>
          <p:cNvPr id="8" name="Footer Placeholder 7">
            <a:extLst>
              <a:ext uri="{FF2B5EF4-FFF2-40B4-BE49-F238E27FC236}">
                <a16:creationId xmlns:a16="http://schemas.microsoft.com/office/drawing/2014/main" id="{0B7103B9-D521-4910-AC15-F12F25CB95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73A6D9-123D-492C-B5CE-294EF2559FAB}"/>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3214654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25718" y="787068"/>
            <a:ext cx="10077556"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p>
            <a:fld id="{D51A702F-6367-4FD1-89A8-3744BE6BA9A2}" type="datetime1">
              <a:rPr lang="en-US" smtClean="0"/>
              <a:t>4/2/2025</a:t>
            </a:fld>
            <a:endParaRPr lang="en-US"/>
          </a:p>
        </p:txBody>
      </p:sp>
      <p:sp>
        <p:nvSpPr>
          <p:cNvPr id="4"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6" name="Graphic 78">
            <a:extLst>
              <a:ext uri="{FF2B5EF4-FFF2-40B4-BE49-F238E27FC236}">
                <a16:creationId xmlns:a16="http://schemas.microsoft.com/office/drawing/2014/main" id="{AC45ECC6-E29C-40EF-A7C9-5A17DAFD4299}"/>
              </a:ext>
              <a:ext uri="{C183D7F6-B498-43B3-948B-1728B52AA6E4}">
                <adec:decorative xmlns:adec="http://schemas.microsoft.com/office/drawing/2017/decorative" val="1"/>
              </a:ext>
            </a:extLst>
          </p:cNvPr>
          <p:cNvGrpSpPr/>
          <p:nvPr/>
        </p:nvGrpSpPr>
        <p:grpSpPr>
          <a:xfrm>
            <a:off x="530225" y="2352330"/>
            <a:ext cx="972241" cy="45719"/>
            <a:chOff x="4886325" y="3371754"/>
            <a:chExt cx="2418492" cy="113728"/>
          </a:xfrm>
          <a:solidFill>
            <a:schemeClr val="accent1"/>
          </a:solidFill>
        </p:grpSpPr>
        <p:sp>
          <p:nvSpPr>
            <p:cNvPr id="7"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8"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9"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0"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661223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A339C-4093-4B40-8C90-52F005CA9A0E}"/>
              </a:ext>
            </a:extLst>
          </p:cNvPr>
          <p:cNvSpPr>
            <a:spLocks noGrp="1"/>
          </p:cNvSpPr>
          <p:nvPr>
            <p:ph type="dt" sz="half" idx="10"/>
          </p:nvPr>
        </p:nvSpPr>
        <p:spPr/>
        <p:txBody>
          <a:bodyPr/>
          <a:lstStyle/>
          <a:p>
            <a:fld id="{4A6E99BD-4B4F-4460-B452-0E8146ACCF8F}" type="datetime1">
              <a:rPr lang="en-US" smtClean="0"/>
              <a:t>4/2/2025</a:t>
            </a:fld>
            <a:endParaRPr lang="en-US"/>
          </a:p>
        </p:txBody>
      </p:sp>
      <p:sp>
        <p:nvSpPr>
          <p:cNvPr id="3" name="Footer Placeholder 2">
            <a:extLst>
              <a:ext uri="{FF2B5EF4-FFF2-40B4-BE49-F238E27FC236}">
                <a16:creationId xmlns:a16="http://schemas.microsoft.com/office/drawing/2014/main" id="{DFA33F04-8E0A-4165-930C-527D781A7D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62F57B-BEB6-4973-A362-38F638E0D05C}"/>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3487761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30352" y="787068"/>
            <a:ext cx="4315386" cy="2223152"/>
          </a:xfrm>
        </p:spPr>
        <p:txBody>
          <a:bodyPr anchor="b">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987425"/>
            <a:ext cx="5420086"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30352" y="3429000"/>
            <a:ext cx="4315386"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p>
            <a:fld id="{EB6FD34C-1867-42A9-AC54-D15ADD8A65E7}" type="datetime1">
              <a:rPr lang="en-US" smtClean="0"/>
              <a:t>4/2/2025</a:t>
            </a:fld>
            <a:endParaRPr lang="en-US"/>
          </a:p>
        </p:txBody>
      </p:sp>
      <p:sp>
        <p:nvSpPr>
          <p:cNvPr id="6"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839DB371-B90D-44CB-A4AF-C7BDBFD0A87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644598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30352" y="787068"/>
            <a:ext cx="3932237" cy="2223152"/>
          </a:xfrm>
        </p:spPr>
        <p:txBody>
          <a:bodyPr anchor="b">
            <a:no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987425"/>
            <a:ext cx="54200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30352"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p>
            <a:fld id="{336133E9-A654-4C17-8C3C-DDCAC83D6EBF}" type="datetime1">
              <a:rPr lang="en-US" smtClean="0"/>
              <a:t>4/2/2025</a:t>
            </a:fld>
            <a:endParaRPr lang="en-US"/>
          </a:p>
        </p:txBody>
      </p:sp>
      <p:sp>
        <p:nvSpPr>
          <p:cNvPr id="6"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7627CBC2-9DC2-4EE8-A2D5-849E30F2201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533671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0776050" y="5204030"/>
            <a:ext cx="886141" cy="802497"/>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2D78318D-FE3E-41D7-9A8C-2065A2C46AF3}"/>
              </a:ext>
            </a:extLst>
          </p:cNvPr>
          <p:cNvSpPr>
            <a:spLocks noGrp="1"/>
          </p:cNvSpPr>
          <p:nvPr>
            <p:ph type="title"/>
          </p:nvPr>
        </p:nvSpPr>
        <p:spPr>
          <a:xfrm>
            <a:off x="525717" y="787068"/>
            <a:ext cx="1007755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B06718-79E7-4159-A003-F86FE7B3D829}"/>
              </a:ext>
            </a:extLst>
          </p:cNvPr>
          <p:cNvSpPr>
            <a:spLocks noGrp="1"/>
          </p:cNvSpPr>
          <p:nvPr>
            <p:ph type="body" idx="1"/>
          </p:nvPr>
        </p:nvSpPr>
        <p:spPr>
          <a:xfrm>
            <a:off x="525717" y="2521885"/>
            <a:ext cx="10077557" cy="35490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25718" y="136525"/>
            <a:ext cx="2743200"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fld id="{8769D389-4C4C-4FD7-9E6B-9F44477F0EB8}" type="datetime1">
              <a:rPr lang="en-US" smtClean="0"/>
              <a:t>4/2/2025</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25718" y="6356350"/>
            <a:ext cx="3450659"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endParaRPr lang="en-US"/>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655367" y="6356350"/>
            <a:ext cx="529809" cy="365125"/>
          </a:xfrm>
          <a:prstGeom prst="rect">
            <a:avLst/>
          </a:prstGeom>
        </p:spPr>
        <p:txBody>
          <a:bodyPr vert="horz" lIns="91440" tIns="45720" rIns="91440" bIns="45720" rtlCol="0" anchor="ctr"/>
          <a:lstStyle>
            <a:lvl1pPr algn="ctr">
              <a:defRPr sz="900" cap="none" spc="110" baseline="0">
                <a:solidFill>
                  <a:schemeClr val="tx1">
                    <a:lumMod val="65000"/>
                    <a:lumOff val="35000"/>
                  </a:schemeClr>
                </a:solidFill>
              </a:defRPr>
            </a:lvl1pPr>
          </a:lstStyle>
          <a:p>
            <a:fld id="{E1076ED0-0DB3-4879-AAE5-5C20D22C1DF4}" type="slidenum">
              <a:rPr lang="en-US" smtClean="0"/>
              <a:t>‹#›</a:t>
            </a:fld>
            <a:endParaRPr lang="en-US"/>
          </a:p>
        </p:txBody>
      </p:sp>
    </p:spTree>
    <p:extLst>
      <p:ext uri="{BB962C8B-B14F-4D97-AF65-F5344CB8AC3E}">
        <p14:creationId xmlns:p14="http://schemas.microsoft.com/office/powerpoint/2010/main" val="27581705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54" r:id="rId6"/>
    <p:sldLayoutId id="2147483750" r:id="rId7"/>
    <p:sldLayoutId id="2147483751" r:id="rId8"/>
    <p:sldLayoutId id="2147483752" r:id="rId9"/>
    <p:sldLayoutId id="2147483753" r:id="rId10"/>
    <p:sldLayoutId id="2147483755" r:id="rId11"/>
  </p:sldLayoutIdLst>
  <p:hf sldNum="0" hdr="0" ftr="0" dt="0"/>
  <p:txStyles>
    <p:titleStyle>
      <a:lvl1pPr algn="l" defTabSz="914400" rtl="0" eaLnBrk="1" latinLnBrk="0" hangingPunct="1">
        <a:lnSpc>
          <a:spcPct val="100000"/>
        </a:lnSpc>
        <a:spcBef>
          <a:spcPct val="0"/>
        </a:spcBef>
        <a:buNone/>
        <a:defRPr sz="3600" i="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3pPr>
      <a:lvl4pPr marL="6858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6" Type="http://schemas.microsoft.com/office/2007/relationships/hdphoto" Target="../media/hdphoto5.wdp"/><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4" name="Picture 3">
            <a:extLst>
              <a:ext uri="{FF2B5EF4-FFF2-40B4-BE49-F238E27FC236}">
                <a16:creationId xmlns:a16="http://schemas.microsoft.com/office/drawing/2014/main" id="{A8461730-57EF-3F2D-8131-61DCA393DD3F}"/>
              </a:ext>
            </a:extLst>
          </p:cNvPr>
          <p:cNvPicPr>
            <a:picLocks noChangeAspect="1"/>
          </p:cNvPicPr>
          <p:nvPr/>
        </p:nvPicPr>
        <p:blipFill>
          <a:blip r:embed="rId2">
            <a:alphaModFix amt="40000"/>
          </a:blip>
          <a:srcRect t="24982" r="-1" b="-1"/>
          <a:stretch/>
        </p:blipFill>
        <p:spPr>
          <a:xfrm>
            <a:off x="20" y="10"/>
            <a:ext cx="12188932" cy="6857990"/>
          </a:xfrm>
          <a:prstGeom prst="rect">
            <a:avLst/>
          </a:prstGeom>
        </p:spPr>
      </p:pic>
      <p:sp>
        <p:nvSpPr>
          <p:cNvPr id="2" name="Заголовок 1">
            <a:extLst>
              <a:ext uri="{FF2B5EF4-FFF2-40B4-BE49-F238E27FC236}">
                <a16:creationId xmlns:a16="http://schemas.microsoft.com/office/drawing/2014/main" id="{9A3D753F-3AF8-D33B-5284-AD13243F778F}"/>
              </a:ext>
            </a:extLst>
          </p:cNvPr>
          <p:cNvSpPr>
            <a:spLocks noGrp="1"/>
          </p:cNvSpPr>
          <p:nvPr>
            <p:ph type="ctrTitle"/>
          </p:nvPr>
        </p:nvSpPr>
        <p:spPr>
          <a:xfrm>
            <a:off x="1549238" y="1145080"/>
            <a:ext cx="9090476" cy="2179601"/>
          </a:xfrm>
        </p:spPr>
        <p:txBody>
          <a:bodyPr anchor="b">
            <a:normAutofit/>
          </a:bodyPr>
          <a:lstStyle/>
          <a:p>
            <a:pPr algn="ctr"/>
            <a:r>
              <a:rPr lang="en-US" dirty="0">
                <a:solidFill>
                  <a:srgbClr val="FFFFFF"/>
                </a:solidFill>
              </a:rPr>
              <a:t>Anglicisms in the Information and computer technologies</a:t>
            </a:r>
            <a:endParaRPr lang="ru-RU" dirty="0">
              <a:solidFill>
                <a:srgbClr val="FFFFFF"/>
              </a:solidFill>
            </a:endParaRPr>
          </a:p>
        </p:txBody>
      </p:sp>
      <p:sp>
        <p:nvSpPr>
          <p:cNvPr id="3" name="Подзаголовок 2">
            <a:extLst>
              <a:ext uri="{FF2B5EF4-FFF2-40B4-BE49-F238E27FC236}">
                <a16:creationId xmlns:a16="http://schemas.microsoft.com/office/drawing/2014/main" id="{62E8286F-0143-AD30-3302-DB15BAFDC068}"/>
              </a:ext>
            </a:extLst>
          </p:cNvPr>
          <p:cNvSpPr>
            <a:spLocks noGrp="1"/>
          </p:cNvSpPr>
          <p:nvPr>
            <p:ph type="subTitle" idx="1"/>
          </p:nvPr>
        </p:nvSpPr>
        <p:spPr>
          <a:xfrm>
            <a:off x="5803058" y="4696974"/>
            <a:ext cx="6190895" cy="1633040"/>
          </a:xfrm>
        </p:spPr>
        <p:txBody>
          <a:bodyPr anchor="t">
            <a:normAutofit/>
          </a:bodyPr>
          <a:lstStyle/>
          <a:p>
            <a:pPr algn="r"/>
            <a:r>
              <a:rPr lang="ru-RU" i="1" dirty="0">
                <a:solidFill>
                  <a:srgbClr val="FFFFFF"/>
                </a:solidFill>
              </a:rPr>
              <a:t>Выполнили:</a:t>
            </a:r>
          </a:p>
          <a:p>
            <a:pPr algn="r"/>
            <a:r>
              <a:rPr lang="ru-RU" i="1" dirty="0">
                <a:solidFill>
                  <a:srgbClr val="FFFFFF"/>
                </a:solidFill>
              </a:rPr>
              <a:t>Студенты группы 204-ИС-23</a:t>
            </a:r>
          </a:p>
          <a:p>
            <a:pPr algn="r"/>
            <a:r>
              <a:rPr lang="ru-RU" i="1" dirty="0">
                <a:solidFill>
                  <a:srgbClr val="FFFFFF"/>
                </a:solidFill>
              </a:rPr>
              <a:t>Мукумова Виктория и Красильникова Анжелика</a:t>
            </a:r>
          </a:p>
        </p:txBody>
      </p:sp>
      <p:sp>
        <p:nvSpPr>
          <p:cNvPr id="11" name="Freeform: Shape 10">
            <a:extLst>
              <a:ext uri="{FF2B5EF4-FFF2-40B4-BE49-F238E27FC236}">
                <a16:creationId xmlns:a16="http://schemas.microsoft.com/office/drawing/2014/main" id="{CF7F2079-504C-499A-A644-58F4DDC76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491506" y="-615180"/>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78">
            <a:extLst>
              <a:ext uri="{FF2B5EF4-FFF2-40B4-BE49-F238E27FC236}">
                <a16:creationId xmlns:a16="http://schemas.microsoft.com/office/drawing/2014/main" id="{DBBA0A0D-8F6A-400A-9E49-8C008E2C7D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8356" y="3533292"/>
            <a:ext cx="972241" cy="45718"/>
            <a:chOff x="4886325" y="3371754"/>
            <a:chExt cx="2418492" cy="113728"/>
          </a:xfrm>
          <a:solidFill>
            <a:schemeClr val="accent1"/>
          </a:solidFill>
        </p:grpSpPr>
        <p:sp>
          <p:nvSpPr>
            <p:cNvPr id="14" name="Graphic 78">
              <a:extLst>
                <a:ext uri="{FF2B5EF4-FFF2-40B4-BE49-F238E27FC236}">
                  <a16:creationId xmlns:a16="http://schemas.microsoft.com/office/drawing/2014/main" id="{A5DD701E-4BC9-48E3-AF4F-013B52D63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5" name="Graphic 78">
              <a:extLst>
                <a:ext uri="{FF2B5EF4-FFF2-40B4-BE49-F238E27FC236}">
                  <a16:creationId xmlns:a16="http://schemas.microsoft.com/office/drawing/2014/main" id="{FB658B62-664D-4B3B-BBDA-235666290B4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6" name="Graphic 78">
                <a:extLst>
                  <a:ext uri="{FF2B5EF4-FFF2-40B4-BE49-F238E27FC236}">
                    <a16:creationId xmlns:a16="http://schemas.microsoft.com/office/drawing/2014/main" id="{B11F9D25-67B1-4BDB-A290-97B93A19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B9D5C40A-1B1B-4C25-9707-E8F1CF6E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2DD0C1D6-FF64-45AB-8775-83AB3C470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15AFBB84-8485-4329-89FC-04663D985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dirty="0"/>
              </a:p>
            </p:txBody>
          </p:sp>
        </p:grpSp>
      </p:grpSp>
      <p:sp>
        <p:nvSpPr>
          <p:cNvPr id="21" name="Freeform: Shape 20">
            <a:extLst>
              <a:ext uri="{FF2B5EF4-FFF2-40B4-BE49-F238E27FC236}">
                <a16:creationId xmlns:a16="http://schemas.microsoft.com/office/drawing/2014/main" id="{3D505D40-32E9-4C48-81F8-AD80433BE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516668"/>
            <a:ext cx="4187283"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3" name="Group 22">
            <a:extLst>
              <a:ext uri="{FF2B5EF4-FFF2-40B4-BE49-F238E27FC236}">
                <a16:creationId xmlns:a16="http://schemas.microsoft.com/office/drawing/2014/main" id="{C507BF36-B92B-4CAC-BCA7-8364B51E1F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969850"/>
            <a:ext cx="886141" cy="802496"/>
            <a:chOff x="10948005" y="3272152"/>
            <a:chExt cx="868640" cy="786648"/>
          </a:xfrm>
          <a:solidFill>
            <a:schemeClr val="accent1"/>
          </a:solidFill>
        </p:grpSpPr>
        <p:sp>
          <p:nvSpPr>
            <p:cNvPr id="24" name="Freeform: Shape 23">
              <a:extLst>
                <a:ext uri="{FF2B5EF4-FFF2-40B4-BE49-F238E27FC236}">
                  <a16:creationId xmlns:a16="http://schemas.microsoft.com/office/drawing/2014/main" id="{2276237E-3A6D-452F-879C-FB8C77A1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38BC9243-F4BF-48A7-89AE-DFA5B37DE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5DE414EC-F3DF-412E-9B22-5328DAA99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Graphic 12">
              <a:extLst>
                <a:ext uri="{FF2B5EF4-FFF2-40B4-BE49-F238E27FC236}">
                  <a16:creationId xmlns:a16="http://schemas.microsoft.com/office/drawing/2014/main" id="{039C06B1-FDEA-47B1-8222-7D622CD72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B834C8C1-9BD1-4635-8E5B-65815F901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2963D456-B3F4-4EDC-827E-645741F64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3A58845-EFFB-4806-BC6D-47418C15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28995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5ED787-5D28-41A4-9925-D5A4012764D9}"/>
              </a:ext>
            </a:extLst>
          </p:cNvPr>
          <p:cNvSpPr>
            <a:spLocks noGrp="1"/>
          </p:cNvSpPr>
          <p:nvPr>
            <p:ph type="title"/>
          </p:nvPr>
        </p:nvSpPr>
        <p:spPr/>
        <p:txBody>
          <a:bodyPr/>
          <a:lstStyle/>
          <a:p>
            <a:r>
              <a:rPr lang="en-US" b="1" dirty="0">
                <a:solidFill>
                  <a:srgbClr val="000000"/>
                </a:solidFill>
                <a:latin typeface="Calibri" pitchFamily="34" charset="0"/>
                <a:ea typeface="Calibri" pitchFamily="34" charset="-122"/>
                <a:cs typeface="Calibri" pitchFamily="34" charset="-120"/>
              </a:rPr>
              <a:t>Conclusion </a:t>
            </a:r>
            <a:br>
              <a:rPr lang="en-US" sz="2400" dirty="0"/>
            </a:br>
            <a:endParaRPr lang="ru-RU" dirty="0"/>
          </a:p>
        </p:txBody>
      </p:sp>
      <p:sp>
        <p:nvSpPr>
          <p:cNvPr id="4" name="Прямоугольник 3">
            <a:extLst>
              <a:ext uri="{FF2B5EF4-FFF2-40B4-BE49-F238E27FC236}">
                <a16:creationId xmlns:a16="http://schemas.microsoft.com/office/drawing/2014/main" id="{5971D4C4-C4EF-4FC7-AB90-BCEBA45E4B49}"/>
              </a:ext>
            </a:extLst>
          </p:cNvPr>
          <p:cNvSpPr/>
          <p:nvPr/>
        </p:nvSpPr>
        <p:spPr>
          <a:xfrm>
            <a:off x="653591" y="2498180"/>
            <a:ext cx="10913098" cy="3108543"/>
          </a:xfrm>
          <a:prstGeom prst="rect">
            <a:avLst/>
          </a:prstGeom>
        </p:spPr>
        <p:txBody>
          <a:bodyPr wrap="square">
            <a:spAutoFit/>
          </a:bodyPr>
          <a:lstStyle/>
          <a:p>
            <a:r>
              <a:rPr lang="en-US" sz="2800" dirty="0">
                <a:latin typeface="Times New Roman" panose="02020603050405020304" pitchFamily="18" charset="0"/>
                <a:ea typeface="Calibri" panose="020F0502020204030204" pitchFamily="34" charset="0"/>
              </a:rPr>
              <a:t>We can say with confidence that anglicisms are necessary for the Russian language since modern technologies are developing at an incredible speed. Literally, in 10 years, a huge breakthrough has been made in the development of technologies. </a:t>
            </a:r>
          </a:p>
          <a:p>
            <a:r>
              <a:rPr lang="en-US" sz="2800" dirty="0">
                <a:latin typeface="Times New Roman" panose="02020603050405020304" pitchFamily="18" charset="0"/>
                <a:ea typeface="Calibri" panose="020F0502020204030204" pitchFamily="34" charset="0"/>
              </a:rPr>
              <a:t>Consequently, with the appearance in our life of new phenomena, gadgets and objects, they need to be given a name, and that is why anglicisms come to the Russian language</a:t>
            </a:r>
            <a:endParaRPr lang="ru-RU" sz="2800" dirty="0"/>
          </a:p>
        </p:txBody>
      </p:sp>
    </p:spTree>
    <p:extLst>
      <p:ext uri="{BB962C8B-B14F-4D97-AF65-F5344CB8AC3E}">
        <p14:creationId xmlns:p14="http://schemas.microsoft.com/office/powerpoint/2010/main" val="3732847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3ADD65-7366-298C-A800-1016A23F989A}"/>
              </a:ext>
            </a:extLst>
          </p:cNvPr>
          <p:cNvSpPr txBox="1"/>
          <p:nvPr/>
        </p:nvSpPr>
        <p:spPr>
          <a:xfrm>
            <a:off x="2650836" y="2782669"/>
            <a:ext cx="6890328" cy="646331"/>
          </a:xfrm>
          <a:prstGeom prst="rect">
            <a:avLst/>
          </a:prstGeom>
          <a:noFill/>
        </p:spPr>
        <p:txBody>
          <a:bodyPr wrap="square" rtlCol="0">
            <a:spAutoFit/>
          </a:bodyPr>
          <a:lstStyle/>
          <a:p>
            <a:r>
              <a:rPr lang="en-US" sz="3600" b="1" i="1" dirty="0">
                <a:latin typeface="+mj-lt"/>
              </a:rPr>
              <a:t>Thank you for your attention!</a:t>
            </a:r>
            <a:endParaRPr lang="ru-RU" sz="3600" b="1" i="1" dirty="0">
              <a:latin typeface="+mj-lt"/>
            </a:endParaRPr>
          </a:p>
        </p:txBody>
      </p:sp>
    </p:spTree>
    <p:extLst>
      <p:ext uri="{BB962C8B-B14F-4D97-AF65-F5344CB8AC3E}">
        <p14:creationId xmlns:p14="http://schemas.microsoft.com/office/powerpoint/2010/main" val="297709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1E6E15-01ED-D548-596A-4E0DA421BE6E}"/>
              </a:ext>
            </a:extLst>
          </p:cNvPr>
          <p:cNvSpPr>
            <a:spLocks noGrp="1"/>
          </p:cNvSpPr>
          <p:nvPr>
            <p:ph type="title"/>
          </p:nvPr>
        </p:nvSpPr>
        <p:spPr>
          <a:xfrm>
            <a:off x="525718" y="787068"/>
            <a:ext cx="4072408" cy="1355241"/>
          </a:xfrm>
        </p:spPr>
        <p:txBody>
          <a:bodyPr/>
          <a:lstStyle/>
          <a:p>
            <a:r>
              <a:rPr lang="en-US" dirty="0">
                <a:latin typeface="Times New Roman" panose="02020603050405020304" pitchFamily="18" charset="0"/>
                <a:cs typeface="Times New Roman" panose="02020603050405020304" pitchFamily="18" charset="0"/>
              </a:rPr>
              <a:t>Introduction</a:t>
            </a:r>
            <a:endParaRPr lang="ru-RU"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25FE05B-1C75-3E53-2B41-63B0E6490DE7}"/>
              </a:ext>
            </a:extLst>
          </p:cNvPr>
          <p:cNvSpPr txBox="1"/>
          <p:nvPr/>
        </p:nvSpPr>
        <p:spPr>
          <a:xfrm>
            <a:off x="525718" y="2363301"/>
            <a:ext cx="10438373" cy="4247317"/>
          </a:xfrm>
          <a:prstGeom prst="rect">
            <a:avLst/>
          </a:prstGeom>
          <a:noFill/>
        </p:spPr>
        <p:txBody>
          <a:bodyPr wrap="square">
            <a:spAutoFit/>
          </a:bodyPr>
          <a:lstStyle/>
          <a:p>
            <a:r>
              <a:rPr lang="en-US" dirty="0"/>
              <a:t>Anglicism is a word, idiom, or characteristic feature of the English language occurring in or borrowed by another language.</a:t>
            </a:r>
            <a:endParaRPr lang="ru-RU" dirty="0"/>
          </a:p>
          <a:p>
            <a:r>
              <a:rPr lang="en-US" dirty="0"/>
              <a:t>At the beginning of the 20th century, many linguists studied the reasons for the penetration of foreign vocabulary into the language. Any anglicism in Russian, according to P. </a:t>
            </a:r>
            <a:r>
              <a:rPr lang="en-US" dirty="0" err="1"/>
              <a:t>Krysin</a:t>
            </a:r>
            <a:r>
              <a:rPr lang="en-US" dirty="0"/>
              <a:t>, appears for the following reasons:</a:t>
            </a:r>
            <a:endParaRPr lang="ru-RU" dirty="0"/>
          </a:p>
          <a:p>
            <a:r>
              <a:rPr lang="en-US" dirty="0"/>
              <a:t>1. The need to name a new phenomenon or thing.</a:t>
            </a:r>
            <a:endParaRPr lang="ru-RU" dirty="0"/>
          </a:p>
          <a:p>
            <a:r>
              <a:rPr lang="en-US" dirty="0"/>
              <a:t>2. The need to distinguish between fairly close, but still different concepts.</a:t>
            </a:r>
            <a:endParaRPr lang="ru-RU" dirty="0"/>
          </a:p>
          <a:p>
            <a:r>
              <a:rPr lang="en-US" dirty="0"/>
              <a:t>3. The tendency to designate a whole object with one concept, rather than several combined words.</a:t>
            </a:r>
            <a:endParaRPr lang="ru-RU" dirty="0"/>
          </a:p>
          <a:p>
            <a:r>
              <a:rPr lang="en-US" dirty="0"/>
              <a:t>4. The need for separation of concepts for certain purposes or areas.</a:t>
            </a:r>
            <a:endParaRPr lang="ru-RU" dirty="0"/>
          </a:p>
          <a:p>
            <a:r>
              <a:rPr lang="en-US" dirty="0"/>
              <a:t>5. Relevance, prestige, expressiveness of a foreign concept.</a:t>
            </a:r>
            <a:endParaRPr lang="ru-RU" dirty="0"/>
          </a:p>
          <a:p>
            <a:r>
              <a:rPr lang="en-US" dirty="0"/>
              <a:t>The reasons for borrowing anglicisms in modern Russian are actually much more extensive. One of them is that the number of Russian people who speak English has increased. At the same time, the use of foreign vocabulary by authoritative personalities and popular programs also gave a powerful impetus to the development of this process.</a:t>
            </a:r>
            <a:endParaRPr lang="ru-RU" dirty="0"/>
          </a:p>
        </p:txBody>
      </p:sp>
    </p:spTree>
    <p:extLst>
      <p:ext uri="{BB962C8B-B14F-4D97-AF65-F5344CB8AC3E}">
        <p14:creationId xmlns:p14="http://schemas.microsoft.com/office/powerpoint/2010/main" val="1391432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2F5E1F-E46E-083F-A963-5D0CC6070FD1}"/>
              </a:ext>
            </a:extLst>
          </p:cNvPr>
          <p:cNvSpPr>
            <a:spLocks noGrp="1"/>
          </p:cNvSpPr>
          <p:nvPr>
            <p:ph type="title"/>
          </p:nvPr>
        </p:nvSpPr>
        <p:spPr>
          <a:xfrm>
            <a:off x="234549" y="880821"/>
            <a:ext cx="10077556" cy="1325563"/>
          </a:xfrm>
        </p:spPr>
        <p:txBody>
          <a:bodyPr>
            <a:normAutofit/>
          </a:bodyPr>
          <a:lstStyle/>
          <a:p>
            <a:r>
              <a:rPr lang="en-US" b="1" dirty="0">
                <a:effectLst/>
                <a:latin typeface="Times New Roman" panose="02020603050405020304" pitchFamily="18" charset="0"/>
                <a:cs typeface="Times New Roman" panose="02020603050405020304" pitchFamily="18" charset="0"/>
              </a:rPr>
              <a:t>The use of Anglicisms in IT.</a:t>
            </a:r>
            <a:br>
              <a:rPr lang="en-US" b="1" dirty="0">
                <a:effectLst/>
                <a:latin typeface="Times New Roman" panose="02020603050405020304" pitchFamily="18" charset="0"/>
                <a:cs typeface="Times New Roman" panose="02020603050405020304" pitchFamily="18" charset="0"/>
              </a:rPr>
            </a:br>
            <a:r>
              <a:rPr lang="en-US" b="1" dirty="0">
                <a:effectLst/>
                <a:latin typeface="Times New Roman" panose="02020603050405020304" pitchFamily="18" charset="0"/>
                <a:cs typeface="Times New Roman" panose="02020603050405020304" pitchFamily="18" charset="0"/>
              </a:rPr>
              <a:t>Creating a Database in Access</a:t>
            </a:r>
            <a:endParaRPr lang="ru-RU" b="1" dirty="0">
              <a:latin typeface="Times New Roman" panose="02020603050405020304" pitchFamily="18" charset="0"/>
              <a:cs typeface="Times New Roman" panose="02020603050405020304" pitchFamily="18" charset="0"/>
            </a:endParaRPr>
          </a:p>
        </p:txBody>
      </p:sp>
      <p:pic>
        <p:nvPicPr>
          <p:cNvPr id="16" name="Рисунок 15">
            <a:extLst>
              <a:ext uri="{FF2B5EF4-FFF2-40B4-BE49-F238E27FC236}">
                <a16:creationId xmlns:a16="http://schemas.microsoft.com/office/drawing/2014/main" id="{40740F94-6187-803A-49A5-A7162E2395A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67" b="97067" l="2829" r="89850">
                        <a14:foregroundMark x1="6988" y1="28000" x2="17637" y2="49867"/>
                        <a14:foregroundMark x1="17637" y1="49867" x2="37770" y2="72800"/>
                        <a14:foregroundMark x1="37770" y1="72800" x2="50582" y2="80000"/>
                        <a14:foregroundMark x1="50582" y1="80000" x2="67055" y2="69600"/>
                        <a14:foregroundMark x1="67055" y1="69600" x2="69052" y2="38133"/>
                        <a14:foregroundMark x1="69052" y1="38133" x2="56572" y2="19733"/>
                        <a14:foregroundMark x1="56572" y1="19733" x2="34609" y2="18400"/>
                        <a14:foregroundMark x1="34609" y1="18400" x2="6988" y2="26667"/>
                        <a14:foregroundMark x1="57903" y1="16000" x2="69717" y2="16267"/>
                        <a14:foregroundMark x1="69717" y1="16267" x2="79867" y2="33867"/>
                        <a14:foregroundMark x1="79867" y1="33867" x2="82363" y2="48000"/>
                        <a14:foregroundMark x1="82363" y1="48000" x2="81531" y2="70933"/>
                        <a14:foregroundMark x1="81531" y1="70933" x2="74542" y2="88267"/>
                        <a14:foregroundMark x1="74542" y1="88267" x2="62729" y2="91733"/>
                        <a14:foregroundMark x1="62729" y1="91733" x2="46755" y2="79200"/>
                        <a14:foregroundMark x1="46755" y1="79200" x2="37937" y2="53600"/>
                        <a14:foregroundMark x1="37937" y1="53600" x2="68053" y2="44533"/>
                        <a14:foregroundMark x1="68053" y1="44533" x2="79035" y2="54133"/>
                        <a14:foregroundMark x1="79035" y1="54133" x2="61231" y2="75467"/>
                        <a14:foregroundMark x1="5824" y1="79733" x2="4493" y2="95467"/>
                        <a14:foregroundMark x1="4493" y1="95467" x2="4160" y2="96800"/>
                        <a14:foregroundMark x1="4326" y1="96800" x2="43760" y2="87733"/>
                        <a14:foregroundMark x1="43760" y1="87733" x2="73045" y2="96800"/>
                        <a14:foregroundMark x1="73045" y1="96800" x2="80865" y2="93067"/>
                        <a14:foregroundMark x1="2995" y1="97333" x2="2995" y2="97333"/>
                        <a14:foregroundMark x1="4992" y1="17067" x2="13311" y2="17867"/>
                        <a14:foregroundMark x1="74376" y1="17067" x2="84526" y2="18133"/>
                        <a14:foregroundMark x1="84526" y1="18133" x2="89018" y2="35467"/>
                        <a14:foregroundMark x1="89018" y1="35467" x2="88519" y2="73867"/>
                        <a14:foregroundMark x1="89185" y1="81867" x2="89850" y2="94667"/>
                        <a14:backgroundMark x1="92013" y1="77600" x2="92013" y2="77600"/>
                      </a14:backgroundRemoval>
                    </a14:imgEffect>
                  </a14:imgLayer>
                </a14:imgProps>
              </a:ext>
            </a:extLst>
          </a:blip>
          <a:srcRect l="3417" t="14722" r="7114" b="22234"/>
          <a:stretch/>
        </p:blipFill>
        <p:spPr>
          <a:xfrm>
            <a:off x="6945198" y="125939"/>
            <a:ext cx="5122334" cy="2252133"/>
          </a:xfrm>
          <a:prstGeom prst="rect">
            <a:avLst/>
          </a:prstGeom>
        </p:spPr>
      </p:pic>
      <p:pic>
        <p:nvPicPr>
          <p:cNvPr id="3" name="шаг1">
            <a:hlinkClick r:id="" action="ppaction://media"/>
            <a:extLst>
              <a:ext uri="{FF2B5EF4-FFF2-40B4-BE49-F238E27FC236}">
                <a16:creationId xmlns:a16="http://schemas.microsoft.com/office/drawing/2014/main" id="{42014383-6014-A832-59B5-83F2E0980F8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4549" y="2288316"/>
            <a:ext cx="7899991" cy="4443745"/>
          </a:xfrm>
          <a:prstGeom prst="rect">
            <a:avLst/>
          </a:prstGeom>
        </p:spPr>
      </p:pic>
    </p:spTree>
    <p:extLst>
      <p:ext uri="{BB962C8B-B14F-4D97-AF65-F5344CB8AC3E}">
        <p14:creationId xmlns:p14="http://schemas.microsoft.com/office/powerpoint/2010/main" val="331294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91B31-75AA-BBC2-904F-73CFA0E06CB0}"/>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49C15E-D70E-D8D8-6385-196A7B8BC65F}"/>
              </a:ext>
            </a:extLst>
          </p:cNvPr>
          <p:cNvSpPr>
            <a:spLocks noGrp="1"/>
          </p:cNvSpPr>
          <p:nvPr>
            <p:ph type="title"/>
          </p:nvPr>
        </p:nvSpPr>
        <p:spPr>
          <a:xfrm>
            <a:off x="234549" y="880821"/>
            <a:ext cx="10077556" cy="1325563"/>
          </a:xfrm>
        </p:spPr>
        <p:txBody>
          <a:bodyPr>
            <a:normAutofit/>
          </a:bodyPr>
          <a:lstStyle/>
          <a:p>
            <a:r>
              <a:rPr lang="en-US" b="1" dirty="0">
                <a:effectLst/>
                <a:latin typeface="Times New Roman" panose="02020603050405020304" pitchFamily="18" charset="0"/>
                <a:cs typeface="Times New Roman" panose="02020603050405020304" pitchFamily="18" charset="0"/>
              </a:rPr>
              <a:t>The use of Anglicisms in IT.</a:t>
            </a:r>
            <a:br>
              <a:rPr lang="en-US" b="1" dirty="0">
                <a:effectLst/>
                <a:latin typeface="Times New Roman" panose="02020603050405020304" pitchFamily="18" charset="0"/>
                <a:cs typeface="Times New Roman" panose="02020603050405020304" pitchFamily="18" charset="0"/>
              </a:rPr>
            </a:br>
            <a:r>
              <a:rPr lang="en-US" b="1" dirty="0">
                <a:effectLst/>
                <a:latin typeface="Times New Roman" panose="02020603050405020304" pitchFamily="18" charset="0"/>
                <a:cs typeface="Times New Roman" panose="02020603050405020304" pitchFamily="18" charset="0"/>
              </a:rPr>
              <a:t>Creating a Database in Access</a:t>
            </a:r>
            <a:endParaRPr lang="ru-RU" b="1" dirty="0">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440A4D90-AF26-E4EE-8934-BC61B80FFEE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84" b="98401" l="1714" r="98085">
                        <a14:foregroundMark x1="58065" y1="20959" x2="45665" y2="22380"/>
                        <a14:foregroundMark x1="45665" y1="22380" x2="44089" y2="29001"/>
                        <a14:foregroundMark x1="44688" y1="41851" x2="52218" y2="49378"/>
                        <a14:foregroundMark x1="52218" y1="49378" x2="55242" y2="48490"/>
                        <a14:foregroundMark x1="53931" y1="10657" x2="55444" y2="34281"/>
                        <a14:foregroundMark x1="55444" y1="34281" x2="75202" y2="40320"/>
                        <a14:foregroundMark x1="75202" y1="40320" x2="77621" y2="13144"/>
                        <a14:foregroundMark x1="77621" y1="13144" x2="60988" y2="17407"/>
                        <a14:foregroundMark x1="60988" y1="17407" x2="72077" y2="35346"/>
                        <a14:foregroundMark x1="72077" y1="35346" x2="70060" y2="16874"/>
                        <a14:foregroundMark x1="70060" y1="16874" x2="71875" y2="42984"/>
                        <a14:foregroundMark x1="71875" y1="42984" x2="67137" y2="34103"/>
                        <a14:foregroundMark x1="67137" y1="34103" x2="76613" y2="34281"/>
                        <a14:foregroundMark x1="76613" y1="34281" x2="72581" y2="22558"/>
                        <a14:foregroundMark x1="72581" y1="22558" x2="78528" y2="35346"/>
                        <a14:foregroundMark x1="78528" y1="35346" x2="70363" y2="25044"/>
                        <a14:foregroundMark x1="70363" y1="25044" x2="64919" y2="30373"/>
                        <a14:foregroundMark x1="45766" y1="6750" x2="83770" y2="12611"/>
                        <a14:foregroundMark x1="83770" y1="12611" x2="90423" y2="19893"/>
                        <a14:foregroundMark x1="90423" y1="19893" x2="92540" y2="54885"/>
                        <a14:foregroundMark x1="92540" y1="54885" x2="95766" y2="61989"/>
                        <a14:foregroundMark x1="95766" y1="61989" x2="95363" y2="20071"/>
                        <a14:foregroundMark x1="95363" y1="20071" x2="92540" y2="11723"/>
                        <a14:foregroundMark x1="92540" y1="11723" x2="66734" y2="10480"/>
                        <a14:foregroundMark x1="51815" y1="6039" x2="63206" y2="7815"/>
                        <a14:foregroundMark x1="94859" y1="6039" x2="98085" y2="64121"/>
                        <a14:foregroundMark x1="2218" y1="69094" x2="15726" y2="85435"/>
                        <a14:foregroundMark x1="15726" y1="85435" x2="31048" y2="88632"/>
                        <a14:foregroundMark x1="31048" y1="88632" x2="46774" y2="87389"/>
                        <a14:foregroundMark x1="46774" y1="87389" x2="35383" y2="68028"/>
                        <a14:foregroundMark x1="35383" y1="68028" x2="18044" y2="82238"/>
                        <a14:foregroundMark x1="18044" y1="82238" x2="11593" y2="78686"/>
                        <a14:foregroundMark x1="11593" y1="78686" x2="35282" y2="86679"/>
                        <a14:foregroundMark x1="6552" y1="68028" x2="12500" y2="67851"/>
                        <a14:foregroundMark x1="12500" y1="67851" x2="38407" y2="73890"/>
                        <a14:foregroundMark x1="38407" y1="73890" x2="49798" y2="82771"/>
                        <a14:foregroundMark x1="49798" y1="82771" x2="46169" y2="90941"/>
                        <a14:foregroundMark x1="46169" y1="90941" x2="32863" y2="94494"/>
                        <a14:foregroundMark x1="32863" y1="94494" x2="14516" y2="90586"/>
                        <a14:foregroundMark x1="14516" y1="90586" x2="5948" y2="85435"/>
                        <a14:foregroundMark x1="5948" y1="85435" x2="1815" y2="76732"/>
                        <a14:foregroundMark x1="1815" y1="76732" x2="1714" y2="73535"/>
                        <a14:foregroundMark x1="1512" y1="97869" x2="7762" y2="94494"/>
                        <a14:foregroundMark x1="7762" y1="94494" x2="36290" y2="98401"/>
                        <a14:backgroundMark x1="42742" y1="37123" x2="42742" y2="37123"/>
                        <a14:backgroundMark x1="42742" y1="37123" x2="42742" y2="35879"/>
                        <a14:backgroundMark x1="42137" y1="43872" x2="43246" y2="34103"/>
                        <a14:backgroundMark x1="43246" y1="34103" x2="43145" y2="33037"/>
                        <a14:backgroundMark x1="42540" y1="31616" x2="43044" y2="42096"/>
                        <a14:backgroundMark x1="43548" y1="30551" x2="43548" y2="30551"/>
                        <a14:backgroundMark x1="43548" y1="32149" x2="43548" y2="32149"/>
                        <a14:backgroundMark x1="43548" y1="30018" x2="43548" y2="32860"/>
                        <a14:backgroundMark x1="43851" y1="29485" x2="43851" y2="29485"/>
                        <a14:backgroundMark x1="43851" y1="29485" x2="43851" y2="29485"/>
                        <a14:backgroundMark x1="43851" y1="30551" x2="43851" y2="30551"/>
                        <a14:backgroundMark x1="43548" y1="29307" x2="43851" y2="30906"/>
                      </a14:backgroundRemoval>
                    </a14:imgEffect>
                  </a14:imgLayer>
                </a14:imgProps>
              </a:ext>
            </a:extLst>
          </a:blip>
          <a:srcRect t="65363" r="42963" b="738"/>
          <a:stretch/>
        </p:blipFill>
        <p:spPr>
          <a:xfrm>
            <a:off x="6710195" y="388216"/>
            <a:ext cx="5390078" cy="1818168"/>
          </a:xfrm>
          <a:prstGeom prst="rect">
            <a:avLst/>
          </a:prstGeom>
        </p:spPr>
      </p:pic>
      <p:pic>
        <p:nvPicPr>
          <p:cNvPr id="4" name="шаг 2э">
            <a:hlinkClick r:id="" action="ppaction://media"/>
            <a:extLst>
              <a:ext uri="{FF2B5EF4-FFF2-40B4-BE49-F238E27FC236}">
                <a16:creationId xmlns:a16="http://schemas.microsoft.com/office/drawing/2014/main" id="{320217F0-031E-199E-3E95-9C4497B558E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1727" y="2206384"/>
            <a:ext cx="6710573" cy="4476992"/>
          </a:xfrm>
          <a:prstGeom prst="rect">
            <a:avLst/>
          </a:prstGeom>
        </p:spPr>
      </p:pic>
    </p:spTree>
    <p:extLst>
      <p:ext uri="{BB962C8B-B14F-4D97-AF65-F5344CB8AC3E}">
        <p14:creationId xmlns:p14="http://schemas.microsoft.com/office/powerpoint/2010/main" val="235488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61F10-37BF-6C57-FE3C-E64433569C8A}"/>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7DA42E-7A2E-77C8-62E5-5BCF17E03234}"/>
              </a:ext>
            </a:extLst>
          </p:cNvPr>
          <p:cNvSpPr>
            <a:spLocks noGrp="1"/>
          </p:cNvSpPr>
          <p:nvPr>
            <p:ph type="title"/>
          </p:nvPr>
        </p:nvSpPr>
        <p:spPr>
          <a:xfrm>
            <a:off x="234549" y="880821"/>
            <a:ext cx="10077556" cy="1325563"/>
          </a:xfrm>
        </p:spPr>
        <p:txBody>
          <a:bodyPr>
            <a:normAutofit/>
          </a:bodyPr>
          <a:lstStyle/>
          <a:p>
            <a:r>
              <a:rPr lang="en-US" b="1" dirty="0">
                <a:effectLst/>
                <a:latin typeface="Times New Roman" panose="02020603050405020304" pitchFamily="18" charset="0"/>
                <a:cs typeface="Times New Roman" panose="02020603050405020304" pitchFamily="18" charset="0"/>
              </a:rPr>
              <a:t>The use of Anglicisms in IT.</a:t>
            </a:r>
            <a:br>
              <a:rPr lang="en-US" b="1" dirty="0">
                <a:effectLst/>
                <a:latin typeface="Times New Roman" panose="02020603050405020304" pitchFamily="18" charset="0"/>
                <a:cs typeface="Times New Roman" panose="02020603050405020304" pitchFamily="18" charset="0"/>
              </a:rPr>
            </a:br>
            <a:r>
              <a:rPr lang="en-US" b="1" dirty="0">
                <a:effectLst/>
                <a:latin typeface="Times New Roman" panose="02020603050405020304" pitchFamily="18" charset="0"/>
                <a:cs typeface="Times New Roman" panose="02020603050405020304" pitchFamily="18" charset="0"/>
              </a:rPr>
              <a:t>Creating a Database in Access</a:t>
            </a:r>
            <a:endParaRPr lang="ru-RU" b="1" dirty="0">
              <a:latin typeface="Times New Roman" panose="02020603050405020304" pitchFamily="18" charset="0"/>
              <a:cs typeface="Times New Roman" panose="02020603050405020304" pitchFamily="18" charset="0"/>
            </a:endParaRPr>
          </a:p>
        </p:txBody>
      </p:sp>
      <p:pic>
        <p:nvPicPr>
          <p:cNvPr id="3" name="3">
            <a:hlinkClick r:id="" action="ppaction://media"/>
            <a:extLst>
              <a:ext uri="{FF2B5EF4-FFF2-40B4-BE49-F238E27FC236}">
                <a16:creationId xmlns:a16="http://schemas.microsoft.com/office/drawing/2014/main" id="{2B136026-8F31-7021-26F1-F436526D56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4288" y="2285412"/>
            <a:ext cx="7992282" cy="4732409"/>
          </a:xfrm>
          <a:prstGeom prst="rect">
            <a:avLst/>
          </a:prstGeom>
        </p:spPr>
      </p:pic>
    </p:spTree>
    <p:extLst>
      <p:ext uri="{BB962C8B-B14F-4D97-AF65-F5344CB8AC3E}">
        <p14:creationId xmlns:p14="http://schemas.microsoft.com/office/powerpoint/2010/main" val="347395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AD61F-D3D0-B3D3-367A-0CE1007667D5}"/>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3688CA-581F-EDD0-98DC-C16D583E2B36}"/>
              </a:ext>
            </a:extLst>
          </p:cNvPr>
          <p:cNvSpPr>
            <a:spLocks noGrp="1"/>
          </p:cNvSpPr>
          <p:nvPr>
            <p:ph type="title"/>
          </p:nvPr>
        </p:nvSpPr>
        <p:spPr>
          <a:xfrm>
            <a:off x="234549" y="880821"/>
            <a:ext cx="10077556" cy="1325563"/>
          </a:xfrm>
        </p:spPr>
        <p:txBody>
          <a:bodyPr>
            <a:normAutofit/>
          </a:bodyPr>
          <a:lstStyle/>
          <a:p>
            <a:r>
              <a:rPr lang="en-US" b="1" dirty="0">
                <a:effectLst/>
                <a:latin typeface="Times New Roman" panose="02020603050405020304" pitchFamily="18" charset="0"/>
                <a:cs typeface="Times New Roman" panose="02020603050405020304" pitchFamily="18" charset="0"/>
              </a:rPr>
              <a:t>The use of Anglicisms in IT.</a:t>
            </a:r>
            <a:br>
              <a:rPr lang="en-US" b="1" dirty="0">
                <a:effectLst/>
                <a:latin typeface="Times New Roman" panose="02020603050405020304" pitchFamily="18" charset="0"/>
                <a:cs typeface="Times New Roman" panose="02020603050405020304" pitchFamily="18" charset="0"/>
              </a:rPr>
            </a:br>
            <a:r>
              <a:rPr lang="en-US" b="1" dirty="0">
                <a:effectLst/>
                <a:latin typeface="Times New Roman" panose="02020603050405020304" pitchFamily="18" charset="0"/>
                <a:cs typeface="Times New Roman" panose="02020603050405020304" pitchFamily="18" charset="0"/>
              </a:rPr>
              <a:t>Creating a Database in Access</a:t>
            </a:r>
            <a:endParaRPr lang="ru-RU" b="1"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0609075C-F2B0-3609-992D-21EC2CAFDE5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294" b="95911" l="2595" r="94291">
                        <a14:foregroundMark x1="15225" y1="27138" x2="70589" y2="91697"/>
                        <a14:foregroundMark x1="81444" y1="91805" x2="67474" y2="59480"/>
                        <a14:foregroundMark x1="67474" y1="59480" x2="35640" y2="44238"/>
                        <a14:foregroundMark x1="8478" y1="24164" x2="47578" y2="19703"/>
                        <a14:foregroundMark x1="47578" y1="19703" x2="84429" y2="22677"/>
                        <a14:foregroundMark x1="84429" y1="22677" x2="93772" y2="46097"/>
                        <a14:foregroundMark x1="93772" y1="46097" x2="92734" y2="74349"/>
                        <a14:foregroundMark x1="92734" y1="74349" x2="87543" y2="89591"/>
                        <a14:foregroundMark x1="87543" y1="89591" x2="84304" y2="91911"/>
                        <a14:foregroundMark x1="21011" y1="95110" x2="13322" y2="89963"/>
                        <a14:foregroundMark x1="13322" y1="89963" x2="5408" y2="71169"/>
                        <a14:foregroundMark x1="3338" y1="39777" x2="5190" y2="30112"/>
                        <a14:foregroundMark x1="94291" y1="24535" x2="94118" y2="91078"/>
                        <a14:foregroundMark x1="3922" y1="88218" x2="3114" y2="95167"/>
                        <a14:foregroundMark x1="4671" y1="81784" x2="4524" y2="83052"/>
                        <a14:foregroundMark x1="86505" y1="20818" x2="91349" y2="20818"/>
                        <a14:backgroundMark x1="1730" y1="41636" x2="1730" y2="81784"/>
                        <a14:backgroundMark x1="1730" y1="81784" x2="1211" y2="86989"/>
                        <a14:backgroundMark x1="22491" y1="99628" x2="32699" y2="97770"/>
                        <a14:backgroundMark x1="32699" y1="97770" x2="61592" y2="99257"/>
                        <a14:backgroundMark x1="61592" y1="99257" x2="71107" y2="98141"/>
                        <a14:backgroundMark x1="71107" y1="98141" x2="91176" y2="98885"/>
                        <a14:backgroundMark x1="91176" y1="98885" x2="94983" y2="98141"/>
                        <a14:backgroundMark x1="22664" y1="96654" x2="22664" y2="96654"/>
                        <a14:backgroundMark x1="24221" y1="97770" x2="21799" y2="97770"/>
                        <a14:backgroundMark x1="2595" y1="39777" x2="2595" y2="43123"/>
                      </a14:backgroundRemoval>
                    </a14:imgEffect>
                  </a14:imgLayer>
                </a14:imgProps>
              </a:ext>
            </a:extLst>
          </a:blip>
          <a:srcRect t="12875" r="3127" b="1432"/>
          <a:stretch/>
        </p:blipFill>
        <p:spPr>
          <a:xfrm>
            <a:off x="6623372" y="315558"/>
            <a:ext cx="5334079" cy="2195971"/>
          </a:xfrm>
          <a:prstGeom prst="rect">
            <a:avLst/>
          </a:prstGeom>
        </p:spPr>
      </p:pic>
      <p:pic>
        <p:nvPicPr>
          <p:cNvPr id="7" name="шаг4">
            <a:hlinkClick r:id="" action="ppaction://media"/>
            <a:extLst>
              <a:ext uri="{FF2B5EF4-FFF2-40B4-BE49-F238E27FC236}">
                <a16:creationId xmlns:a16="http://schemas.microsoft.com/office/drawing/2014/main" id="{178657CB-E426-2653-1163-1EE76F356F7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4549" y="2511529"/>
            <a:ext cx="8133274" cy="4574966"/>
          </a:xfrm>
          <a:prstGeom prst="rect">
            <a:avLst/>
          </a:prstGeom>
        </p:spPr>
      </p:pic>
    </p:spTree>
    <p:extLst>
      <p:ext uri="{BB962C8B-B14F-4D97-AF65-F5344CB8AC3E}">
        <p14:creationId xmlns:p14="http://schemas.microsoft.com/office/powerpoint/2010/main" val="164603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6FDAF-8581-D61C-5EB4-6908A989087D}"/>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9448D7-0883-988B-A1A2-8948DA340498}"/>
              </a:ext>
            </a:extLst>
          </p:cNvPr>
          <p:cNvSpPr>
            <a:spLocks noGrp="1"/>
          </p:cNvSpPr>
          <p:nvPr>
            <p:ph type="title"/>
          </p:nvPr>
        </p:nvSpPr>
        <p:spPr>
          <a:xfrm>
            <a:off x="234549" y="880821"/>
            <a:ext cx="10077556" cy="1325563"/>
          </a:xfrm>
        </p:spPr>
        <p:txBody>
          <a:bodyPr>
            <a:normAutofit/>
          </a:bodyPr>
          <a:lstStyle/>
          <a:p>
            <a:r>
              <a:rPr lang="en-US" b="1" dirty="0">
                <a:effectLst/>
                <a:latin typeface="Times New Roman" panose="02020603050405020304" pitchFamily="18" charset="0"/>
                <a:cs typeface="Times New Roman" panose="02020603050405020304" pitchFamily="18" charset="0"/>
              </a:rPr>
              <a:t>The use of Anglicisms in IT.</a:t>
            </a:r>
            <a:br>
              <a:rPr lang="en-US" b="1" dirty="0">
                <a:effectLst/>
                <a:latin typeface="Times New Roman" panose="02020603050405020304" pitchFamily="18" charset="0"/>
                <a:cs typeface="Times New Roman" panose="02020603050405020304" pitchFamily="18" charset="0"/>
              </a:rPr>
            </a:br>
            <a:r>
              <a:rPr lang="en-US" b="1" dirty="0">
                <a:effectLst/>
                <a:latin typeface="Times New Roman" panose="02020603050405020304" pitchFamily="18" charset="0"/>
                <a:cs typeface="Times New Roman" panose="02020603050405020304" pitchFamily="18" charset="0"/>
              </a:rPr>
              <a:t>Creating a Database in Access</a:t>
            </a:r>
            <a:endParaRPr lang="ru-RU" b="1" dirty="0">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8956535A-5F45-8978-9F7E-14333CEE85A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854" b="95854" l="2111" r="99397">
                        <a14:foregroundMark x1="4523" y1="63659" x2="8643" y2="80488"/>
                        <a14:foregroundMark x1="8643" y1="80488" x2="30653" y2="92927"/>
                        <a14:foregroundMark x1="30653" y1="92927" x2="45025" y2="91220"/>
                        <a14:foregroundMark x1="45025" y1="91220" x2="46231" y2="91220"/>
                        <a14:foregroundMark x1="3819" y1="58049" x2="4221" y2="76098"/>
                        <a14:foregroundMark x1="4221" y1="76098" x2="2613" y2="94878"/>
                        <a14:foregroundMark x1="2613" y1="94878" x2="2211" y2="95854"/>
                        <a14:foregroundMark x1="46834" y1="9512" x2="45528" y2="34878"/>
                        <a14:foregroundMark x1="45528" y1="34878" x2="66633" y2="45854"/>
                        <a14:foregroundMark x1="66633" y1="45854" x2="75578" y2="47073"/>
                        <a14:foregroundMark x1="75578" y1="47073" x2="81307" y2="46829"/>
                        <a14:foregroundMark x1="81307" y1="46829" x2="89347" y2="47073"/>
                        <a14:foregroundMark x1="89347" y1="47073" x2="96683" y2="35366"/>
                        <a14:foregroundMark x1="96683" y1="35366" x2="97588" y2="22927"/>
                        <a14:foregroundMark x1="97588" y1="22927" x2="90553" y2="11707"/>
                        <a14:foregroundMark x1="61058" y1="9057" x2="55276" y2="8537"/>
                        <a14:foregroundMark x1="75903" y1="10391" x2="75695" y2="10372"/>
                        <a14:foregroundMark x1="90553" y1="11707" x2="76393" y2="10435"/>
                        <a14:foregroundMark x1="48643" y1="13415" x2="71156" y2="29024"/>
                        <a14:foregroundMark x1="71156" y1="29024" x2="86030" y2="31951"/>
                        <a14:foregroundMark x1="68844" y1="14634" x2="58492" y2="39024"/>
                        <a14:foregroundMark x1="58492" y1="39024" x2="75957" y2="49948"/>
                        <a14:foregroundMark x1="93425" y1="49504" x2="94874" y2="34878"/>
                        <a14:foregroundMark x1="94874" y1="34878" x2="85930" y2="12683"/>
                        <a14:foregroundMark x1="85930" y1="12683" x2="65025" y2="40000"/>
                        <a14:foregroundMark x1="95879" y1="46098" x2="97169" y2="48676"/>
                        <a14:foregroundMark x1="6231" y1="60488" x2="49447" y2="70732"/>
                        <a14:foregroundMark x1="3216" y1="59268" x2="25628" y2="56098"/>
                        <a14:foregroundMark x1="25628" y1="56098" x2="42412" y2="58780"/>
                        <a14:foregroundMark x1="42412" y1="58780" x2="48543" y2="66829"/>
                        <a14:foregroundMark x1="48543" y1="66829" x2="49849" y2="80488"/>
                        <a14:foregroundMark x1="49849" y1="80488" x2="32462" y2="87317"/>
                        <a14:foregroundMark x1="32462" y1="87317" x2="13668" y2="78293"/>
                        <a14:foregroundMark x1="13668" y1="78293" x2="10854" y2="71707"/>
                        <a14:foregroundMark x1="37990" y1="53659" x2="51658" y2="56341"/>
                        <a14:foregroundMark x1="76784" y1="6585" x2="76784" y2="6585"/>
                        <a14:foregroundMark x1="74350" y1="6667" x2="78693" y2="7073"/>
                        <a14:foregroundMark x1="70585" y1="7021" x2="61709" y2="9756"/>
                        <a14:backgroundMark x1="46131" y1="2927" x2="62796" y2="4783"/>
                        <a14:backgroundMark x1="79476" y1="4165" x2="80101" y2="3659"/>
                        <a14:backgroundMark x1="63216" y1="3415" x2="78794" y2="1951"/>
                        <a14:backgroundMark x1="78794" y1="1951" x2="92060" y2="2683"/>
                        <a14:backgroundMark x1="92060" y1="2683" x2="96683" y2="1951"/>
                        <a14:backgroundMark x1="78794" y1="52927" x2="92965" y2="53902"/>
                        <a14:backgroundMark x1="78492" y1="51951" x2="80905" y2="51951"/>
                        <a14:backgroundMark x1="78492" y1="51951" x2="76482" y2="51951"/>
                        <a14:backgroundMark x1="78492" y1="51220" x2="78492" y2="51220"/>
                        <a14:backgroundMark x1="79095" y1="51220" x2="78593" y2="51463"/>
                        <a14:backgroundMark x1="77789" y1="51463" x2="79598" y2="51951"/>
                        <a14:backgroundMark x1="98995" y1="48293" x2="99196" y2="49024"/>
                        <a14:backgroundMark x1="98894" y1="47561" x2="99196" y2="50244"/>
                        <a14:backgroundMark x1="98794" y1="50732" x2="99296" y2="50976"/>
                      </a14:backgroundRemoval>
                    </a14:imgEffect>
                  </a14:imgLayer>
                </a14:imgProps>
              </a:ext>
            </a:extLst>
          </a:blip>
          <a:srcRect l="459" t="51072" r="43267" b="-1072"/>
          <a:stretch/>
        </p:blipFill>
        <p:spPr>
          <a:xfrm>
            <a:off x="6623372" y="439530"/>
            <a:ext cx="5334079" cy="1952897"/>
          </a:xfrm>
          <a:prstGeom prst="rect">
            <a:avLst/>
          </a:prstGeom>
        </p:spPr>
      </p:pic>
      <p:pic>
        <p:nvPicPr>
          <p:cNvPr id="4" name="5">
            <a:hlinkClick r:id="" action="ppaction://media"/>
            <a:extLst>
              <a:ext uri="{FF2B5EF4-FFF2-40B4-BE49-F238E27FC236}">
                <a16:creationId xmlns:a16="http://schemas.microsoft.com/office/drawing/2014/main" id="{60495F03-99CA-BD4C-11D8-9D549F935DE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4549" y="2201968"/>
            <a:ext cx="7471541" cy="4424067"/>
          </a:xfrm>
          <a:prstGeom prst="rect">
            <a:avLst/>
          </a:prstGeom>
        </p:spPr>
      </p:pic>
    </p:spTree>
    <p:extLst>
      <p:ext uri="{BB962C8B-B14F-4D97-AF65-F5344CB8AC3E}">
        <p14:creationId xmlns:p14="http://schemas.microsoft.com/office/powerpoint/2010/main" val="345062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662CA-FD24-FC11-94B4-926F8888C69E}"/>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CDB012-86DD-25A9-3E16-524FCED5F058}"/>
              </a:ext>
            </a:extLst>
          </p:cNvPr>
          <p:cNvSpPr>
            <a:spLocks noGrp="1"/>
          </p:cNvSpPr>
          <p:nvPr>
            <p:ph type="title"/>
          </p:nvPr>
        </p:nvSpPr>
        <p:spPr>
          <a:xfrm>
            <a:off x="234549" y="880821"/>
            <a:ext cx="10077556" cy="1325563"/>
          </a:xfrm>
        </p:spPr>
        <p:txBody>
          <a:bodyPr>
            <a:normAutofit/>
          </a:bodyPr>
          <a:lstStyle/>
          <a:p>
            <a:r>
              <a:rPr lang="en-US" b="1" dirty="0">
                <a:effectLst/>
                <a:latin typeface="Times New Roman" panose="02020603050405020304" pitchFamily="18" charset="0"/>
                <a:cs typeface="Times New Roman" panose="02020603050405020304" pitchFamily="18" charset="0"/>
              </a:rPr>
              <a:t>The use of Anglicisms in IT.</a:t>
            </a:r>
            <a:br>
              <a:rPr lang="en-US" b="1" dirty="0">
                <a:effectLst/>
                <a:latin typeface="Times New Roman" panose="02020603050405020304" pitchFamily="18" charset="0"/>
                <a:cs typeface="Times New Roman" panose="02020603050405020304" pitchFamily="18" charset="0"/>
              </a:rPr>
            </a:br>
            <a:r>
              <a:rPr lang="en-US" b="1" dirty="0">
                <a:effectLst/>
                <a:latin typeface="Times New Roman" panose="02020603050405020304" pitchFamily="18" charset="0"/>
                <a:cs typeface="Times New Roman" panose="02020603050405020304" pitchFamily="18" charset="0"/>
              </a:rPr>
              <a:t>Creating a Database in Access</a:t>
            </a:r>
            <a:endParaRPr lang="ru-RU" b="1" dirty="0">
              <a:latin typeface="Times New Roman" panose="02020603050405020304" pitchFamily="18" charset="0"/>
              <a:cs typeface="Times New Roman" panose="02020603050405020304" pitchFamily="18" charset="0"/>
            </a:endParaRPr>
          </a:p>
        </p:txBody>
      </p:sp>
      <p:pic>
        <p:nvPicPr>
          <p:cNvPr id="3" name="шаг 6">
            <a:hlinkClick r:id="" action="ppaction://media"/>
            <a:extLst>
              <a:ext uri="{FF2B5EF4-FFF2-40B4-BE49-F238E27FC236}">
                <a16:creationId xmlns:a16="http://schemas.microsoft.com/office/drawing/2014/main" id="{24AE10C0-CE54-4416-2549-F4577420AD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4046" y="2206384"/>
            <a:ext cx="7805733" cy="4634654"/>
          </a:xfrm>
          <a:prstGeom prst="rect">
            <a:avLst/>
          </a:prstGeom>
        </p:spPr>
      </p:pic>
      <p:pic>
        <p:nvPicPr>
          <p:cNvPr id="4" name="Рисунок 3">
            <a:extLst>
              <a:ext uri="{FF2B5EF4-FFF2-40B4-BE49-F238E27FC236}">
                <a16:creationId xmlns:a16="http://schemas.microsoft.com/office/drawing/2014/main" id="{E2630B4B-7B7D-3986-6FFC-90210277A6B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31" b="95593" l="3134" r="98079">
                        <a14:foregroundMark x1="91911" y1="49831" x2="95248" y2="72203"/>
                        <a14:foregroundMark x1="95248" y1="72203" x2="88878" y2="90508"/>
                        <a14:foregroundMark x1="88878" y1="90508" x2="63903" y2="96610"/>
                        <a14:foregroundMark x1="63903" y1="96610" x2="55814" y2="90508"/>
                        <a14:foregroundMark x1="95349" y1="46780" x2="96663" y2="74576"/>
                        <a14:foregroundMark x1="96663" y1="74576" x2="93225" y2="92542"/>
                        <a14:foregroundMark x1="93225" y1="92542" x2="94237" y2="94576"/>
                        <a14:foregroundMark x1="97573" y1="49492" x2="98079" y2="95932"/>
                        <a14:foregroundMark x1="2022" y1="39322" x2="4044" y2="17288"/>
                        <a14:foregroundMark x1="4044" y1="17288" x2="17088" y2="14576"/>
                        <a14:foregroundMark x1="17088" y1="14576" x2="39232" y2="24407"/>
                        <a14:foregroundMark x1="39232" y1="24407" x2="46411" y2="20678"/>
                        <a14:foregroundMark x1="46411" y1="20678" x2="3134" y2="37966"/>
                      </a14:backgroundRemoval>
                    </a14:imgEffect>
                  </a14:imgLayer>
                </a14:imgProps>
              </a:ext>
            </a:extLst>
          </a:blip>
          <a:srcRect r="42989" b="58195"/>
          <a:stretch/>
        </p:blipFill>
        <p:spPr>
          <a:xfrm>
            <a:off x="6267307" y="763621"/>
            <a:ext cx="5690144" cy="1244579"/>
          </a:xfrm>
          <a:prstGeom prst="rect">
            <a:avLst/>
          </a:prstGeom>
        </p:spPr>
      </p:pic>
    </p:spTree>
    <p:extLst>
      <p:ext uri="{BB962C8B-B14F-4D97-AF65-F5344CB8AC3E}">
        <p14:creationId xmlns:p14="http://schemas.microsoft.com/office/powerpoint/2010/main" val="87602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F88E67-8EE4-4EB4-962E-1E345E34B72D}"/>
              </a:ext>
            </a:extLst>
          </p:cNvPr>
          <p:cNvSpPr>
            <a:spLocks noGrp="1"/>
          </p:cNvSpPr>
          <p:nvPr>
            <p:ph type="title"/>
          </p:nvPr>
        </p:nvSpPr>
        <p:spPr/>
        <p:txBody>
          <a:bodyPr/>
          <a:lstStyle/>
          <a:p>
            <a:r>
              <a:rPr lang="en-US" dirty="0"/>
              <a:t>The influence of Anglicism on the language</a:t>
            </a:r>
            <a:br>
              <a:rPr lang="ru-RU" dirty="0"/>
            </a:br>
            <a:endParaRPr lang="ru-RU" dirty="0"/>
          </a:p>
        </p:txBody>
      </p:sp>
      <p:sp>
        <p:nvSpPr>
          <p:cNvPr id="3" name="Прямоугольник 2">
            <a:extLst>
              <a:ext uri="{FF2B5EF4-FFF2-40B4-BE49-F238E27FC236}">
                <a16:creationId xmlns:a16="http://schemas.microsoft.com/office/drawing/2014/main" id="{95D92350-7DE7-4945-9DC5-D8636FF37EF8}"/>
              </a:ext>
            </a:extLst>
          </p:cNvPr>
          <p:cNvSpPr/>
          <p:nvPr/>
        </p:nvSpPr>
        <p:spPr>
          <a:xfrm>
            <a:off x="688157" y="2611224"/>
            <a:ext cx="10077556" cy="3139321"/>
          </a:xfrm>
          <a:prstGeom prst="rect">
            <a:avLst/>
          </a:prstGeom>
        </p:spPr>
        <p:txBody>
          <a:bodyPr wrap="square">
            <a:spAutoFit/>
          </a:bodyPr>
          <a:lstStyle/>
          <a:p>
            <a:pPr algn="ctr"/>
            <a:r>
              <a:rPr lang="en-US" dirty="0"/>
              <a:t>Positive and negative aspects</a:t>
            </a:r>
            <a:endParaRPr lang="ru-RU" dirty="0"/>
          </a:p>
          <a:p>
            <a:pPr lvl="0"/>
            <a:r>
              <a:rPr lang="en-US" dirty="0"/>
              <a:t>There are both positive and negative sides of borrowing anglicisms.</a:t>
            </a:r>
            <a:endParaRPr lang="ru-RU" dirty="0"/>
          </a:p>
          <a:p>
            <a:pPr lvl="0"/>
            <a:r>
              <a:rPr lang="en-US" b="1" u="sng" dirty="0"/>
              <a:t>The positive aspects consist of:</a:t>
            </a:r>
            <a:endParaRPr lang="ru-RU" b="1" u="sng" dirty="0"/>
          </a:p>
          <a:p>
            <a:pPr marL="285750" lvl="0" indent="-285750">
              <a:buFont typeface="Arial" panose="020B0604020202020204" pitchFamily="34" charset="0"/>
              <a:buChar char="•"/>
            </a:pPr>
            <a:r>
              <a:rPr lang="en-US" dirty="0"/>
              <a:t>The opportunity to communicate with people from other counties or  people of different nationalities;</a:t>
            </a:r>
            <a:endParaRPr lang="ru-RU" dirty="0"/>
          </a:p>
          <a:p>
            <a:pPr marL="285750" lvl="0" indent="-285750">
              <a:buFont typeface="Arial" panose="020B0604020202020204" pitchFamily="34" charset="0"/>
              <a:buChar char="•"/>
            </a:pPr>
            <a:r>
              <a:rPr lang="en-US" dirty="0"/>
              <a:t>The possibility to learn more about other cultures;</a:t>
            </a:r>
            <a:endParaRPr lang="ru-RU" dirty="0"/>
          </a:p>
          <a:p>
            <a:pPr marL="285750" lvl="0" indent="-285750">
              <a:buFont typeface="Arial" panose="020B0604020202020204" pitchFamily="34" charset="0"/>
              <a:buChar char="•"/>
            </a:pPr>
            <a:r>
              <a:rPr lang="en-US" dirty="0"/>
              <a:t>The chance to develop your language skills and keep abreast with the time.</a:t>
            </a:r>
            <a:endParaRPr lang="ru-RU" dirty="0"/>
          </a:p>
          <a:p>
            <a:r>
              <a:rPr lang="en-US" b="1" u="sng" dirty="0"/>
              <a:t>The negative aspects consist of:</a:t>
            </a:r>
            <a:endParaRPr lang="ru-RU" b="1" u="sng" dirty="0"/>
          </a:p>
          <a:p>
            <a:pPr marL="285750" lvl="0" indent="-285750">
              <a:buFont typeface="Arial" panose="020B0604020202020204" pitchFamily="34" charset="0"/>
              <a:buChar char="•"/>
            </a:pPr>
            <a:r>
              <a:rPr lang="en-US" dirty="0"/>
              <a:t>The possibility of losing the values of our native language;</a:t>
            </a:r>
            <a:endParaRPr lang="ru-RU" dirty="0"/>
          </a:p>
          <a:p>
            <a:pPr marL="285750" lvl="0" indent="-285750">
              <a:buFont typeface="Arial" panose="020B0604020202020204" pitchFamily="34" charset="0"/>
              <a:buChar char="•"/>
            </a:pPr>
            <a:r>
              <a:rPr lang="en-US" dirty="0"/>
              <a:t>The possibility to forget your native culture in pursuit of  foreign values;</a:t>
            </a:r>
            <a:endParaRPr lang="ru-RU" dirty="0"/>
          </a:p>
          <a:p>
            <a:pPr marL="285750" lvl="0" indent="-285750">
              <a:buFont typeface="Arial" panose="020B0604020202020204" pitchFamily="34" charset="0"/>
              <a:buChar char="•"/>
            </a:pPr>
            <a:r>
              <a:rPr lang="en-US" dirty="0"/>
              <a:t>Sounding absurd and being misunderstood as a result of wrong use of foreign words.</a:t>
            </a:r>
            <a:endParaRPr lang="ru-RU" dirty="0"/>
          </a:p>
        </p:txBody>
      </p:sp>
    </p:spTree>
    <p:extLst>
      <p:ext uri="{BB962C8B-B14F-4D97-AF65-F5344CB8AC3E}">
        <p14:creationId xmlns:p14="http://schemas.microsoft.com/office/powerpoint/2010/main" val="384289049"/>
      </p:ext>
    </p:extLst>
  </p:cSld>
  <p:clrMapOvr>
    <a:masterClrMapping/>
  </p:clrMapOvr>
</p:sld>
</file>

<file path=ppt/theme/theme1.xml><?xml version="1.0" encoding="utf-8"?>
<a:theme xmlns:a="http://schemas.openxmlformats.org/drawingml/2006/main" name="RocaVTI">
  <a:themeElements>
    <a:clrScheme name="Custom 101">
      <a:dk1>
        <a:sysClr val="windowText" lastClr="000000"/>
      </a:dk1>
      <a:lt1>
        <a:sysClr val="window" lastClr="FFFFFF"/>
      </a:lt1>
      <a:dk2>
        <a:srgbClr val="463443"/>
      </a:dk2>
      <a:lt2>
        <a:srgbClr val="F3F0E9"/>
      </a:lt2>
      <a:accent1>
        <a:srgbClr val="D45E5E"/>
      </a:accent1>
      <a:accent2>
        <a:srgbClr val="D49D8C"/>
      </a:accent2>
      <a:accent3>
        <a:srgbClr val="BF873A"/>
      </a:accent3>
      <a:accent4>
        <a:srgbClr val="C05050"/>
      </a:accent4>
      <a:accent5>
        <a:srgbClr val="A89F68"/>
      </a:accent5>
      <a:accent6>
        <a:srgbClr val="8F6B8A"/>
      </a:accent6>
      <a:hlink>
        <a:srgbClr val="D75681"/>
      </a:hlink>
      <a:folHlink>
        <a:srgbClr val="6C9D92"/>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docProps/app.xml><?xml version="1.0" encoding="utf-8"?>
<Properties xmlns="http://schemas.openxmlformats.org/officeDocument/2006/extended-properties" xmlns:vt="http://schemas.openxmlformats.org/officeDocument/2006/docPropsVTypes">
  <TotalTime>7676</TotalTime>
  <Words>483</Words>
  <Application>Microsoft Office PowerPoint</Application>
  <PresentationFormat>Широкоэкранный</PresentationFormat>
  <Paragraphs>34</Paragraphs>
  <Slides>11</Slides>
  <Notes>0</Notes>
  <HiddenSlides>0</HiddenSlides>
  <MMClips>6</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11</vt:i4>
      </vt:variant>
    </vt:vector>
  </HeadingPairs>
  <TitlesOfParts>
    <vt:vector size="18" baseType="lpstr">
      <vt:lpstr>Arial</vt:lpstr>
      <vt:lpstr>Avenir Next LT Pro</vt:lpstr>
      <vt:lpstr>Avenir Next LT Pro Light</vt:lpstr>
      <vt:lpstr>Calibri</vt:lpstr>
      <vt:lpstr>Georgia Pro Semibold</vt:lpstr>
      <vt:lpstr>Times New Roman</vt:lpstr>
      <vt:lpstr>RocaVTI</vt:lpstr>
      <vt:lpstr>Anglicisms in the Information and computer technologies</vt:lpstr>
      <vt:lpstr>Introduction</vt:lpstr>
      <vt:lpstr>The use of Anglicisms in IT. Creating a Database in Access</vt:lpstr>
      <vt:lpstr>The use of Anglicisms in IT. Creating a Database in Access</vt:lpstr>
      <vt:lpstr>The use of Anglicisms in IT. Creating a Database in Access</vt:lpstr>
      <vt:lpstr>The use of Anglicisms in IT. Creating a Database in Access</vt:lpstr>
      <vt:lpstr>The use of Anglicisms in IT. Creating a Database in Access</vt:lpstr>
      <vt:lpstr>The use of Anglicisms in IT. Creating a Database in Access</vt:lpstr>
      <vt:lpstr>The influence of Anglicism on the language </vt:lpstr>
      <vt:lpstr>Conclusion  </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Англицизмы в  Информационных технологиях</dc:title>
  <dc:creator>Мукумова Виктория Денисовна</dc:creator>
  <cp:lastModifiedBy>Мукумова Виктория Денисовна</cp:lastModifiedBy>
  <cp:revision>4</cp:revision>
  <dcterms:created xsi:type="dcterms:W3CDTF">2025-03-19T16:23:03Z</dcterms:created>
  <dcterms:modified xsi:type="dcterms:W3CDTF">2025-04-02T15:50:24Z</dcterms:modified>
</cp:coreProperties>
</file>