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5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71BA"/>
    <a:srgbClr val="374E60"/>
    <a:srgbClr val="748A98"/>
    <a:srgbClr val="4F9B4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-94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61084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40672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47076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17424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08596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5906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74421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99717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47036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92575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77509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A9D8BC-3F7A-4360-BB6D-F1FCB3470FB4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8BC49-1B67-4826-A1F3-48AF839B00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2493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83663" y="1946339"/>
            <a:ext cx="5507175" cy="1845755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+mn-lt"/>
              </a:rPr>
              <a:t>Витаминка 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208315" y="4026581"/>
            <a:ext cx="6858000" cy="1655762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Подготовила: учитель биологии Кравченко О.С.</a:t>
            </a:r>
            <a:endParaRPr lang="ru-RU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77368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3116" y="317167"/>
            <a:ext cx="7886700" cy="1325563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Вкусный и полезный фрукт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23116" y="1690689"/>
            <a:ext cx="433374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Open Sans"/>
              </a:rPr>
              <a:t>Банан не только вкусное, но и полезное лакомство для детей и взрослых. В его мякоти содержится множество полезных микроэлементов, которые благотворно влияют на организм.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  <a:latin typeface="Open Sans"/>
              </a:rPr>
              <a:t>Группа витаминов В (В1, В2, В6), витамин С и РР отвечают за питание организма, чтобы человек был энергичным и работоспособным</a:t>
            </a:r>
            <a:r>
              <a:rPr lang="ru-RU" dirty="0" smtClean="0">
                <a:solidFill>
                  <a:schemeClr val="bg1"/>
                </a:solidFill>
                <a:latin typeface="Open Sans"/>
              </a:rPr>
              <a:t>.</a:t>
            </a:r>
          </a:p>
          <a:p>
            <a:r>
              <a:rPr lang="ru-RU" dirty="0" smtClean="0">
                <a:solidFill>
                  <a:schemeClr val="bg1"/>
                </a:solidFill>
                <a:latin typeface="Open Sans"/>
              </a:rPr>
              <a:t> </a:t>
            </a:r>
            <a:r>
              <a:rPr lang="ru-RU" dirty="0">
                <a:solidFill>
                  <a:schemeClr val="bg1"/>
                </a:solidFill>
                <a:latin typeface="Open Sans"/>
              </a:rPr>
              <a:t>Бета-каротин, кальций, калий, </a:t>
            </a:r>
            <a:endParaRPr lang="ru-RU" dirty="0" smtClean="0">
              <a:solidFill>
                <a:schemeClr val="bg1"/>
              </a:solidFill>
              <a:latin typeface="Open Sans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Open Sans"/>
              </a:rPr>
              <a:t>железо</a:t>
            </a:r>
            <a:r>
              <a:rPr lang="ru-RU" dirty="0">
                <a:solidFill>
                  <a:schemeClr val="bg1"/>
                </a:solidFill>
                <a:latin typeface="Open Sans"/>
              </a:rPr>
              <a:t>, фтор, фосфор влияют </a:t>
            </a:r>
            <a:endParaRPr lang="ru-RU" dirty="0" smtClean="0">
              <a:solidFill>
                <a:schemeClr val="bg1"/>
              </a:solidFill>
              <a:latin typeface="Open Sans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Open Sans"/>
              </a:rPr>
              <a:t>на </a:t>
            </a:r>
            <a:r>
              <a:rPr lang="ru-RU" dirty="0">
                <a:solidFill>
                  <a:schemeClr val="bg1"/>
                </a:solidFill>
                <a:latin typeface="Open Sans"/>
              </a:rPr>
              <a:t>работу всего организма</a:t>
            </a:r>
            <a:r>
              <a:rPr lang="ru-RU" dirty="0" smtClean="0">
                <a:solidFill>
                  <a:schemeClr val="bg1"/>
                </a:solidFill>
                <a:latin typeface="Open Sans"/>
              </a:rPr>
              <a:t>.</a:t>
            </a:r>
          </a:p>
          <a:p>
            <a:r>
              <a:rPr lang="ru-RU" dirty="0" smtClean="0">
                <a:solidFill>
                  <a:schemeClr val="bg1"/>
                </a:solidFill>
                <a:latin typeface="Open Sans"/>
              </a:rPr>
              <a:t> </a:t>
            </a:r>
            <a:r>
              <a:rPr lang="ru-RU" dirty="0">
                <a:solidFill>
                  <a:schemeClr val="bg1"/>
                </a:solidFill>
                <a:latin typeface="Open Sans"/>
              </a:rPr>
              <a:t>Они снижают уровень «плохого» холестерина, нормализуют работу желудочно-кишечного тракта и сердечной системы.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56857" y="1455312"/>
            <a:ext cx="3268214" cy="24975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56856" y="3948319"/>
            <a:ext cx="3268214" cy="2750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946746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3694" y="331875"/>
            <a:ext cx="5137266" cy="1247543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Витамины в яблоках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35134" y="1363587"/>
            <a:ext cx="3025833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В яблоках содержатся витамины A, С, В1, В2, РР и Е, а также магний, фосфор, йод, железо, селен, калий, кальций и цинк. В совокупности они придают нам жизненных сил, помогают справляться со стрессовыми ситуациями, улучшают работу мозга и укрепляют сердечно-сосудистую систему.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27274" y="3038781"/>
            <a:ext cx="2890646" cy="18066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00153" y="4841075"/>
            <a:ext cx="2917767" cy="18039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27274" y="1222124"/>
            <a:ext cx="2917767" cy="181665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95947" y="4841075"/>
            <a:ext cx="2904206" cy="1803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231066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4986" y="365127"/>
            <a:ext cx="6262600" cy="1325563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Яркий фрукт (апельсин)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12916" y="1912171"/>
            <a:ext cx="408154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Roboto"/>
              </a:rPr>
              <a:t>Эти яркие фрукты являются настоящим кладезем витаминов и минералов! В их составе витамин С, В1, В6, В9 и витамин А, а также кальций, железо, калий, медь и магний, что делает апельсины полезными для нашего организма не только осенью и зимой, но и круглый год. В апельсинах полезны не только соки и мякоть, эти фрукты практически безотходны. Любая часть, будь то кожура или сердцевина с косточками, обладает полезными для здоровья </a:t>
            </a:r>
            <a:r>
              <a:rPr lang="ru-RU" b="1" dirty="0" smtClean="0">
                <a:solidFill>
                  <a:schemeClr val="bg1"/>
                </a:solidFill>
                <a:latin typeface="Roboto"/>
              </a:rPr>
              <a:t>свойствами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94465" y="1487978"/>
            <a:ext cx="3469915" cy="22519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94465" y="3961372"/>
            <a:ext cx="3469915" cy="247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13368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1353" y="748851"/>
            <a:ext cx="4508616" cy="1325563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В лимоне масса витаминов.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71353" y="2067296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Source Sans Pro"/>
              </a:rPr>
              <a:t>В ЛИМОНЕ МАССА ВИТАМИНОВ. Среди них фолиевая и аскорбиновая кислоты, пантотеновая кислота, витамин Д, токоферол, тиамин, </a:t>
            </a:r>
            <a:r>
              <a:rPr lang="ru-RU" dirty="0" err="1">
                <a:solidFill>
                  <a:schemeClr val="bg1"/>
                </a:solidFill>
                <a:latin typeface="Source Sans Pro"/>
              </a:rPr>
              <a:t>ретинол</a:t>
            </a:r>
            <a:r>
              <a:rPr lang="ru-RU" dirty="0">
                <a:solidFill>
                  <a:schemeClr val="bg1"/>
                </a:solidFill>
                <a:latin typeface="Source Sans Pro"/>
              </a:rPr>
              <a:t>, пиридоксин, рибофлавин, витамин РР. </a:t>
            </a:r>
          </a:p>
          <a:p>
            <a:r>
              <a:rPr lang="ru-RU" dirty="0">
                <a:solidFill>
                  <a:schemeClr val="bg1"/>
                </a:solidFill>
                <a:latin typeface="Source Sans Pro"/>
              </a:rPr>
              <a:t> Из микроэлементов лимона наибольшей ценностью пользуется бор, железо, медь, молибден, цинк, фтор, марганец. Макроэлементов также много, среди них сера, калий, хлор, натрий, магний, фосфор, кальций и другие. В лимоне оптимально сосредоточены белки, углеводы и жиры. Калорийность порции 100 гр. не превышает 28 единиц.</a:t>
            </a:r>
            <a:endParaRPr lang="ru-RU" b="0" i="0" dirty="0">
              <a:solidFill>
                <a:schemeClr val="bg1"/>
              </a:solidFill>
              <a:effectLst/>
              <a:latin typeface="Source Sans Pro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79969" y="538797"/>
            <a:ext cx="3066702" cy="19289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V="1">
            <a:off x="5979969" y="2467753"/>
            <a:ext cx="3066702" cy="19289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79969" y="4396709"/>
            <a:ext cx="3066702" cy="192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57928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5930" y="589570"/>
            <a:ext cx="2829445" cy="1325563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Грейпфрут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96044" y="2125208"/>
            <a:ext cx="360772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Ученые отмечают, что этот фрукт богат необходимыми витаминами и минералами, такими как токоферол (витамин Е), тиамин (витамин В1), рибофлавин (витамин В2), ниацин (витамин В3), фолиевая кислота (витамин В9), пантотеновая кислота (витамин В5), а также кальций, магний, калий, фосфор, марганец, цинк и медь.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03767" y="1022464"/>
            <a:ext cx="3604132" cy="24012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03767" y="3781164"/>
            <a:ext cx="3604132" cy="242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14563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2148" y="154102"/>
            <a:ext cx="2837757" cy="1325563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Малинка.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62149" y="1230283"/>
            <a:ext cx="536482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многочисленные </a:t>
            </a:r>
            <a:r>
              <a:rPr lang="ru-RU" dirty="0">
                <a:solidFill>
                  <a:schemeClr val="bg1"/>
                </a:solidFill>
              </a:rPr>
              <a:t>полезные свойства малины давно используются в народной медицине. Малина очень популярная ягода и её с успехом выращивают многие садоводы.</a:t>
            </a:r>
          </a:p>
          <a:p>
            <a:r>
              <a:rPr lang="ru-RU" dirty="0">
                <a:solidFill>
                  <a:schemeClr val="bg1"/>
                </a:solidFill>
              </a:rPr>
              <a:t>В ягодах малины содержатся полезные для организма человека различные кислоты, такие как: яблочная, лимонная, салициловая, винная и другие.</a:t>
            </a:r>
          </a:p>
          <a:p>
            <a:r>
              <a:rPr lang="ru-RU" dirty="0">
                <a:solidFill>
                  <a:schemeClr val="bg1"/>
                </a:solidFill>
              </a:rPr>
              <a:t>Ягоды малины содержат полезные витамины: В1, В2, В9, А, С, РР. Так же ягоды малины богаты и минеральными веществами и микроэлементами: железо, медь, калий, магний, кобальт, кальций, цинк.</a:t>
            </a:r>
          </a:p>
          <a:p>
            <a:r>
              <a:rPr lang="ru-RU" dirty="0">
                <a:solidFill>
                  <a:schemeClr val="bg1"/>
                </a:solidFill>
              </a:rPr>
              <a:t>Полезные свойства малины применяются для снижения уровня протромбина, лечения склероза, укрепления кровяных капилляров. Малина обладает и отменными вкусовыми качествами в сочетании со своими полезными свойствами</a:t>
            </a:r>
            <a:r>
              <a:rPr lang="ru-RU" dirty="0" smtClean="0">
                <a:solidFill>
                  <a:schemeClr val="bg1"/>
                </a:solidFill>
              </a:rPr>
              <a:t>. Ягоды </a:t>
            </a:r>
            <a:r>
              <a:rPr lang="ru-RU" dirty="0">
                <a:solidFill>
                  <a:schemeClr val="bg1"/>
                </a:solidFill>
              </a:rPr>
              <a:t>и листья малины успешно используют для лечения простуды и острых респираторных заболеваний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26975" y="154102"/>
            <a:ext cx="3048692" cy="19240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26975" y="2246559"/>
            <a:ext cx="3048692" cy="19080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26975" y="4322996"/>
            <a:ext cx="3048692" cy="190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7399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582" y="298624"/>
            <a:ext cx="5032317" cy="1325563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Клубника источник антиоксиданто</a:t>
            </a:r>
            <a:r>
              <a:rPr lang="ru-RU" dirty="0">
                <a:solidFill>
                  <a:schemeClr val="bg1"/>
                </a:solidFill>
              </a:rPr>
              <a:t>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06581" y="1502688"/>
            <a:ext cx="5032317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Open Sans"/>
              </a:rPr>
              <a:t>Исследования показали, что клубника является источником множества антиоксидантов, в том числе </a:t>
            </a:r>
            <a:r>
              <a:rPr lang="ru-RU" dirty="0" err="1">
                <a:solidFill>
                  <a:schemeClr val="bg1"/>
                </a:solidFill>
                <a:latin typeface="Open Sans"/>
              </a:rPr>
              <a:t>лютеолина</a:t>
            </a:r>
            <a:r>
              <a:rPr lang="ru-RU" dirty="0">
                <a:solidFill>
                  <a:schemeClr val="bg1"/>
                </a:solidFill>
                <a:latin typeface="Open Sans"/>
              </a:rPr>
              <a:t>, галловой кислоты, </a:t>
            </a:r>
            <a:r>
              <a:rPr lang="ru-RU" dirty="0" err="1">
                <a:solidFill>
                  <a:schemeClr val="bg1"/>
                </a:solidFill>
                <a:latin typeface="Open Sans"/>
              </a:rPr>
              <a:t>флавоноидов</a:t>
            </a:r>
            <a:r>
              <a:rPr lang="ru-RU" dirty="0">
                <a:solidFill>
                  <a:schemeClr val="bg1"/>
                </a:solidFill>
                <a:latin typeface="Open Sans"/>
              </a:rPr>
              <a:t>, </a:t>
            </a:r>
            <a:r>
              <a:rPr lang="ru-RU" dirty="0" err="1">
                <a:solidFill>
                  <a:schemeClr val="bg1"/>
                </a:solidFill>
                <a:latin typeface="Open Sans"/>
              </a:rPr>
              <a:t>кверцетина</a:t>
            </a:r>
            <a:r>
              <a:rPr lang="ru-RU" dirty="0">
                <a:solidFill>
                  <a:schemeClr val="bg1"/>
                </a:solidFill>
                <a:latin typeface="Open Sans"/>
              </a:rPr>
              <a:t> и многих других. Клубника содержит 2 витамина, которые действуют как антиоксиданты в организме – витамин A (в виде бета-каротина) и витамин C (в виде аскорбиновой кислоты). Оба действуют как первая линия защиты организма, уменьшая повреждение клеток, вызванное свободными радикалами. Антиоксиданты отдают электроны свободным радикалам, в которых отсутствуют электроны. Это означает, что свободные радикалы не забирают недостающие электроны из соседних здоровых клеток, вызывая мутации, которые способствуют развитию различных заболеваний.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18659" y="1064259"/>
            <a:ext cx="3081325" cy="23454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18659" y="3875251"/>
            <a:ext cx="3081325" cy="236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456284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465513"/>
            <a:ext cx="4483677" cy="1225176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    Ягода ежевика.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55469" y="1815097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Roboto"/>
              </a:rPr>
              <a:t>Ягоды ежевики – это </a:t>
            </a:r>
            <a:r>
              <a:rPr lang="ru-RU" dirty="0" err="1">
                <a:solidFill>
                  <a:schemeClr val="bg1"/>
                </a:solidFill>
                <a:latin typeface="Roboto"/>
              </a:rPr>
              <a:t>природныи</a:t>
            </a:r>
            <a:r>
              <a:rPr lang="ru-RU" dirty="0">
                <a:solidFill>
                  <a:schemeClr val="bg1"/>
                </a:solidFill>
                <a:latin typeface="Roboto"/>
              </a:rPr>
              <a:t>̆ «</a:t>
            </a:r>
            <a:r>
              <a:rPr lang="ru-RU" dirty="0" err="1">
                <a:solidFill>
                  <a:schemeClr val="bg1"/>
                </a:solidFill>
                <a:latin typeface="Roboto"/>
              </a:rPr>
              <a:t>мультивитаминныи</a:t>
            </a:r>
            <a:r>
              <a:rPr lang="ru-RU" dirty="0">
                <a:solidFill>
                  <a:schemeClr val="bg1"/>
                </a:solidFill>
                <a:latin typeface="Roboto"/>
              </a:rPr>
              <a:t>̆ комплекс». В составе ежевики много витамина С, присутствуют витамины Е, Р, РР, К, провитамин А, витамины группы В. Кроме этого, в ягодах содержатся минеральные вещества (калий, натрий, магний, кальций, железо, фосфор, никель, медь и т. д.), клетчатка, сахара (фруктоза и глюкоза), органические кислоты (лимонная, яблочная, салициловая и винная), токоферолы, пектины.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04550" y="830321"/>
            <a:ext cx="3333363" cy="22204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44589" y="3684812"/>
            <a:ext cx="3393324" cy="226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5066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3658" y="448887"/>
            <a:ext cx="5145577" cy="1241802"/>
          </a:xfrm>
        </p:spPr>
        <p:txBody>
          <a:bodyPr/>
          <a:lstStyle/>
          <a:p>
            <a:r>
              <a:rPr lang="ru-RU" dirty="0" smtClean="0"/>
              <a:t>   </a:t>
            </a:r>
            <a:r>
              <a:rPr lang="ru-RU" dirty="0" smtClean="0">
                <a:solidFill>
                  <a:schemeClr val="bg1"/>
                </a:solidFill>
              </a:rPr>
              <a:t>Плоды тутовника.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04109" y="1848349"/>
            <a:ext cx="326690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П</a:t>
            </a:r>
            <a:r>
              <a:rPr lang="ru-RU" dirty="0" smtClean="0">
                <a:solidFill>
                  <a:schemeClr val="bg1"/>
                </a:solidFill>
              </a:rPr>
              <a:t>лоды </a:t>
            </a:r>
            <a:r>
              <a:rPr lang="ru-RU" dirty="0">
                <a:solidFill>
                  <a:schemeClr val="bg1"/>
                </a:solidFill>
              </a:rPr>
              <a:t>тутовника обладают почти рекордным содержанием калия и будут особенно нужны людям, которые страдают от недостатка этого элемента. Кроме того, ягоды богаты витаминами Е, А, К, С, а также витаминами группы В. Среди микроэлементов присутствуют марганец, селен, медь, железо и цинк, а среди макроэлементов – магний, кальций, фосфор и </a:t>
            </a:r>
            <a:r>
              <a:rPr lang="ru-RU" dirty="0" smtClean="0">
                <a:solidFill>
                  <a:schemeClr val="bg1"/>
                </a:solidFill>
              </a:rPr>
              <a:t>натрий.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20393" y="1321724"/>
            <a:ext cx="3297382" cy="22402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28953" y="3973484"/>
            <a:ext cx="3388822" cy="248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89804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4727" y="453328"/>
            <a:ext cx="4199035" cy="1325563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Черная смородина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54727" y="2003335"/>
            <a:ext cx="315052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Черная </a:t>
            </a:r>
            <a:r>
              <a:rPr lang="ru-RU" dirty="0">
                <a:solidFill>
                  <a:schemeClr val="bg1"/>
                </a:solidFill>
              </a:rPr>
              <a:t>смородина – настоящий кладезь полезных веществ. Она содержит витамины (С, Е, К, Р, группы В), гамма-линоленовую кислоту, каротины, пектины, полифенолы, антоцианы, </a:t>
            </a:r>
            <a:r>
              <a:rPr lang="ru-RU" dirty="0" err="1">
                <a:solidFill>
                  <a:schemeClr val="bg1"/>
                </a:solidFill>
              </a:rPr>
              <a:t>флавоноиды</a:t>
            </a:r>
            <a:r>
              <a:rPr lang="ru-RU" dirty="0">
                <a:solidFill>
                  <a:schemeClr val="bg1"/>
                </a:solidFill>
              </a:rPr>
              <a:t>, антиоксиданты, минералы, дубильные вещества, эфирные масла. Лидером по содержанию витамина С считается лимон.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42580" y="589253"/>
            <a:ext cx="3247090" cy="22028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42581" y="3374016"/>
            <a:ext cx="3247090" cy="240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440537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        Витамины-это…..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48496" y="1867436"/>
            <a:ext cx="609170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chemeClr val="bg1"/>
                </a:solidFill>
              </a:rPr>
              <a:t>Витами́ны</a:t>
            </a:r>
            <a:r>
              <a:rPr lang="ru-RU" dirty="0">
                <a:solidFill>
                  <a:schemeClr val="bg1"/>
                </a:solidFill>
              </a:rPr>
              <a:t> (от лат. </a:t>
            </a:r>
            <a:r>
              <a:rPr lang="ru-RU" dirty="0" err="1">
                <a:solidFill>
                  <a:schemeClr val="bg1"/>
                </a:solidFill>
              </a:rPr>
              <a:t>vita</a:t>
            </a:r>
            <a:r>
              <a:rPr lang="ru-RU" dirty="0">
                <a:solidFill>
                  <a:schemeClr val="bg1"/>
                </a:solidFill>
              </a:rPr>
              <a:t> «жизнь» + амин) — группа низкомолекулярных органических соединений относительно простого строения и разнообразной химической природы. Это сборная по химической природе группа органических веществ, объединённая по признаку абсолютной необходимости их для гетеротрофного организма в качестве составной части пищи (в общем случае — из окружающей среды). Автотрофные организмы также нуждаются в витаминах, получая их либо путём синтеза, либо из окружающей среды. Так, витамины входят в состав питательных сред для выращивания организмов </a:t>
            </a:r>
            <a:r>
              <a:rPr lang="ru-RU" dirty="0" smtClean="0">
                <a:solidFill>
                  <a:schemeClr val="bg1"/>
                </a:solidFill>
              </a:rPr>
              <a:t>фитопланктона. </a:t>
            </a:r>
            <a:r>
              <a:rPr lang="ru-RU" dirty="0">
                <a:solidFill>
                  <a:schemeClr val="bg1"/>
                </a:solidFill>
              </a:rPr>
              <a:t>Большинство витаминов являются коферментами или их </a:t>
            </a:r>
            <a:r>
              <a:rPr lang="ru-RU" dirty="0" smtClean="0">
                <a:solidFill>
                  <a:schemeClr val="bg1"/>
                </a:solidFill>
              </a:rPr>
              <a:t>предшественниками.</a:t>
            </a:r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93141" y="98829"/>
            <a:ext cx="2696312" cy="18840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12924" y="5107682"/>
            <a:ext cx="2228045" cy="167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169983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7860" y="498130"/>
            <a:ext cx="4325735" cy="1325563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Польза черешни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12917" y="2061662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Noto Sans"/>
              </a:rPr>
              <a:t>Польза черешни связана с содержанием в ней витаминов А (25 мкг), B1 (0,01 мг), B2 (0,01 мг), С (15 мг), Е (0,3 мг), микро- и макроэлементов (кальций, железо, магний, фосфор, калий, натрий, йод), а также органических кислот, сахаров (фруктоза, глюкоза), пектиновых веществ и большого количества антоцианов — веществ из группы </a:t>
            </a:r>
            <a:r>
              <a:rPr lang="ru-RU" dirty="0" err="1">
                <a:solidFill>
                  <a:schemeClr val="bg1"/>
                </a:solidFill>
                <a:latin typeface="Noto Sans"/>
              </a:rPr>
              <a:t>флавоноидов</a:t>
            </a:r>
            <a:r>
              <a:rPr lang="ru-RU" dirty="0">
                <a:solidFill>
                  <a:schemeClr val="bg1"/>
                </a:solidFill>
                <a:latin typeface="Noto Sans"/>
              </a:rPr>
              <a:t>. Все вместе они оказывают эффект, который выводит черешню в ряд лечебных продуктов</a:t>
            </a:r>
            <a:r>
              <a:rPr lang="ru-RU" dirty="0">
                <a:latin typeface="Noto Sans"/>
              </a:rPr>
              <a:t>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84917" y="1028502"/>
            <a:ext cx="2801388" cy="20663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31662" y="3612831"/>
            <a:ext cx="2955001" cy="21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87747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Спасибо за внимание!!!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50812" y="1017431"/>
            <a:ext cx="3359776" cy="25198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4762" y="1017431"/>
            <a:ext cx="4036050" cy="251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849172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08573" y="1155396"/>
            <a:ext cx="6498562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 Основным </a:t>
            </a:r>
            <a:r>
              <a:rPr lang="ru-RU" dirty="0">
                <a:solidFill>
                  <a:schemeClr val="bg1"/>
                </a:solidFill>
              </a:rPr>
              <a:t>источником витаминов, как водо- так и жирорастворимых является пища. Источниками ретинола будут различные плоды, имеющие желтую или оранжевую окраску, масла (как растительные, так сливочное), а также животные продукты – яйца, молоко, мясо, печень, рыбий жир.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• Д способен синтезироваться в коже под действием ультрафиолета, а также поступает с пищей – богаты им икра, жирная рыба, мясо, желтки, печень и сливочное масло.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• Е содержится в растительных маслах, орехах, пророщенных злаках, семечках, зелени, жирных сливках, маргаринах.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• К производят полезные микробы кишечника, кроме того, он содержится в зеленых и белых овощах (капуста, шпинат, листовой салат, огородная зелень).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• F можно найти в растительных маслах первого отжима, морепродуктах, овсяной крупе, кукурузе, авокадо и миндале.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Основные источники витаминов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40758" y="4891026"/>
            <a:ext cx="1852041" cy="161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98463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8423" y="365126"/>
            <a:ext cx="6229350" cy="173413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Витамин </a:t>
            </a:r>
            <a:r>
              <a:rPr lang="en-US" dirty="0" smtClean="0">
                <a:solidFill>
                  <a:schemeClr val="bg1"/>
                </a:solidFill>
              </a:rPr>
              <a:t>D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28423" y="1817534"/>
            <a:ext cx="399842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Open Sans"/>
              </a:rPr>
              <a:t>В рыбе содержится много полиненасыщенных жирных кислот, в особенности – жирных кислот Омега-3, а также витамин D. Не стоит опасаться жирной рыбы. В рыбе также много других нужных организму витаминов (например E, B</a:t>
            </a:r>
            <a:r>
              <a:rPr lang="ru-RU" baseline="-25000" dirty="0">
                <a:solidFill>
                  <a:schemeClr val="bg1"/>
                </a:solidFill>
                <a:latin typeface="Open Sans"/>
              </a:rPr>
              <a:t>1</a:t>
            </a:r>
            <a:r>
              <a:rPr lang="ru-RU" dirty="0">
                <a:solidFill>
                  <a:schemeClr val="bg1"/>
                </a:solidFill>
                <a:latin typeface="Open Sans"/>
              </a:rPr>
              <a:t>, B</a:t>
            </a:r>
            <a:r>
              <a:rPr lang="ru-RU" baseline="-25000" dirty="0">
                <a:solidFill>
                  <a:schemeClr val="bg1"/>
                </a:solidFill>
                <a:latin typeface="Open Sans"/>
              </a:rPr>
              <a:t>6</a:t>
            </a:r>
            <a:r>
              <a:rPr lang="ru-RU" dirty="0">
                <a:solidFill>
                  <a:schemeClr val="bg1"/>
                </a:solidFill>
                <a:latin typeface="Open Sans"/>
              </a:rPr>
              <a:t>, B</a:t>
            </a:r>
            <a:r>
              <a:rPr lang="ru-RU" baseline="-25000" dirty="0">
                <a:solidFill>
                  <a:schemeClr val="bg1"/>
                </a:solidFill>
                <a:latin typeface="Open Sans"/>
              </a:rPr>
              <a:t>12,</a:t>
            </a:r>
            <a:r>
              <a:rPr lang="ru-RU" dirty="0">
                <a:solidFill>
                  <a:schemeClr val="bg1"/>
                </a:solidFill>
                <a:latin typeface="Open Sans"/>
              </a:rPr>
              <a:t> ниацин) и минералов (например калий, кальций, фосфор, селен, </a:t>
            </a:r>
            <a:r>
              <a:rPr lang="ru-RU" dirty="0" smtClean="0">
                <a:solidFill>
                  <a:schemeClr val="bg1"/>
                </a:solidFill>
                <a:latin typeface="Open Sans"/>
              </a:rPr>
              <a:t>йод).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26843" y="194256"/>
            <a:ext cx="2857500" cy="1905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26843" y="2270126"/>
            <a:ext cx="2831273" cy="25918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53070" y="4985632"/>
            <a:ext cx="2805046" cy="163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92004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07575" y="579252"/>
            <a:ext cx="5330889" cy="1325563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Витамин А называют витамином роста.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07575" y="1935389"/>
            <a:ext cx="725157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ahoma" panose="020B0604030504040204" pitchFamily="34" charset="0"/>
              </a:rPr>
              <a:t>Морковь — очень полезный овощ для </a:t>
            </a:r>
            <a:endParaRPr lang="ru-RU" dirty="0" smtClean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Tahoma" panose="020B0604030504040204" pitchFamily="34" charset="0"/>
              </a:rPr>
              <a:t>организма</a:t>
            </a:r>
            <a:r>
              <a:rPr lang="ru-RU" dirty="0">
                <a:solidFill>
                  <a:schemeClr val="bg1"/>
                </a:solidFill>
                <a:latin typeface="Tahoma" panose="020B0604030504040204" pitchFamily="34" charset="0"/>
              </a:rPr>
              <a:t>. </a:t>
            </a:r>
            <a:r>
              <a:rPr lang="ru-RU" dirty="0" smtClean="0">
                <a:solidFill>
                  <a:schemeClr val="bg1"/>
                </a:solidFill>
                <a:latin typeface="Tahoma" panose="020B0604030504040204" pitchFamily="34" charset="0"/>
              </a:rPr>
              <a:t>Полезные </a:t>
            </a:r>
            <a:r>
              <a:rPr lang="ru-RU" dirty="0">
                <a:solidFill>
                  <a:schemeClr val="bg1"/>
                </a:solidFill>
                <a:latin typeface="Tahoma" panose="020B0604030504040204" pitchFamily="34" charset="0"/>
              </a:rPr>
              <a:t>и лечебные </a:t>
            </a:r>
            <a:r>
              <a:rPr lang="ru-RU" dirty="0" smtClean="0">
                <a:solidFill>
                  <a:schemeClr val="bg1"/>
                </a:solidFill>
                <a:latin typeface="Tahoma" panose="020B0604030504040204" pitchFamily="34" charset="0"/>
              </a:rPr>
              <a:t>свойства</a:t>
            </a:r>
          </a:p>
          <a:p>
            <a:r>
              <a:rPr lang="ru-RU" dirty="0" smtClean="0">
                <a:solidFill>
                  <a:schemeClr val="bg1"/>
                </a:solidFill>
                <a:latin typeface="Tahoma" panose="020B0604030504040204" pitchFamily="34" charset="0"/>
              </a:rPr>
              <a:t>моркови </a:t>
            </a:r>
            <a:r>
              <a:rPr lang="ru-RU" dirty="0">
                <a:solidFill>
                  <a:schemeClr val="bg1"/>
                </a:solidFill>
                <a:latin typeface="Tahoma" panose="020B0604030504040204" pitchFamily="34" charset="0"/>
              </a:rPr>
              <a:t>объясняются ее богатым составом. Морковь содержит витамины группы В, РР, С, Е, К, в ней присутствует каротин — вещество, которое в организме человека превращается в витамин А. Морковь содержит 1,3 % белков, 7 % углеводов. Немало в моркови минеральных веществ, необходимых для организма человека: калия, железа, фосфора, магния, кобальта, меди, йода, цинка, хрома, никеля, фтора и др. В моркови содержатся эфирные масла, которые обусловливают ее своеобразный запах.</a:t>
            </a:r>
          </a:p>
          <a:p>
            <a:r>
              <a:rPr lang="ru-RU" dirty="0">
                <a:solidFill>
                  <a:schemeClr val="bg1"/>
                </a:solidFill>
                <a:latin typeface="Tahoma" panose="020B0604030504040204" pitchFamily="34" charset="0"/>
              </a:rPr>
              <a:t>Морковь содержит бета-каротин, который улучшает работу легких.</a:t>
            </a:r>
            <a:endParaRPr lang="ru-RU" b="0" i="0" dirty="0">
              <a:solidFill>
                <a:schemeClr val="bg1"/>
              </a:solidFill>
              <a:effectLst/>
              <a:latin typeface="Tahoma" panose="020B060403050404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45456" y="140113"/>
            <a:ext cx="3292697" cy="2203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28542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32347" y="1471119"/>
            <a:ext cx="648300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Noto Sans"/>
              </a:rPr>
              <a:t>Помидоры богаты витамином С, калием, </a:t>
            </a:r>
            <a:r>
              <a:rPr lang="ru-RU" dirty="0" err="1">
                <a:solidFill>
                  <a:schemeClr val="bg1"/>
                </a:solidFill>
                <a:latin typeface="Noto Sans"/>
              </a:rPr>
              <a:t>фолатами</a:t>
            </a:r>
            <a:r>
              <a:rPr lang="ru-RU" dirty="0">
                <a:solidFill>
                  <a:schemeClr val="bg1"/>
                </a:solidFill>
                <a:latin typeface="Noto Sans"/>
              </a:rPr>
              <a:t> и витамином К</a:t>
            </a:r>
            <a:r>
              <a:rPr lang="ru-RU" dirty="0" smtClean="0">
                <a:solidFill>
                  <a:schemeClr val="bg1"/>
                </a:solidFill>
                <a:latin typeface="Noto Sans"/>
              </a:rPr>
              <a:t>. Томаты </a:t>
            </a:r>
            <a:r>
              <a:rPr lang="ru-RU" dirty="0">
                <a:solidFill>
                  <a:schemeClr val="bg1"/>
                </a:solidFill>
                <a:latin typeface="Noto Sans"/>
              </a:rPr>
              <a:t>ценны тем, что они </a:t>
            </a:r>
            <a:r>
              <a:rPr lang="ru-RU" dirty="0" smtClean="0">
                <a:solidFill>
                  <a:schemeClr val="bg1"/>
                </a:solidFill>
                <a:latin typeface="Noto Sans"/>
              </a:rPr>
              <a:t>являются источником </a:t>
            </a:r>
            <a:r>
              <a:rPr lang="ru-RU" dirty="0">
                <a:solidFill>
                  <a:schemeClr val="bg1"/>
                </a:solidFill>
                <a:latin typeface="Noto Sans"/>
              </a:rPr>
              <a:t>антиоксиданта </a:t>
            </a:r>
            <a:r>
              <a:rPr lang="ru-RU" dirty="0" err="1">
                <a:solidFill>
                  <a:schemeClr val="bg1"/>
                </a:solidFill>
                <a:latin typeface="Noto Sans"/>
              </a:rPr>
              <a:t>ликопина</a:t>
            </a:r>
            <a:r>
              <a:rPr lang="ru-RU" dirty="0">
                <a:solidFill>
                  <a:schemeClr val="bg1"/>
                </a:solidFill>
                <a:latin typeface="Noto Sans"/>
              </a:rPr>
              <a:t>, который снижает риск сердечных заболеваний и рака.</a:t>
            </a:r>
          </a:p>
          <a:p>
            <a:r>
              <a:rPr lang="ru-RU" b="1" dirty="0">
                <a:solidFill>
                  <a:schemeClr val="bg1"/>
                </a:solidFill>
                <a:latin typeface="Noto Sans"/>
              </a:rPr>
              <a:t>Полезные вещества в помидорах</a:t>
            </a:r>
            <a:endParaRPr lang="ru-RU" dirty="0">
              <a:solidFill>
                <a:schemeClr val="bg1"/>
              </a:solidFill>
              <a:latin typeface="Noto Sans"/>
            </a:endParaRPr>
          </a:p>
          <a:p>
            <a:r>
              <a:rPr lang="ru-RU" b="1" dirty="0">
                <a:solidFill>
                  <a:schemeClr val="bg1"/>
                </a:solidFill>
                <a:latin typeface="Noto Sans"/>
              </a:rPr>
              <a:t>Витамин С.</a:t>
            </a:r>
            <a:r>
              <a:rPr lang="ru-RU" dirty="0">
                <a:solidFill>
                  <a:schemeClr val="bg1"/>
                </a:solidFill>
                <a:latin typeface="Noto Sans"/>
              </a:rPr>
              <a:t> </a:t>
            </a:r>
            <a:r>
              <a:rPr lang="ru-RU" dirty="0" smtClean="0">
                <a:solidFill>
                  <a:schemeClr val="bg1"/>
                </a:solidFill>
                <a:latin typeface="Noto Sans"/>
              </a:rPr>
              <a:t>Важное </a:t>
            </a:r>
            <a:r>
              <a:rPr lang="ru-RU" dirty="0">
                <a:solidFill>
                  <a:schemeClr val="bg1"/>
                </a:solidFill>
                <a:latin typeface="Noto Sans"/>
              </a:rPr>
              <a:t>вещество и антиоксидант. </a:t>
            </a:r>
            <a:r>
              <a:rPr lang="ru-RU" b="1" dirty="0" smtClean="0">
                <a:solidFill>
                  <a:schemeClr val="bg1"/>
                </a:solidFill>
                <a:latin typeface="Noto Sans"/>
              </a:rPr>
              <a:t>Калий</a:t>
            </a:r>
            <a:r>
              <a:rPr lang="ru-RU" b="1" dirty="0">
                <a:solidFill>
                  <a:schemeClr val="bg1"/>
                </a:solidFill>
                <a:latin typeface="Noto Sans"/>
              </a:rPr>
              <a:t>. </a:t>
            </a:r>
            <a:r>
              <a:rPr lang="ru-RU" dirty="0">
                <a:solidFill>
                  <a:schemeClr val="bg1"/>
                </a:solidFill>
                <a:latin typeface="Noto Sans"/>
              </a:rPr>
              <a:t>Незаменимый минерал, который полезен для контроля артериального давления и профилактики сердечных заболеваний.</a:t>
            </a:r>
          </a:p>
          <a:p>
            <a:r>
              <a:rPr lang="ru-RU" b="1" dirty="0">
                <a:solidFill>
                  <a:schemeClr val="bg1"/>
                </a:solidFill>
                <a:latin typeface="Noto Sans"/>
              </a:rPr>
              <a:t>Витамин К1</a:t>
            </a:r>
            <a:r>
              <a:rPr lang="ru-RU" dirty="0">
                <a:solidFill>
                  <a:schemeClr val="bg1"/>
                </a:solidFill>
                <a:latin typeface="Noto Sans"/>
              </a:rPr>
              <a:t>, также известен как </a:t>
            </a:r>
            <a:r>
              <a:rPr lang="ru-RU" dirty="0" err="1">
                <a:solidFill>
                  <a:schemeClr val="bg1"/>
                </a:solidFill>
                <a:latin typeface="Noto Sans"/>
              </a:rPr>
              <a:t>филлохинон</a:t>
            </a:r>
            <a:r>
              <a:rPr lang="ru-RU" dirty="0">
                <a:solidFill>
                  <a:schemeClr val="bg1"/>
                </a:solidFill>
                <a:latin typeface="Noto Sans"/>
              </a:rPr>
              <a:t>. Витамин К важен для свертывания крови и здоровья костей.</a:t>
            </a:r>
          </a:p>
          <a:p>
            <a:r>
              <a:rPr lang="ru-RU" b="1" dirty="0">
                <a:solidFill>
                  <a:schemeClr val="bg1"/>
                </a:solidFill>
                <a:latin typeface="Noto Sans"/>
              </a:rPr>
              <a:t>Витамин В9</a:t>
            </a:r>
            <a:r>
              <a:rPr lang="ru-RU" dirty="0">
                <a:solidFill>
                  <a:schemeClr val="bg1"/>
                </a:solidFill>
                <a:latin typeface="Noto Sans"/>
              </a:rPr>
              <a:t> (</a:t>
            </a:r>
            <a:r>
              <a:rPr lang="ru-RU" dirty="0" err="1">
                <a:solidFill>
                  <a:schemeClr val="bg1"/>
                </a:solidFill>
                <a:latin typeface="Noto Sans"/>
              </a:rPr>
              <a:t>фолат</a:t>
            </a:r>
            <a:r>
              <a:rPr lang="ru-RU" dirty="0">
                <a:solidFill>
                  <a:schemeClr val="bg1"/>
                </a:solidFill>
                <a:latin typeface="Noto Sans"/>
              </a:rPr>
              <a:t>). Важен </a:t>
            </a:r>
            <a:endParaRPr lang="ru-RU" dirty="0" smtClean="0">
              <a:solidFill>
                <a:schemeClr val="bg1"/>
              </a:solidFill>
              <a:latin typeface="Noto Sans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Noto Sans"/>
              </a:rPr>
              <a:t>для </a:t>
            </a:r>
            <a:r>
              <a:rPr lang="ru-RU" dirty="0">
                <a:solidFill>
                  <a:schemeClr val="bg1"/>
                </a:solidFill>
                <a:latin typeface="Noto Sans"/>
              </a:rPr>
              <a:t>нормального роста </a:t>
            </a:r>
            <a:r>
              <a:rPr lang="ru-RU" dirty="0" smtClean="0">
                <a:solidFill>
                  <a:schemeClr val="bg1"/>
                </a:solidFill>
                <a:latin typeface="Noto Sans"/>
              </a:rPr>
              <a:t>тканей</a:t>
            </a:r>
          </a:p>
          <a:p>
            <a:r>
              <a:rPr lang="ru-RU" dirty="0" smtClean="0">
                <a:solidFill>
                  <a:schemeClr val="bg1"/>
                </a:solidFill>
                <a:latin typeface="Noto Sans"/>
              </a:rPr>
              <a:t> </a:t>
            </a:r>
            <a:r>
              <a:rPr lang="ru-RU" dirty="0">
                <a:solidFill>
                  <a:schemeClr val="bg1"/>
                </a:solidFill>
                <a:latin typeface="Noto Sans"/>
              </a:rPr>
              <a:t>и функционирования клеток, </a:t>
            </a:r>
            <a:endParaRPr lang="ru-RU" dirty="0" smtClean="0">
              <a:solidFill>
                <a:schemeClr val="bg1"/>
              </a:solidFill>
              <a:latin typeface="Noto Sans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Noto Sans"/>
              </a:rPr>
              <a:t>что </a:t>
            </a:r>
            <a:r>
              <a:rPr lang="ru-RU" dirty="0">
                <a:solidFill>
                  <a:schemeClr val="bg1"/>
                </a:solidFill>
                <a:latin typeface="Noto Sans"/>
              </a:rPr>
              <a:t>особенно актуально для </a:t>
            </a:r>
            <a:endParaRPr lang="ru-RU" dirty="0" smtClean="0">
              <a:solidFill>
                <a:schemeClr val="bg1"/>
              </a:solidFill>
              <a:latin typeface="Noto Sans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Noto Sans"/>
              </a:rPr>
              <a:t>беременных</a:t>
            </a:r>
            <a:r>
              <a:rPr lang="ru-RU" dirty="0">
                <a:solidFill>
                  <a:schemeClr val="bg1"/>
                </a:solidFill>
                <a:latin typeface="Noto Sans"/>
              </a:rPr>
              <a:t>.</a:t>
            </a:r>
            <a:endParaRPr lang="ru-RU" b="0" i="0" dirty="0">
              <a:solidFill>
                <a:schemeClr val="bg1"/>
              </a:solidFill>
              <a:effectLst/>
              <a:latin typeface="Noto Sans"/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032347" y="145556"/>
            <a:ext cx="7886700" cy="1325563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Витамин С в томатах.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60642" y="4582215"/>
            <a:ext cx="3265801" cy="217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32822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</a:t>
            </a:r>
            <a:r>
              <a:rPr lang="ru-RU" dirty="0" smtClean="0">
                <a:solidFill>
                  <a:schemeClr val="bg1"/>
                </a:solidFill>
              </a:rPr>
              <a:t>Польза огурцов.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68569" y="1853004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ahoma" panose="020B0604030504040204" pitchFamily="34" charset="0"/>
              </a:rPr>
              <a:t>Огурцы содержат калий, кальций, железо, фосфор, йод, в небольших количествах имеются в огурцах и важнейшие витамины: каротин, В2, B1, РР, пантотеновая кислота, В6, С и другие. Поэтому по полезным и лечебным свойствам огурцы не уступают моркови, помидорам, луку и даже цитрусовым.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68569" y="4438327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ahoma" panose="020B0604030504040204" pitchFamily="34" charset="0"/>
              </a:rPr>
              <a:t>Огурцы имеют хорошие косметические </a:t>
            </a:r>
            <a:r>
              <a:rPr lang="ru-RU" dirty="0" smtClean="0">
                <a:solidFill>
                  <a:schemeClr val="bg1"/>
                </a:solidFill>
                <a:latin typeface="Tahoma" panose="020B0604030504040204" pitchFamily="34" charset="0"/>
              </a:rPr>
              <a:t>свойства, огуречный сок освежает кожу, а также способствует удалению веснушек и пигментных пятен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59510" y="837126"/>
            <a:ext cx="2676329" cy="451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97721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Перец-безусловный лидер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73424" y="1485733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ahoma" panose="020B0604030504040204" pitchFamily="34" charset="0"/>
              </a:rPr>
              <a:t>Перец — безусловный лидер по содержанию витамина С. В зрелом красном перце содержится в шесть раз больше витамина С, чем в лимоне.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73424" y="2686062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ahoma" panose="020B0604030504040204" pitchFamily="34" charset="0"/>
              </a:rPr>
              <a:t>Перец богат антиоксидантами и микроэлементами: фолиевая и никотиновая кислоты, витамин Е и РР, кальций, калий, натрий, железо, йод, цинк, фосфор, магний. Благодаря чему он незаменим при анемии, низком иммунитете, раннем облысении, остеопорозе.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75859" y="2096266"/>
            <a:ext cx="2363273" cy="18118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3216" y="4313687"/>
            <a:ext cx="3704555" cy="246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25535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2208" y="488391"/>
            <a:ext cx="7886700" cy="1325563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Острый красный перец.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32208" y="1813954"/>
            <a:ext cx="590496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RobotoGordon"/>
              </a:rPr>
              <a:t>Острый красный перец относится к роду травянистых растений из семейства пасленовых. Его родина – Америка.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  <a:latin typeface="RobotoGordon"/>
              </a:rPr>
              <a:t>Овощ уникален сверхвысоким содержанием витамина С – в перце его даже больше, чем в цитрусовых. Остроту определяет уровень содержания вещества </a:t>
            </a:r>
            <a:r>
              <a:rPr lang="ru-RU" dirty="0" err="1">
                <a:solidFill>
                  <a:schemeClr val="bg1"/>
                </a:solidFill>
                <a:latin typeface="RobotoGordon"/>
              </a:rPr>
              <a:t>капсаицина</a:t>
            </a:r>
            <a:r>
              <a:rPr lang="ru-RU" dirty="0">
                <a:solidFill>
                  <a:schemeClr val="bg1"/>
                </a:solidFill>
                <a:latin typeface="RobotoGordon"/>
              </a:rPr>
              <a:t>. В перце содержатся эфирные масла, витамины B1, B2, C, Р, сера, натрий, фосфор, кальций, </a:t>
            </a:r>
            <a:endParaRPr lang="ru-RU" dirty="0" smtClean="0">
              <a:solidFill>
                <a:schemeClr val="bg1"/>
              </a:solidFill>
              <a:latin typeface="RobotoGordon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RobotoGordon"/>
              </a:rPr>
              <a:t>железо</a:t>
            </a:r>
            <a:r>
              <a:rPr lang="ru-RU" dirty="0">
                <a:solidFill>
                  <a:schemeClr val="bg1"/>
                </a:solidFill>
                <a:latin typeface="RobotoGordon"/>
              </a:rPr>
              <a:t>, кремний, хлор, калий, </a:t>
            </a:r>
            <a:endParaRPr lang="ru-RU" dirty="0" smtClean="0">
              <a:solidFill>
                <a:schemeClr val="bg1"/>
              </a:solidFill>
              <a:latin typeface="RobotoGordon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RobotoGordon"/>
              </a:rPr>
              <a:t>каротин</a:t>
            </a:r>
            <a:r>
              <a:rPr lang="ru-RU" dirty="0">
                <a:solidFill>
                  <a:schemeClr val="bg1"/>
                </a:solidFill>
                <a:latin typeface="RobotoGordon"/>
              </a:rPr>
              <a:t>, сахар, азотистые вещества</a:t>
            </a:r>
            <a:r>
              <a:rPr lang="ru-RU" dirty="0" smtClean="0">
                <a:solidFill>
                  <a:schemeClr val="bg1"/>
                </a:solidFill>
                <a:latin typeface="RobotoGordon"/>
              </a:rPr>
              <a:t>,</a:t>
            </a:r>
          </a:p>
          <a:p>
            <a:r>
              <a:rPr lang="ru-RU" dirty="0" smtClean="0">
                <a:solidFill>
                  <a:schemeClr val="bg1"/>
                </a:solidFill>
                <a:latin typeface="RobotoGordon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RobotoGordon"/>
              </a:rPr>
              <a:t>ликопин</a:t>
            </a:r>
            <a:r>
              <a:rPr lang="ru-RU" dirty="0">
                <a:solidFill>
                  <a:schemeClr val="bg1"/>
                </a:solidFill>
                <a:latin typeface="RobotoGordon"/>
              </a:rPr>
              <a:t>.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08372" y="4442700"/>
            <a:ext cx="3213211" cy="241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6902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powerpointstore.com_46</Template>
  <TotalTime>52</TotalTime>
  <Words>1287</Words>
  <Application>Microsoft Office PowerPoint</Application>
  <PresentationFormat>Экран (4:3)</PresentationFormat>
  <Paragraphs>73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Витаминка </vt:lpstr>
      <vt:lpstr>        Витамины-это…..</vt:lpstr>
      <vt:lpstr>Основные источники витаминов</vt:lpstr>
      <vt:lpstr>Витамин D</vt:lpstr>
      <vt:lpstr>Витамин А называют витамином роста. </vt:lpstr>
      <vt:lpstr>Витамин С в томатах.</vt:lpstr>
      <vt:lpstr>     Польза огурцов. </vt:lpstr>
      <vt:lpstr>Перец-безусловный лидер</vt:lpstr>
      <vt:lpstr>Острый красный перец.</vt:lpstr>
      <vt:lpstr>Вкусный и полезный фрукт</vt:lpstr>
      <vt:lpstr>Витамины в яблоках </vt:lpstr>
      <vt:lpstr>Яркий фрукт (апельсин)</vt:lpstr>
      <vt:lpstr>В лимоне масса витаминов.</vt:lpstr>
      <vt:lpstr>Грейпфрут </vt:lpstr>
      <vt:lpstr>Малинка. </vt:lpstr>
      <vt:lpstr>Клубника источник антиоксидантов</vt:lpstr>
      <vt:lpstr>    Ягода ежевика.</vt:lpstr>
      <vt:lpstr>   Плоды тутовника.</vt:lpstr>
      <vt:lpstr>Черная смородина</vt:lpstr>
      <vt:lpstr>Польза черешни</vt:lpstr>
      <vt:lpstr>Спасибо за внимание!!!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Витаминка </dc:title>
  <dc:creator>ltd</dc:creator>
  <cp:lastModifiedBy>админ</cp:lastModifiedBy>
  <cp:revision>8</cp:revision>
  <dcterms:created xsi:type="dcterms:W3CDTF">2021-03-03T17:08:49Z</dcterms:created>
  <dcterms:modified xsi:type="dcterms:W3CDTF">2025-04-15T05:54:11Z</dcterms:modified>
</cp:coreProperties>
</file>