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0"/>
  </p:handoutMasterIdLst>
  <p:sldIdLst>
    <p:sldId id="256" r:id="rId2"/>
    <p:sldId id="273"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046" y="-82"/>
      </p:cViewPr>
      <p:guideLst>
        <p:guide orient="horz" pos="2160"/>
        <p:guide pos="2880"/>
      </p:guideLst>
    </p:cSldViewPr>
  </p:slideViewPr>
  <p:notesTextViewPr>
    <p:cViewPr>
      <p:scale>
        <a:sx n="1" d="1"/>
        <a:sy n="1" d="1"/>
      </p:scale>
      <p:origin x="0" y="0"/>
    </p:cViewPr>
  </p:notesTextViewPr>
  <p:notesViewPr>
    <p:cSldViewPr>
      <p:cViewPr varScale="1">
        <p:scale>
          <a:sx n="35" d="100"/>
          <a:sy n="35" d="100"/>
        </p:scale>
        <p:origin x="-151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B6BE11-388B-4B1A-B569-D28B3A4F3C2A}" type="datetimeFigureOut">
              <a:rPr lang="ru-RU" smtClean="0"/>
              <a:pPr/>
              <a:t>14.04.2025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F071B2-D9CE-49A0-A022-BC8BD24CF948}" type="slidenum">
              <a:rPr lang="ru-RU" smtClean="0"/>
              <a:pPr/>
              <a:t>‹#›</a:t>
            </a:fld>
            <a:endParaRPr lang="ru-RU"/>
          </a:p>
        </p:txBody>
      </p:sp>
    </p:spTree>
    <p:extLst>
      <p:ext uri="{BB962C8B-B14F-4D97-AF65-F5344CB8AC3E}">
        <p14:creationId xmlns="" xmlns:p14="http://schemas.microsoft.com/office/powerpoint/2010/main" val="1544095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1810C5D-099A-401B-AFE4-FA958CFD687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1810C5D-099A-401B-AFE4-FA958CFD687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24EC642-2C7D-4CD7-AE03-0AA76D105686}" type="datetimeFigureOut">
              <a:rPr lang="ru-RU" smtClean="0"/>
              <a:pPr/>
              <a:t>14.04.2025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810C5D-099A-401B-AFE4-FA958CFD687D}"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4EC642-2C7D-4CD7-AE03-0AA76D105686}" type="datetimeFigureOut">
              <a:rPr lang="ru-RU" smtClean="0"/>
              <a:pPr/>
              <a:t>14.04.2025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810C5D-099A-401B-AFE4-FA958CFD687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zoopicture.ru/lamantin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«Животные , которых  мы не  </a:t>
            </a:r>
            <a:r>
              <a:rPr lang="ru-RU" dirty="0" smtClean="0"/>
              <a:t>уберегли!»</a:t>
            </a:r>
            <a:endParaRPr lang="ru-RU" dirty="0"/>
          </a:p>
        </p:txBody>
      </p:sp>
      <p:sp>
        <p:nvSpPr>
          <p:cNvPr id="3" name="Подзаголовок 2"/>
          <p:cNvSpPr>
            <a:spLocks noGrp="1"/>
          </p:cNvSpPr>
          <p:nvPr>
            <p:ph type="subTitle" idx="1"/>
          </p:nvPr>
        </p:nvSpPr>
        <p:spPr>
          <a:xfrm>
            <a:off x="1403648" y="4293096"/>
            <a:ext cx="6400800" cy="1752600"/>
          </a:xfrm>
        </p:spPr>
        <p:txBody>
          <a:bodyPr>
            <a:normAutofit/>
          </a:bodyPr>
          <a:lstStyle/>
          <a:p>
            <a:pPr algn="r"/>
            <a:r>
              <a:rPr lang="ru-RU" dirty="0" smtClean="0"/>
              <a:t>Кравченко О.С.</a:t>
            </a:r>
            <a:endParaRPr lang="ru-RU" dirty="0"/>
          </a:p>
        </p:txBody>
      </p:sp>
    </p:spTree>
    <p:extLst>
      <p:ext uri="{BB962C8B-B14F-4D97-AF65-F5344CB8AC3E}">
        <p14:creationId xmlns="" xmlns:p14="http://schemas.microsoft.com/office/powerpoint/2010/main" val="2326646612"/>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570" y="34534"/>
            <a:ext cx="8964488" cy="4018458"/>
          </a:xfrm>
        </p:spPr>
        <p:txBody>
          <a:bodyPr>
            <a:noAutofit/>
          </a:bodyPr>
          <a:lstStyle/>
          <a:p>
            <a:endParaRPr lang="ru-RU" sz="2400" dirty="0"/>
          </a:p>
        </p:txBody>
      </p:sp>
      <p:pic>
        <p:nvPicPr>
          <p:cNvPr id="4" name="Объект 3" descr="Стеллерова корова (лат.Hydrodamalis gigas) — морская корова или капустница"/>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79512" y="3140968"/>
            <a:ext cx="5715000" cy="3684276"/>
          </a:xfrm>
          <a:prstGeom prst="rect">
            <a:avLst/>
          </a:prstGeom>
          <a:noFill/>
          <a:ln>
            <a:noFill/>
          </a:ln>
        </p:spPr>
      </p:pic>
      <p:pic>
        <p:nvPicPr>
          <p:cNvPr id="5" name="Объект 5" descr="Стеллерова корова (лат.Hydrodamalis gigas) — морская корова или капустница"/>
          <p:cNvPicPr>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4850" y="428062"/>
            <a:ext cx="5760640" cy="3076575"/>
          </a:xfrm>
          <a:prstGeom prst="rect">
            <a:avLst/>
          </a:prstGeom>
          <a:noFill/>
          <a:ln>
            <a:noFill/>
          </a:ln>
        </p:spPr>
      </p:pic>
    </p:spTree>
    <p:extLst>
      <p:ext uri="{BB962C8B-B14F-4D97-AF65-F5344CB8AC3E}">
        <p14:creationId xmlns="" xmlns:p14="http://schemas.microsoft.com/office/powerpoint/2010/main" val="31531768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889844"/>
            <a:ext cx="7416824" cy="5262979"/>
          </a:xfrm>
          <a:prstGeom prst="rect">
            <a:avLst/>
          </a:prstGeom>
        </p:spPr>
        <p:txBody>
          <a:bodyPr wrap="square">
            <a:spAutoFit/>
          </a:bodyPr>
          <a:lstStyle/>
          <a:p>
            <a:r>
              <a:rPr lang="ru-RU" sz="2400" dirty="0" smtClean="0"/>
              <a:t>Интересно, что после истребления коровы </a:t>
            </a:r>
            <a:r>
              <a:rPr lang="ru-RU" sz="2400" dirty="0" err="1" smtClean="0"/>
              <a:t>Стеллера</a:t>
            </a:r>
            <a:r>
              <a:rPr lang="ru-RU" sz="2400" dirty="0" smtClean="0"/>
              <a:t>, научный мир несколько раз будоражили сообщения о встрече людей с этими уникальными созданиями. К сожалению, ни одно из них пока не подтвердилось. Последние новости относятся к июню 2012 года: по словам некоторых интернет-изданий, стеллерова корова жива — популяцию из 30 особей обнаружили у небольшого острова, относящегося к Канадскому Арктическому Архипелагу. Таяние льдов дало возможность проникнуть в его самые отдаленные уголки, где и нашлись капустницы. Будем надеяться, что слухи подтвердятся, и человечество сможет исправить свою роковую ошибку.</a:t>
            </a:r>
            <a:br>
              <a:rPr lang="ru-RU" sz="2400" dirty="0" smtClean="0"/>
            </a:br>
            <a:endParaRPr lang="ru-RU" sz="2400" dirty="0"/>
          </a:p>
        </p:txBody>
      </p:sp>
    </p:spTree>
    <p:extLst>
      <p:ext uri="{BB962C8B-B14F-4D97-AF65-F5344CB8AC3E}">
        <p14:creationId xmlns="" xmlns:p14="http://schemas.microsoft.com/office/powerpoint/2010/main" val="160606149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Тарпан </a:t>
            </a:r>
            <a:r>
              <a:rPr lang="ru-RU" dirty="0"/>
              <a:t>(лат. </a:t>
            </a:r>
            <a:r>
              <a:rPr lang="ru-RU" i="1" dirty="0" err="1"/>
              <a:t>Equus</a:t>
            </a:r>
            <a:r>
              <a:rPr lang="ru-RU" i="1" dirty="0"/>
              <a:t> </a:t>
            </a:r>
            <a:r>
              <a:rPr lang="ru-RU" i="1" dirty="0" err="1"/>
              <a:t>ferus</a:t>
            </a:r>
            <a:r>
              <a:rPr lang="ru-RU" i="1" dirty="0"/>
              <a:t> </a:t>
            </a:r>
            <a:r>
              <a:rPr lang="ru-RU" i="1" dirty="0" err="1"/>
              <a:t>ferus</a:t>
            </a:r>
            <a:r>
              <a:rPr lang="ru-RU" i="1" dirty="0"/>
              <a:t>)</a:t>
            </a:r>
            <a:r>
              <a:rPr lang="ru-RU" dirty="0"/>
              <a:t>, или </a:t>
            </a:r>
            <a:r>
              <a:rPr lang="ru-RU" dirty="0" smtClean="0"/>
              <a:t>Евразийская  дикая  лошадь</a:t>
            </a:r>
            <a:endParaRPr lang="ru-RU" dirty="0"/>
          </a:p>
        </p:txBody>
      </p:sp>
      <p:pic>
        <p:nvPicPr>
          <p:cNvPr id="4" name="Объект 3" descr="Тарпан (лат. Equus ferus ferus)"/>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920080"/>
            <a:ext cx="6408712" cy="4245223"/>
          </a:xfrm>
          <a:prstGeom prst="rect">
            <a:avLst/>
          </a:prstGeom>
          <a:noFill/>
          <a:ln>
            <a:noFill/>
          </a:ln>
        </p:spPr>
      </p:pic>
    </p:spTree>
    <p:extLst>
      <p:ext uri="{BB962C8B-B14F-4D97-AF65-F5344CB8AC3E}">
        <p14:creationId xmlns="" xmlns:p14="http://schemas.microsoft.com/office/powerpoint/2010/main" val="338613988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560840" cy="1569660"/>
          </a:xfrm>
          <a:prstGeom prst="rect">
            <a:avLst/>
          </a:prstGeom>
        </p:spPr>
        <p:txBody>
          <a:bodyPr wrap="square">
            <a:spAutoFit/>
          </a:bodyPr>
          <a:lstStyle/>
          <a:p>
            <a:r>
              <a:rPr lang="ru-RU" sz="2400" dirty="0"/>
              <a:t>В 18-19-м веках тарпаны (лат. </a:t>
            </a:r>
            <a:r>
              <a:rPr lang="ru-RU" sz="2400" i="1" dirty="0" err="1"/>
              <a:t>Equus</a:t>
            </a:r>
            <a:r>
              <a:rPr lang="ru-RU" sz="2400" i="1" dirty="0"/>
              <a:t> </a:t>
            </a:r>
            <a:r>
              <a:rPr lang="ru-RU" sz="2400" i="1" dirty="0" err="1"/>
              <a:t>ferus</a:t>
            </a:r>
            <a:r>
              <a:rPr lang="ru-RU" sz="2400" i="1" dirty="0"/>
              <a:t> </a:t>
            </a:r>
            <a:r>
              <a:rPr lang="ru-RU" sz="2400" i="1" dirty="0" err="1"/>
              <a:t>ferus</a:t>
            </a:r>
            <a:r>
              <a:rPr lang="ru-RU" sz="2400" i="1" dirty="0"/>
              <a:t>)</a:t>
            </a:r>
            <a:r>
              <a:rPr lang="ru-RU" sz="2400" dirty="0"/>
              <a:t>, или Евразийские дикие лошади, населяли степные просторы Европы, европейской части России, Казахстана и Западной Сибири.</a:t>
            </a:r>
          </a:p>
        </p:txBody>
      </p:sp>
      <p:sp>
        <p:nvSpPr>
          <p:cNvPr id="3" name="Прямоугольник 2"/>
          <p:cNvSpPr/>
          <p:nvPr/>
        </p:nvSpPr>
        <p:spPr>
          <a:xfrm>
            <a:off x="323528" y="1974324"/>
            <a:ext cx="8568952" cy="5170646"/>
          </a:xfrm>
          <a:prstGeom prst="rect">
            <a:avLst/>
          </a:prstGeom>
        </p:spPr>
        <p:txBody>
          <a:bodyPr wrap="square">
            <a:spAutoFit/>
          </a:bodyPr>
          <a:lstStyle/>
          <a:p>
            <a:r>
              <a:rPr lang="ru-RU" sz="2400" dirty="0"/>
              <a:t>Эти приземистые дикие лошади мышиного цвета с темной полосой на спине, густой гривой и крепкими копытами, не знавшими подков, полностью исчезли с лица земли в течение всего пятнадцати лет — с 1875 по 1890 год. Именно в конце 19-го века при попытке поймать его, был убит последний живущий на воле тарпан. По другим данным, последнего степного тарпана не стало в 1918 году и произошло это на территории Полтавской губернии. Некоторые ученые до сих пор подвергают сомнению тот факт, что на фото действительно изображен тарпан. Однако еще с далекого 1884 года этот снимок считается единственной прижизненной фотографией тарпана.</a:t>
            </a:r>
          </a:p>
          <a:p>
            <a:r>
              <a:rPr lang="ru-RU" sz="2400" dirty="0"/>
              <a:t> </a:t>
            </a:r>
          </a:p>
          <a:p>
            <a:r>
              <a:rPr lang="ru-RU" dirty="0"/>
              <a:t> </a:t>
            </a:r>
          </a:p>
        </p:txBody>
      </p:sp>
    </p:spTree>
    <p:extLst>
      <p:ext uri="{BB962C8B-B14F-4D97-AF65-F5344CB8AC3E}">
        <p14:creationId xmlns="" xmlns:p14="http://schemas.microsoft.com/office/powerpoint/2010/main" val="1568749192"/>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Каспийский </a:t>
            </a:r>
            <a:r>
              <a:rPr lang="ru-RU" dirty="0"/>
              <a:t>или </a:t>
            </a:r>
            <a:r>
              <a:rPr lang="ru-RU" dirty="0" err="1" smtClean="0"/>
              <a:t>туранский</a:t>
            </a:r>
            <a:r>
              <a:rPr lang="ru-RU" dirty="0" smtClean="0"/>
              <a:t> тигр </a:t>
            </a:r>
            <a:endParaRPr lang="ru-RU" dirty="0"/>
          </a:p>
        </p:txBody>
      </p:sp>
      <p:pic>
        <p:nvPicPr>
          <p:cNvPr id="4" name="Объект 3" descr="Закавказский тигр"/>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714500" y="1949450"/>
            <a:ext cx="5715000" cy="4010025"/>
          </a:xfrm>
          <a:prstGeom prst="rect">
            <a:avLst/>
          </a:prstGeom>
          <a:noFill/>
          <a:ln>
            <a:noFill/>
          </a:ln>
        </p:spPr>
      </p:pic>
    </p:spTree>
    <p:extLst>
      <p:ext uri="{BB962C8B-B14F-4D97-AF65-F5344CB8AC3E}">
        <p14:creationId xmlns="" xmlns:p14="http://schemas.microsoft.com/office/powerpoint/2010/main" val="194666850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txBody>
          <a:bodyPr>
            <a:noAutofit/>
          </a:bodyPr>
          <a:lstStyle/>
          <a:p>
            <a:r>
              <a:rPr lang="ru-RU" sz="2400" dirty="0" smtClean="0"/>
              <a:t/>
            </a:r>
            <a:br>
              <a:rPr lang="ru-RU" sz="2400" dirty="0" smtClean="0"/>
            </a:br>
            <a:r>
              <a:rPr lang="ru-RU" sz="2400" dirty="0" smtClean="0"/>
              <a:t>Каспийский </a:t>
            </a:r>
            <a:r>
              <a:rPr lang="ru-RU" sz="2400" dirty="0"/>
              <a:t>тигр (лат. </a:t>
            </a:r>
            <a:r>
              <a:rPr lang="ru-RU" sz="2400" i="1" dirty="0" err="1"/>
              <a:t>Panthera</a:t>
            </a:r>
            <a:r>
              <a:rPr lang="ru-RU" sz="2400" i="1" dirty="0"/>
              <a:t> </a:t>
            </a:r>
            <a:r>
              <a:rPr lang="ru-RU" sz="2400" i="1" dirty="0" err="1"/>
              <a:t>tigris</a:t>
            </a:r>
            <a:r>
              <a:rPr lang="ru-RU" sz="2400" i="1" dirty="0"/>
              <a:t> </a:t>
            </a:r>
            <a:r>
              <a:rPr lang="ru-RU" sz="2400" i="1" dirty="0" err="1"/>
              <a:t>virgata</a:t>
            </a:r>
            <a:r>
              <a:rPr lang="ru-RU" sz="2400" dirty="0"/>
              <a:t>) обладал внушительными размерами, почти не уступая в этом массивному амурскому тигру. Эти крупные дикие кошки населяли обширные территории по берегам Черного и Каспийского морей, Северный Иран, часть Афганистана и Средней Азии и всегда были объектом охоты.</a:t>
            </a:r>
            <a:br>
              <a:rPr lang="ru-RU" sz="2400" dirty="0"/>
            </a:br>
            <a:endParaRPr lang="ru-RU" sz="2400" dirty="0"/>
          </a:p>
        </p:txBody>
      </p:sp>
      <p:sp>
        <p:nvSpPr>
          <p:cNvPr id="3" name="Объект 2"/>
          <p:cNvSpPr>
            <a:spLocks noGrp="1"/>
          </p:cNvSpPr>
          <p:nvPr>
            <p:ph idx="1"/>
          </p:nvPr>
        </p:nvSpPr>
        <p:spPr>
          <a:xfrm>
            <a:off x="457200" y="2852936"/>
            <a:ext cx="8229600" cy="3273227"/>
          </a:xfrm>
        </p:spPr>
        <p:txBody>
          <a:bodyPr>
            <a:normAutofit/>
          </a:bodyPr>
          <a:lstStyle/>
          <a:p>
            <a:r>
              <a:rPr lang="ru-RU" sz="2800" dirty="0" smtClean="0"/>
              <a:t> </a:t>
            </a:r>
          </a:p>
          <a:p>
            <a:endParaRPr lang="ru-RU" sz="5100" dirty="0"/>
          </a:p>
        </p:txBody>
      </p:sp>
      <p:pic>
        <p:nvPicPr>
          <p:cNvPr id="4" name="Объект 3" descr="Закавказский тигр"/>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4034" y="3170403"/>
            <a:ext cx="6984776" cy="3528392"/>
          </a:xfrm>
          <a:prstGeom prst="rect">
            <a:avLst/>
          </a:prstGeom>
          <a:noFill/>
          <a:ln>
            <a:noFill/>
          </a:ln>
        </p:spPr>
      </p:pic>
    </p:spTree>
    <p:extLst>
      <p:ext uri="{BB962C8B-B14F-4D97-AF65-F5344CB8AC3E}">
        <p14:creationId xmlns="" xmlns:p14="http://schemas.microsoft.com/office/powerpoint/2010/main" val="232449198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74638"/>
            <a:ext cx="9396536" cy="2722314"/>
          </a:xfrm>
        </p:spPr>
        <p:txBody>
          <a:bodyPr>
            <a:noAutofit/>
          </a:bodyPr>
          <a:lstStyle/>
          <a:p>
            <a:r>
              <a:rPr lang="ru-RU" sz="2400" dirty="0" smtClean="0"/>
              <a:t/>
            </a:r>
            <a:br>
              <a:rPr lang="ru-RU" sz="2400" dirty="0" smtClean="0"/>
            </a:br>
            <a:r>
              <a:rPr lang="ru-RU" sz="2400" dirty="0"/>
              <a:t/>
            </a:r>
            <a:br>
              <a:rPr lang="ru-RU" sz="2400" dirty="0"/>
            </a:br>
            <a:r>
              <a:rPr lang="ru-RU" sz="2400" dirty="0" smtClean="0"/>
              <a:t>Истребление Каспийских, или </a:t>
            </a:r>
            <a:r>
              <a:rPr lang="ru-RU" sz="2400" dirty="0" err="1" smtClean="0"/>
              <a:t>туранских</a:t>
            </a:r>
            <a:r>
              <a:rPr lang="ru-RU" sz="2400" dirty="0" smtClean="0"/>
              <a:t>, тигров приобрело массовый характер в конце 19-го века, когда Российская Империя начала завоевание Туркестана. Их путь к полному исчезновению начался в 1887 году в Ираке, а последнего из закавказских тигров видели в 1970-х годах недалеко от границ Туркменистана, Узбекистана и Афганистана. Последние неподтвержденные слухи о встрече с </a:t>
            </a:r>
            <a:r>
              <a:rPr lang="ru-RU" sz="2400" dirty="0" err="1" smtClean="0"/>
              <a:t>туранским</a:t>
            </a:r>
            <a:r>
              <a:rPr lang="ru-RU" sz="2400" dirty="0" smtClean="0"/>
              <a:t> тигром датируются началом 1990-х годов.</a:t>
            </a:r>
            <a:br>
              <a:rPr lang="ru-RU" sz="2400" dirty="0" smtClean="0"/>
            </a:br>
            <a:r>
              <a:rPr lang="ru-RU" sz="2400" dirty="0" smtClean="0"/>
              <a:t> </a:t>
            </a:r>
            <a:br>
              <a:rPr lang="ru-RU" sz="2400" dirty="0" smtClean="0"/>
            </a:br>
            <a:r>
              <a:rPr lang="ru-RU" sz="2400" dirty="0" smtClean="0"/>
              <a:t> </a:t>
            </a:r>
            <a:br>
              <a:rPr lang="ru-RU" sz="2400" dirty="0" smtClean="0"/>
            </a:br>
            <a:endParaRPr lang="ru-RU" sz="2400" dirty="0"/>
          </a:p>
        </p:txBody>
      </p:sp>
      <p:pic>
        <p:nvPicPr>
          <p:cNvPr id="4" name="Объект 3" descr="Балийский тигр (лат. Panthera tigris balica)"/>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3124200"/>
            <a:ext cx="5931024" cy="3733800"/>
          </a:xfrm>
          <a:prstGeom prst="rect">
            <a:avLst/>
          </a:prstGeom>
          <a:noFill/>
          <a:ln>
            <a:noFill/>
          </a:ln>
        </p:spPr>
      </p:pic>
    </p:spTree>
    <p:extLst>
      <p:ext uri="{BB962C8B-B14F-4D97-AF65-F5344CB8AC3E}">
        <p14:creationId xmlns="" xmlns:p14="http://schemas.microsoft.com/office/powerpoint/2010/main" val="28566699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67218"/>
          </a:xfrm>
        </p:spPr>
        <p:txBody>
          <a:bodyPr/>
          <a:lstStyle/>
          <a:p>
            <a:r>
              <a:rPr lang="en-US" dirty="0" smtClean="0"/>
              <a:t/>
            </a:r>
            <a:br>
              <a:rPr lang="en-US" dirty="0" smtClean="0"/>
            </a:br>
            <a:endParaRPr lang="ru-RU" dirty="0"/>
          </a:p>
        </p:txBody>
      </p:sp>
      <p:sp>
        <p:nvSpPr>
          <p:cNvPr id="3" name="Прямоугольник 2"/>
          <p:cNvSpPr/>
          <p:nvPr/>
        </p:nvSpPr>
        <p:spPr>
          <a:xfrm>
            <a:off x="683568" y="332656"/>
            <a:ext cx="7920880" cy="6001643"/>
          </a:xfrm>
          <a:prstGeom prst="rect">
            <a:avLst/>
          </a:prstGeom>
        </p:spPr>
        <p:txBody>
          <a:bodyPr wrap="square">
            <a:spAutoFit/>
          </a:bodyPr>
          <a:lstStyle/>
          <a:p>
            <a:endParaRPr lang="en-US" sz="3200" b="1" i="1" dirty="0" smtClean="0"/>
          </a:p>
          <a:p>
            <a:r>
              <a:rPr lang="ru-RU" sz="3200" b="1" i="1" dirty="0" smtClean="0"/>
              <a:t>Вывод</a:t>
            </a:r>
            <a:r>
              <a:rPr lang="ru-RU" sz="3200" b="1" i="1" dirty="0"/>
              <a:t>.</a:t>
            </a:r>
            <a:endParaRPr lang="ru-RU" sz="3200" dirty="0"/>
          </a:p>
          <a:p>
            <a:r>
              <a:rPr lang="ru-RU" sz="3200" dirty="0"/>
              <a:t>1.Диким  животным  абстрактная  любовь  с  нашей стороны  не  нужна. Их  не нужно  жалеть  , их  нужно беречь ,  сохраняя  во  всем  видовом   многообразии .</a:t>
            </a:r>
          </a:p>
          <a:p>
            <a:r>
              <a:rPr lang="ru-RU" sz="3200" dirty="0"/>
              <a:t>2.Нужно  относится к  животным  с  учетом  всех  сложностей  взаимозависимости  , обуславливающей  наше  существование на  Земле.</a:t>
            </a:r>
          </a:p>
          <a:p>
            <a:r>
              <a:rPr lang="ru-RU" sz="3200" dirty="0"/>
              <a:t> </a:t>
            </a:r>
          </a:p>
          <a:p>
            <a:r>
              <a:rPr lang="ru-RU" sz="3200" dirty="0"/>
              <a:t> </a:t>
            </a:r>
          </a:p>
        </p:txBody>
      </p:sp>
    </p:spTree>
    <p:extLst>
      <p:ext uri="{BB962C8B-B14F-4D97-AF65-F5344CB8AC3E}">
        <p14:creationId xmlns="" xmlns:p14="http://schemas.microsoft.com/office/powerpoint/2010/main" val="1625384423"/>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lstStyle/>
          <a:p>
            <a:r>
              <a:rPr lang="en-US" dirty="0" smtClean="0"/>
              <a:t>  </a:t>
            </a:r>
            <a:r>
              <a:rPr lang="ru-RU" i="1" dirty="0" smtClean="0"/>
              <a:t>И</a:t>
            </a:r>
            <a:r>
              <a:rPr lang="en-US" i="1" dirty="0" smtClean="0"/>
              <a:t>c</a:t>
            </a:r>
            <a:r>
              <a:rPr lang="ru-RU" i="1" dirty="0" smtClean="0"/>
              <a:t>пользуемый  материал</a:t>
            </a:r>
            <a:r>
              <a:rPr lang="ru-RU" dirty="0" smtClean="0"/>
              <a:t>.</a:t>
            </a:r>
            <a:br>
              <a:rPr lang="ru-RU" dirty="0" smtClean="0"/>
            </a:br>
            <a:r>
              <a:rPr lang="ru-RU" dirty="0" smtClean="0"/>
              <a:t>1. </a:t>
            </a:r>
            <a:r>
              <a:rPr lang="ru-RU" dirty="0" err="1" smtClean="0"/>
              <a:t>Д.И.Трайтак</a:t>
            </a:r>
            <a:r>
              <a:rPr lang="ru-RU" dirty="0" smtClean="0"/>
              <a:t> «Биология. Справочный материал.»</a:t>
            </a:r>
            <a:r>
              <a:rPr lang="en-US" dirty="0" smtClean="0"/>
              <a:t>  </a:t>
            </a:r>
            <a:r>
              <a:rPr lang="en-US" dirty="0"/>
              <a:t/>
            </a:r>
            <a:br>
              <a:rPr lang="en-US" dirty="0"/>
            </a:br>
            <a:r>
              <a:rPr lang="ru-RU" dirty="0" smtClean="0"/>
              <a:t>2. «Уроки биологии». </a:t>
            </a:r>
            <a:r>
              <a:rPr lang="en-US" dirty="0"/>
              <a:t/>
            </a:r>
            <a:br>
              <a:rPr lang="en-US" dirty="0"/>
            </a:br>
            <a:r>
              <a:rPr lang="ru-RU" dirty="0" smtClean="0"/>
              <a:t>3. «</a:t>
            </a:r>
            <a:r>
              <a:rPr lang="ru-RU" dirty="0" err="1" smtClean="0"/>
              <a:t>Зверушки.ру</a:t>
            </a:r>
            <a:r>
              <a:rPr lang="ru-RU" dirty="0" smtClean="0"/>
              <a:t>» </a:t>
            </a:r>
            <a:br>
              <a:rPr lang="ru-RU" dirty="0" smtClean="0"/>
            </a:br>
            <a:r>
              <a:rPr lang="ru-RU" dirty="0" smtClean="0"/>
              <a:t>4. </a:t>
            </a:r>
            <a:r>
              <a:rPr lang="en-US" dirty="0" err="1" smtClean="0"/>
              <a:t>zoopikture</a:t>
            </a:r>
            <a:r>
              <a:rPr lang="ru-RU" dirty="0" smtClean="0"/>
              <a:t/>
            </a:r>
            <a:br>
              <a:rPr lang="ru-RU" dirty="0" smtClean="0"/>
            </a:br>
            <a:endParaRPr lang="ru-RU" dirty="0"/>
          </a:p>
        </p:txBody>
      </p:sp>
    </p:spTree>
    <p:extLst>
      <p:ext uri="{BB962C8B-B14F-4D97-AF65-F5344CB8AC3E}">
        <p14:creationId xmlns="" xmlns:p14="http://schemas.microsoft.com/office/powerpoint/2010/main" val="393083028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проекта</a:t>
            </a:r>
            <a:endParaRPr lang="ru-RU" dirty="0"/>
          </a:p>
        </p:txBody>
      </p:sp>
      <p:sp>
        <p:nvSpPr>
          <p:cNvPr id="3" name="Объект 2"/>
          <p:cNvSpPr>
            <a:spLocks noGrp="1"/>
          </p:cNvSpPr>
          <p:nvPr>
            <p:ph idx="1"/>
          </p:nvPr>
        </p:nvSpPr>
        <p:spPr>
          <a:xfrm>
            <a:off x="395536" y="1484784"/>
            <a:ext cx="8229600" cy="4709160"/>
          </a:xfrm>
        </p:spPr>
        <p:txBody>
          <a:bodyPr>
            <a:normAutofit fontScale="25000" lnSpcReduction="20000"/>
          </a:bodyPr>
          <a:lstStyle/>
          <a:p>
            <a:endParaRPr lang="ru-RU" dirty="0"/>
          </a:p>
          <a:p>
            <a:r>
              <a:rPr lang="ru-RU" b="1" dirty="0"/>
              <a:t> </a:t>
            </a:r>
            <a:endParaRPr lang="ru-RU" dirty="0"/>
          </a:p>
          <a:p>
            <a:r>
              <a:rPr lang="ru-RU" b="1" dirty="0"/>
              <a:t> </a:t>
            </a:r>
            <a:endParaRPr lang="ru-RU" dirty="0"/>
          </a:p>
          <a:p>
            <a:r>
              <a:rPr lang="ru-RU" sz="6400" b="1" i="1" dirty="0"/>
              <a:t>      </a:t>
            </a:r>
            <a:r>
              <a:rPr lang="ru-RU" sz="7200" b="1" i="1" dirty="0"/>
              <a:t>Образовательные:</a:t>
            </a:r>
            <a:endParaRPr lang="ru-RU" sz="7200" dirty="0"/>
          </a:p>
          <a:p>
            <a:r>
              <a:rPr lang="ru-RU" sz="7200" b="1" i="1" dirty="0"/>
              <a:t> </a:t>
            </a:r>
            <a:r>
              <a:rPr lang="ru-RU" sz="7200" dirty="0" smtClean="0"/>
              <a:t>Исследовать  </a:t>
            </a:r>
            <a:r>
              <a:rPr lang="ru-RU" sz="7200" dirty="0"/>
              <a:t>образ  жизни   и  причины  гибели  исчезнувших  животных.</a:t>
            </a:r>
          </a:p>
          <a:p>
            <a:pPr lvl="0"/>
            <a:r>
              <a:rPr lang="ru-RU" sz="7200" dirty="0"/>
              <a:t>Способствовать формированию устойчивого интереса к изучаемому предмету, используя исследовательскую работу, средства информационных технологий.</a:t>
            </a:r>
          </a:p>
          <a:p>
            <a:pPr lvl="0"/>
            <a:r>
              <a:rPr lang="ru-RU" sz="7200" dirty="0"/>
              <a:t>Способствовать развитию практических умений и исследовательских навыков при выполнении лабораторных работ.</a:t>
            </a:r>
          </a:p>
          <a:p>
            <a:r>
              <a:rPr lang="ru-RU" sz="7200" b="1" i="1" dirty="0"/>
              <a:t> </a:t>
            </a:r>
            <a:r>
              <a:rPr lang="ru-RU" sz="7200" b="1" i="1" dirty="0" smtClean="0"/>
              <a:t>     </a:t>
            </a:r>
            <a:r>
              <a:rPr lang="ru-RU" sz="7200" b="1" i="1" dirty="0"/>
              <a:t>Развивающие:</a:t>
            </a:r>
            <a:endParaRPr lang="ru-RU" sz="7200" dirty="0"/>
          </a:p>
          <a:p>
            <a:r>
              <a:rPr lang="ru-RU" sz="7200" b="1" i="1" dirty="0"/>
              <a:t> </a:t>
            </a:r>
            <a:r>
              <a:rPr lang="ru-RU" sz="7200" dirty="0" smtClean="0"/>
              <a:t>Развитие </a:t>
            </a:r>
            <a:r>
              <a:rPr lang="ru-RU" sz="7200" dirty="0"/>
              <a:t>умений и навыков самостоятельно работать с литературой, умения анализировать, сравнивать, обобщать и делать выводы, выступать перед аудиторией.</a:t>
            </a:r>
          </a:p>
          <a:p>
            <a:pPr lvl="0"/>
            <a:r>
              <a:rPr lang="ru-RU" sz="7200" dirty="0"/>
              <a:t>Формирование основных учебных компетенций: учебной, коммуникативной, личностной.</a:t>
            </a:r>
          </a:p>
          <a:p>
            <a:r>
              <a:rPr lang="ru-RU" sz="7200" dirty="0"/>
              <a:t> </a:t>
            </a:r>
            <a:r>
              <a:rPr lang="ru-RU" sz="7200" dirty="0" smtClean="0"/>
              <a:t>     </a:t>
            </a:r>
            <a:r>
              <a:rPr lang="ru-RU" sz="7200" b="1" i="1" dirty="0"/>
              <a:t>Воспитательные:</a:t>
            </a:r>
            <a:endParaRPr lang="ru-RU" sz="7200" dirty="0"/>
          </a:p>
          <a:p>
            <a:r>
              <a:rPr lang="ru-RU" sz="7200" dirty="0"/>
              <a:t> </a:t>
            </a:r>
            <a:r>
              <a:rPr lang="ru-RU" sz="7200" dirty="0" smtClean="0"/>
              <a:t>Привитие  </a:t>
            </a:r>
            <a:r>
              <a:rPr lang="ru-RU" sz="7200" dirty="0"/>
              <a:t>любви к  животным.</a:t>
            </a:r>
          </a:p>
          <a:p>
            <a:pPr lvl="0"/>
            <a:r>
              <a:rPr lang="ru-RU" sz="7200" dirty="0"/>
              <a:t>Воспитание    бережного  отношения к природе , к  животным.</a:t>
            </a:r>
          </a:p>
          <a:p>
            <a:r>
              <a:rPr lang="ru-RU" sz="7200" dirty="0"/>
              <a:t>          Воспитание потребности в знаниях, повышения познавательных интересов.</a:t>
            </a:r>
          </a:p>
          <a:p>
            <a:r>
              <a:rPr lang="ru-RU" sz="7200" dirty="0"/>
              <a:t> </a:t>
            </a:r>
          </a:p>
          <a:p>
            <a:r>
              <a:rPr lang="ru-RU" sz="7200" dirty="0"/>
              <a:t> </a:t>
            </a:r>
          </a:p>
        </p:txBody>
      </p:sp>
    </p:spTree>
    <p:extLst>
      <p:ext uri="{BB962C8B-B14F-4D97-AF65-F5344CB8AC3E}">
        <p14:creationId xmlns="" xmlns:p14="http://schemas.microsoft.com/office/powerpoint/2010/main" val="250621147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Стеллерова  корова ( капустница)</a:t>
            </a:r>
            <a:endParaRPr lang="ru-RU" dirty="0"/>
          </a:p>
        </p:txBody>
      </p:sp>
      <p:pic>
        <p:nvPicPr>
          <p:cNvPr id="4" name="Объект 3" descr="Стеллерова корова (лат.Hydrodamalis gigas) — морская корова или капустница"/>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2217737" y="1600200"/>
            <a:ext cx="4708525" cy="4708525"/>
          </a:xfrm>
          <a:prstGeom prst="rect">
            <a:avLst/>
          </a:prstGeom>
          <a:noFill/>
          <a:ln>
            <a:noFill/>
          </a:ln>
        </p:spPr>
      </p:pic>
    </p:spTree>
    <p:extLst>
      <p:ext uri="{BB962C8B-B14F-4D97-AF65-F5344CB8AC3E}">
        <p14:creationId xmlns="" xmlns:p14="http://schemas.microsoft.com/office/powerpoint/2010/main" val="181295623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9144000" cy="3384376"/>
          </a:xfrm>
        </p:spPr>
        <p:txBody>
          <a:bodyPr>
            <a:noAutofit/>
          </a:bodyPr>
          <a:lstStyle/>
          <a:p>
            <a:r>
              <a:rPr lang="ru-RU" sz="2400" dirty="0"/>
              <a:t>Одним из самых горьких напоминаний о человеческой жестокости могут служить рассказы о стеллеровой корове (</a:t>
            </a:r>
            <a:r>
              <a:rPr lang="ru-RU" sz="2400" dirty="0" err="1"/>
              <a:t>лат.</a:t>
            </a:r>
            <a:r>
              <a:rPr lang="ru-RU" sz="2400" i="1" dirty="0" err="1"/>
              <a:t>Hydrodamalis</a:t>
            </a:r>
            <a:r>
              <a:rPr lang="ru-RU" sz="2400" i="1" dirty="0"/>
              <a:t> </a:t>
            </a:r>
            <a:r>
              <a:rPr lang="ru-RU" sz="2400" i="1" dirty="0" err="1"/>
              <a:t>gigas</a:t>
            </a:r>
            <a:r>
              <a:rPr lang="ru-RU" sz="2400" dirty="0"/>
              <a:t>). Другие ее названия — морская корова или капустница. Ее впервые обнаружили у побережья Командорских островов в 1741 году, и уже через 27 лет был убит последний обитающий там представитель вида.</a:t>
            </a:r>
            <a:br>
              <a:rPr lang="ru-RU" sz="2400" dirty="0"/>
            </a:br>
            <a:endParaRPr lang="ru-RU" sz="2400" dirty="0"/>
          </a:p>
        </p:txBody>
      </p:sp>
      <p:pic>
        <p:nvPicPr>
          <p:cNvPr id="4" name="Объект 3" descr="Стеллерова корова (лат.Hydrodamalis gigas) — морская корова или капустница"/>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636912"/>
            <a:ext cx="8352928" cy="4032448"/>
          </a:xfrm>
          <a:prstGeom prst="rect">
            <a:avLst/>
          </a:prstGeom>
          <a:noFill/>
          <a:ln>
            <a:noFill/>
          </a:ln>
        </p:spPr>
      </p:pic>
    </p:spTree>
    <p:extLst>
      <p:ext uri="{BB962C8B-B14F-4D97-AF65-F5344CB8AC3E}">
        <p14:creationId xmlns="" xmlns:p14="http://schemas.microsoft.com/office/powerpoint/2010/main" val="113742074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sz="2400" dirty="0" smtClean="0"/>
              <a:t> </a:t>
            </a:r>
            <a:br>
              <a:rPr lang="ru-RU" sz="2400" dirty="0" smtClean="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Да-да</a:t>
            </a:r>
            <a:r>
              <a:rPr lang="ru-RU" sz="2400" dirty="0"/>
              <a:t>, чуть больше четверти века ушло на то, чтобы полностью истребить популяцию из более чем 2 тыс. особей. Люди очень старались: в год убивали не меньше 170 голов, а пик этой кровавой бойни пришелся на 1754 год, когда было уничтожено сразу полтысячи капустниц. При этом для сохранения и поддержания численности животных не было предпринято никаких мер</a:t>
            </a:r>
            <a:r>
              <a:rPr lang="ru-RU" sz="2400" dirty="0" smtClean="0"/>
              <a:t>.  </a:t>
            </a:r>
            <a:r>
              <a:rPr lang="ru-RU" sz="2400" dirty="0"/>
              <a:t/>
            </a:r>
            <a:br>
              <a:rPr lang="ru-RU" sz="2400" dirty="0"/>
            </a:br>
            <a:r>
              <a:rPr lang="ru-RU" sz="2700" dirty="0" smtClean="0"/>
              <a:t>Несчастья </a:t>
            </a:r>
            <a:r>
              <a:rPr lang="ru-RU" sz="2700" dirty="0"/>
              <a:t>морской коровы начались с 1741 года, когда судно «Святой Петр» потерпело крушение около одного из небольших островов, названного впоследствии именем капитана корабля </a:t>
            </a:r>
            <a:r>
              <a:rPr lang="ru-RU" sz="2700" dirty="0" err="1"/>
              <a:t>Витуса</a:t>
            </a:r>
            <a:r>
              <a:rPr lang="ru-RU" sz="2700" dirty="0"/>
              <a:t> Беринга. На этом Богом забытом острове команда была вынуждена остаться на зимовку. К сожалению, пережили ее не все, в числе погибших был и капитан. Чтобы выжить, моряки были вынуждены изловить одно из странных морских животных, поедающих водоросли у самого берега.</a:t>
            </a:r>
            <a:br>
              <a:rPr lang="ru-RU" sz="2700" dirty="0"/>
            </a:br>
            <a:r>
              <a:rPr lang="ru-RU" sz="2700" dirty="0" smtClean="0"/>
              <a:t/>
            </a:r>
            <a:br>
              <a:rPr lang="ru-RU" sz="2700" dirty="0" smtClean="0"/>
            </a:br>
            <a:r>
              <a:rPr lang="ru-RU" sz="2700" dirty="0"/>
              <a:t/>
            </a:r>
            <a:br>
              <a:rPr lang="ru-RU" sz="27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a:t/>
            </a:r>
            <a:br>
              <a:rPr lang="ru-RU" sz="2400" dirty="0"/>
            </a:br>
            <a:endParaRPr lang="ru-RU" sz="2400" dirty="0"/>
          </a:p>
        </p:txBody>
      </p:sp>
    </p:spTree>
    <p:extLst>
      <p:ext uri="{BB962C8B-B14F-4D97-AF65-F5344CB8AC3E}">
        <p14:creationId xmlns="" xmlns:p14="http://schemas.microsoft.com/office/powerpoint/2010/main" val="4030909993"/>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362274"/>
          </a:xfrm>
        </p:spPr>
        <p:txBody>
          <a:bodyPr>
            <a:normAutofit fontScale="90000"/>
          </a:bodyPr>
          <a:lstStyle/>
          <a:p>
            <a:r>
              <a:rPr lang="ru-RU" sz="2700" dirty="0" smtClean="0"/>
              <a:t>Мясо </a:t>
            </a:r>
            <a:r>
              <a:rPr lang="ru-RU" sz="2700" dirty="0"/>
              <a:t>его оказалось не только вкусным, но и полезным. К больным быстро возвращались силы и вскоре команда смогла построить новое судно, чтобы вернуться на нем домой. Среди выживших был и натуралист Георг </a:t>
            </a:r>
            <a:r>
              <a:rPr lang="ru-RU" sz="2700" dirty="0" err="1"/>
              <a:t>Стеллер</a:t>
            </a:r>
            <a:r>
              <a:rPr lang="ru-RU" sz="2700" dirty="0"/>
              <a:t>, который подробно описал морских коров. Правда, сам ученый был уверен в том, что перед ним </a:t>
            </a:r>
            <a:r>
              <a:rPr lang="ru-RU" sz="2700" dirty="0">
                <a:hlinkClick r:id="rId2"/>
              </a:rPr>
              <a:t>ламантины</a:t>
            </a:r>
            <a:r>
              <a:rPr lang="ru-RU" sz="2700" dirty="0"/>
              <a:t>, и только в 1780 году немецкий зоолог </a:t>
            </a:r>
            <a:r>
              <a:rPr lang="ru-RU" sz="2700" dirty="0" err="1"/>
              <a:t>Циммерман</a:t>
            </a:r>
            <a:r>
              <a:rPr lang="ru-RU" sz="2700" dirty="0"/>
              <a:t> смог доказать, что это абсолютно новый вид.</a:t>
            </a:r>
            <a:br>
              <a:rPr lang="ru-RU" sz="2700" dirty="0"/>
            </a:br>
            <a:endParaRPr lang="ru-RU" sz="2700" dirty="0"/>
          </a:p>
        </p:txBody>
      </p:sp>
      <p:pic>
        <p:nvPicPr>
          <p:cNvPr id="4" name="Объект 3" descr="Стеллерова корова (лат.Hydrodamalis gigas) — морская корова или капустница"/>
          <p:cNvPicPr>
            <a:picLocks noGrp="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1259632" y="2852936"/>
            <a:ext cx="6552728" cy="3977390"/>
          </a:xfrm>
          <a:prstGeom prst="rect">
            <a:avLst/>
          </a:prstGeom>
          <a:noFill/>
          <a:ln>
            <a:noFill/>
          </a:ln>
        </p:spPr>
      </p:pic>
    </p:spTree>
    <p:extLst>
      <p:ext uri="{BB962C8B-B14F-4D97-AF65-F5344CB8AC3E}">
        <p14:creationId xmlns="" xmlns:p14="http://schemas.microsoft.com/office/powerpoint/2010/main" val="281998297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43408"/>
            <a:ext cx="8964488" cy="3429000"/>
          </a:xfrm>
        </p:spPr>
        <p:txBody>
          <a:bodyPr>
            <a:noAutofit/>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Как </a:t>
            </a:r>
            <a:r>
              <a:rPr lang="ru-RU" sz="2400" dirty="0"/>
              <a:t>же выглядело это животное? По словам </a:t>
            </a:r>
            <a:r>
              <a:rPr lang="ru-RU" sz="2400" dirty="0" err="1"/>
              <a:t>Стеллера</a:t>
            </a:r>
            <a:r>
              <a:rPr lang="ru-RU" sz="2400" dirty="0"/>
              <a:t>, это было огромное и очень неповоротливое существо, длина тела которого достигала 7,5-10 метров, а вес — 3,5-11 тонн. Его туловище было очень толстым, а голова на его фоне казалась совсем маленькой. В качестве передних конечностей служили закругленные ласты с одним суставом в центре. Оканчивались они небольшим роговым наростом, похожим на копыто лошади. Вместо задних конечностей у капустницы был мощный раздвоенный хвост.</a:t>
            </a:r>
            <a:br>
              <a:rPr lang="ru-RU" sz="2400" dirty="0"/>
            </a:br>
            <a:endParaRPr lang="ru-RU" sz="2400" dirty="0"/>
          </a:p>
        </p:txBody>
      </p:sp>
      <p:pic>
        <p:nvPicPr>
          <p:cNvPr id="6" name="Объект 5" descr="Стеллерова корова (лат.Hydrodamalis gigas) — морская корова или капустница"/>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691680" y="3789040"/>
            <a:ext cx="5785975" cy="2880320"/>
          </a:xfrm>
          <a:prstGeom prst="rect">
            <a:avLst/>
          </a:prstGeom>
          <a:noFill/>
          <a:ln>
            <a:noFill/>
          </a:ln>
        </p:spPr>
      </p:pic>
    </p:spTree>
    <p:extLst>
      <p:ext uri="{BB962C8B-B14F-4D97-AF65-F5344CB8AC3E}">
        <p14:creationId xmlns="" xmlns:p14="http://schemas.microsoft.com/office/powerpoint/2010/main" val="288254880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517"/>
            <a:ext cx="9144000" cy="3212976"/>
          </a:xfrm>
        </p:spPr>
        <p:txBody>
          <a:bodyPr>
            <a:noAutofit/>
          </a:bodyPr>
          <a:lstStyle/>
          <a:p>
            <a:r>
              <a:rPr lang="ru-RU" sz="2400" dirty="0" smtClean="0"/>
              <a:t/>
            </a:r>
            <a:br>
              <a:rPr lang="ru-RU" sz="2400" dirty="0" smtClean="0"/>
            </a:br>
            <a:r>
              <a:rPr lang="ru-RU" sz="2400" dirty="0" smtClean="0"/>
              <a:t>Почти </a:t>
            </a:r>
            <a:r>
              <a:rPr lang="ru-RU" sz="2400" dirty="0"/>
              <a:t>все свое время морские коровы занимались поеданием водорослей. Они были настолько увлечены процессом, что позволяли лодкам с охотниками спокойно плавать между ними, выбирая подходящую добычу. Саму «охоту» иначе как жестокой расправой назвать очень сложно. Ну, посудите сами: сначала гарпунщик вгонял в тело жертвы свое смертоносное оружие, а затем около 30 человек тащили несчастную к берегу. Разумеется, раненое животное отчаянно сопротивлялось и мучилось.</a:t>
            </a:r>
            <a:br>
              <a:rPr lang="ru-RU" sz="2400" dirty="0"/>
            </a:br>
            <a:endParaRPr lang="ru-RU" sz="2400" dirty="0"/>
          </a:p>
        </p:txBody>
      </p:sp>
      <p:pic>
        <p:nvPicPr>
          <p:cNvPr id="9" name="Объект 3" descr="Стеллерова корова (лат.Hydrodamalis gigas) — морская корова или капустница"/>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573015"/>
            <a:ext cx="7200800" cy="3282353"/>
          </a:xfrm>
          <a:prstGeom prst="rect">
            <a:avLst/>
          </a:prstGeom>
          <a:noFill/>
          <a:ln>
            <a:noFill/>
          </a:ln>
        </p:spPr>
      </p:pic>
    </p:spTree>
    <p:extLst>
      <p:ext uri="{BB962C8B-B14F-4D97-AF65-F5344CB8AC3E}">
        <p14:creationId xmlns="" xmlns:p14="http://schemas.microsoft.com/office/powerpoint/2010/main" val="127376059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12968" cy="2276872"/>
          </a:xfrm>
        </p:spPr>
        <p:txBody>
          <a:bodyPr>
            <a:noAutofit/>
          </a:bodyPr>
          <a:lstStyle/>
          <a:p>
            <a:r>
              <a:rPr lang="ru-RU" sz="2400" dirty="0" smtClean="0"/>
              <a:t/>
            </a:r>
            <a:br>
              <a:rPr lang="ru-RU" sz="2400" dirty="0" smtClean="0"/>
            </a:br>
            <a:r>
              <a:rPr lang="ru-RU" sz="2400" dirty="0"/>
              <a:t/>
            </a:r>
            <a:br>
              <a:rPr lang="ru-RU" sz="2400" dirty="0"/>
            </a:br>
            <a:r>
              <a:rPr lang="ru-RU" sz="2400" dirty="0" smtClean="0"/>
              <a:t>Кожа </a:t>
            </a:r>
            <a:r>
              <a:rPr lang="ru-RU" sz="2400" dirty="0"/>
              <a:t>коровы </a:t>
            </a:r>
            <a:r>
              <a:rPr lang="ru-RU" sz="2400" dirty="0" err="1"/>
              <a:t>Стеллера</a:t>
            </a:r>
            <a:r>
              <a:rPr lang="ru-RU" sz="2400" dirty="0"/>
              <a:t> была очень прочной. Ее даже часто использовали для изготовления морских лодок. Она была настолько складчатой и толстой, что немного походила на кору дуба. Такая защита нужна была для спасения от острых прибрежных камней, особенно при волнении на море.</a:t>
            </a:r>
            <a:br>
              <a:rPr lang="ru-RU" sz="2400" dirty="0"/>
            </a:br>
            <a:endParaRPr lang="ru-RU" sz="2400" dirty="0"/>
          </a:p>
        </p:txBody>
      </p:sp>
      <p:pic>
        <p:nvPicPr>
          <p:cNvPr id="5" name="Объект 3" descr="Стеллерова корова (лат.Hydrodamalis gigas) — морская корова или капустница"/>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636911"/>
            <a:ext cx="4038600" cy="4188405"/>
          </a:xfrm>
          <a:prstGeom prst="rect">
            <a:avLst/>
          </a:prstGeom>
          <a:noFill/>
          <a:ln>
            <a:noFill/>
          </a:ln>
        </p:spPr>
      </p:pic>
      <p:pic>
        <p:nvPicPr>
          <p:cNvPr id="6" name="Объект 5" descr="Стеллерова корова (лат.Hydrodamalis gigas) — морская корова или капустница"/>
          <p:cNvPicPr>
            <a:picLocks noGrp="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9992" y="2636912"/>
            <a:ext cx="4038600" cy="4038600"/>
          </a:xfrm>
          <a:prstGeom prst="rect">
            <a:avLst/>
          </a:prstGeom>
          <a:noFill/>
          <a:ln>
            <a:noFill/>
          </a:ln>
        </p:spPr>
      </p:pic>
    </p:spTree>
    <p:extLst>
      <p:ext uri="{BB962C8B-B14F-4D97-AF65-F5344CB8AC3E}">
        <p14:creationId xmlns="" xmlns:p14="http://schemas.microsoft.com/office/powerpoint/2010/main" val="3966985360"/>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287</TotalTime>
  <Words>445</Words>
  <Application>Microsoft Office PowerPoint</Application>
  <PresentationFormat>Экран (4:3)</PresentationFormat>
  <Paragraphs>44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«Животные , которых  мы не  уберегли!»</vt:lpstr>
      <vt:lpstr>Цели  проекта</vt:lpstr>
      <vt:lpstr>Стеллерова  корова ( капустница)</vt:lpstr>
      <vt:lpstr>Одним из самых горьких напоминаний о человеческой жестокости могут служить рассказы о стеллеровой корове (лат.Hydrodamalis gigas). Другие ее названия — морская корова или капустница. Ее впервые обнаружили у побережья Командорских островов в 1741 году, и уже через 27 лет был убит последний обитающий там представитель вида. </vt:lpstr>
      <vt:lpstr>          Да-да, чуть больше четверти века ушло на то, чтобы полностью истребить популяцию из более чем 2 тыс. особей. Люди очень старались: в год убивали не меньше 170 голов, а пик этой кровавой бойни пришелся на 1754 год, когда было уничтожено сразу полтысячи капустниц. При этом для сохранения и поддержания численности животных не было предпринято никаких мер.   Несчастья морской коровы начались с 1741 года, когда судно «Святой Петр» потерпело крушение около одного из небольших островов, названного впоследствии именем капитана корабля Витуса Беринга. На этом Богом забытом острове команда была вынуждена остаться на зимовку. К сожалению, пережили ее не все, в числе погибших был и капитан. Чтобы выжить, моряки были вынуждены изловить одно из странных морских животных, поедающих водоросли у самого берега.          </vt:lpstr>
      <vt:lpstr>Мясо его оказалось не только вкусным, но и полезным. К больным быстро возвращались силы и вскоре команда смогла построить новое судно, чтобы вернуться на нем домой. Среди выживших был и натуралист Георг Стеллер, который подробно описал морских коров. Правда, сам ученый был уверен в том, что перед ним ламантины, и только в 1780 году немецкий зоолог Циммерман смог доказать, что это абсолютно новый вид. </vt:lpstr>
      <vt:lpstr>   Как же выглядело это животное? По словам Стеллера, это было огромное и очень неповоротливое существо, длина тела которого достигала 7,5-10 метров, а вес — 3,5-11 тонн. Его туловище было очень толстым, а голова на его фоне казалась совсем маленькой. В качестве передних конечностей служили закругленные ласты с одним суставом в центре. Оканчивались они небольшим роговым наростом, похожим на копыто лошади. Вместо задних конечностей у капустницы был мощный раздвоенный хвост. </vt:lpstr>
      <vt:lpstr> Почти все свое время морские коровы занимались поеданием водорослей. Они были настолько увлечены процессом, что позволяли лодкам с охотниками спокойно плавать между ними, выбирая подходящую добычу. Саму «охоту» иначе как жестокой расправой назвать очень сложно. Ну, посудите сами: сначала гарпунщик вгонял в тело жертвы свое смертоносное оружие, а затем около 30 человек тащили несчастную к берегу. Разумеется, раненое животное отчаянно сопротивлялось и мучилось. </vt:lpstr>
      <vt:lpstr>  Кожа коровы Стеллера была очень прочной. Ее даже часто использовали для изготовления морских лодок. Она была настолько складчатой и толстой, что немного походила на кору дуба. Такая защита нужна была для спасения от острых прибрежных камней, особенно при волнении на море. </vt:lpstr>
      <vt:lpstr>Слайд 10</vt:lpstr>
      <vt:lpstr>Слайд 11</vt:lpstr>
      <vt:lpstr>Тарпан (лат. Equus ferus ferus), или Евразийская  дикая  лошадь</vt:lpstr>
      <vt:lpstr>Слайд 13</vt:lpstr>
      <vt:lpstr>Каспийский или туранский тигр </vt:lpstr>
      <vt:lpstr> Каспийский тигр (лат. Panthera tigris virgata) обладал внушительными размерами, почти не уступая в этом массивному амурскому тигру. Эти крупные дикие кошки населяли обширные территории по берегам Черного и Каспийского морей, Северный Иран, часть Афганистана и Средней Азии и всегда были объектом охоты. </vt:lpstr>
      <vt:lpstr>  Истребление Каспийских, или туранских, тигров приобрело массовый характер в конце 19-го века, когда Российская Империя начала завоевание Туркестана. Их путь к полному исчезновению начался в 1887 году в Ираке, а последнего из закавказских тигров видели в 1970-х годах недалеко от границ Туркменистана, Узбекистана и Афганистана. Последние неподтвержденные слухи о встрече с туранским тигром датируются началом 1990-х годов.     </vt:lpstr>
      <vt:lpstr> </vt:lpstr>
      <vt:lpstr>  Иcпользуемый  материал. 1. Д.И.Трайтак «Биология. Справочный материал.»   2. «Уроки биологии».  3. «Зверушки.ру»  4. zoopikture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«Животные  которых  мы не  уберегли !»</dc:title>
  <dc:creator>Admin</dc:creator>
  <cp:lastModifiedBy>админ</cp:lastModifiedBy>
  <cp:revision>15</cp:revision>
  <dcterms:created xsi:type="dcterms:W3CDTF">2014-01-30T11:00:23Z</dcterms:created>
  <dcterms:modified xsi:type="dcterms:W3CDTF">2025-04-14T09:56:33Z</dcterms:modified>
</cp:coreProperties>
</file>