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marL="914400" lvl="1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marL="914400" lvl="1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" type="objOnly">
  <p:cSld name="OBJECT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82296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 rot="5400000">
            <a:off x="4800600" y="2209800"/>
            <a:ext cx="5715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 rot="5400000">
            <a:off x="609600" y="228600"/>
            <a:ext cx="57150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 rot="5400000">
            <a:off x="2514600" y="-76200"/>
            <a:ext cx="4114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marL="914400" lvl="1" indent="-344169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2pPr>
            <a:lvl3pPr marL="1371600" lvl="2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4pPr>
            <a:lvl5pPr marL="2286000" lvl="4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5pPr>
            <a:lvl6pPr marL="2743200" lvl="5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6pPr>
            <a:lvl7pPr marL="3200400" lvl="6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7pPr>
            <a:lvl8pPr marL="3657600" lvl="7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8pPr>
            <a:lvl9pPr marL="4114800" lvl="8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marL="914400" lvl="1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marL="914400" lvl="1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44169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44169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shvozrast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achideti.ru/" TargetMode="External"/><Relationship Id="rId4" Type="http://schemas.openxmlformats.org/officeDocument/2006/relationships/hyperlink" Target="http://www.obruch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/>
        </p:nvSpPr>
        <p:spPr>
          <a:xfrm>
            <a:off x="179387" y="-147637"/>
            <a:ext cx="8785225" cy="3170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ru-RU" sz="2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Муниципальное бюджетное дошкольное образовательное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ru-RU" sz="2000" b="1" dirty="0">
                <a:solidFill>
                  <a:schemeClr val="lt1"/>
                </a:solidFill>
                <a:latin typeface="Times New Roman"/>
                <a:ea typeface="Tahoma"/>
                <a:cs typeface="Times New Roman"/>
                <a:sym typeface="Times New Roman"/>
              </a:rPr>
              <a:t>учреждение город Новосибирск «Детский сад №46 «Зоренька»</a:t>
            </a:r>
            <a:endParaRPr sz="20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600"/>
              <a:buFont typeface="Corsiva"/>
              <a:buNone/>
            </a:pPr>
            <a:r>
              <a:rPr lang="en-US" sz="1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«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Нетрадиционные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формы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работы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с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детьми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по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организации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занятий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600" b="1" i="0" u="none" strike="noStrike" cap="none" dirty="0" err="1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по</a:t>
            </a:r>
            <a:r>
              <a:rPr lang="en-US" sz="3600" b="1" i="0" u="none" strike="noStrike" cap="none" dirty="0">
                <a:solidFill>
                  <a:srgbClr val="FF3300"/>
                </a:solidFill>
                <a:latin typeface="Corsiva"/>
                <a:ea typeface="Corsiva"/>
                <a:cs typeface="Corsiva"/>
                <a:sym typeface="Corsiva"/>
              </a:rPr>
              <a:t> РЭМП</a:t>
            </a:r>
            <a:endParaRPr sz="1600" b="0" i="0" u="none" strike="noStrike" cap="none" dirty="0">
              <a:solidFill>
                <a:srgbClr val="FF33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dirty="0">
              <a:solidFill>
                <a:srgbClr val="FF33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4191744" y="5989637"/>
            <a:ext cx="484028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ru-RU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Старший в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оспитатель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ru-RU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Мельникова Ольга Валерьевна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ru-RU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Высшая квалификационная категория</a:t>
            </a:r>
            <a:endParaRPr dirty="0"/>
          </a:p>
        </p:txBody>
      </p:sp>
      <p:sp>
        <p:nvSpPr>
          <p:cNvPr id="97" name="Google Shape;97;p15"/>
          <p:cNvSpPr txBox="1"/>
          <p:nvPr/>
        </p:nvSpPr>
        <p:spPr>
          <a:xfrm>
            <a:off x="4356100" y="6491287"/>
            <a:ext cx="9302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20</a:t>
            </a:r>
            <a:r>
              <a:rPr lang="ru-RU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25</a:t>
            </a: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г.</a:t>
            </a:r>
            <a:endParaRPr dirty="0"/>
          </a:p>
        </p:txBody>
      </p:sp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0250" y="2714625"/>
            <a:ext cx="514350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/>
        </p:nvSpPr>
        <p:spPr>
          <a:xfrm>
            <a:off x="250825" y="836612"/>
            <a:ext cx="8569325" cy="578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Таким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образом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детей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элементарным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математических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представлениям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использованием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занимательного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подготавливает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хорошую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основу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дальнейшего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развивающим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технологиям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обеспечивает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преемственность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дошкольных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учреждений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школы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b="0" i="0" u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ru-RU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Мы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стара</a:t>
            </a:r>
            <a:r>
              <a:rPr lang="ru-RU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емся</a:t>
            </a: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создать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ребенку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проявления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активности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b="0" i="0" u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Совместная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в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числе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игровая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взрослого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ребенка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только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тогда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интересна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малыша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чувствует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взрослом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заинтересованного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партнера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Главный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показатель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успешности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детей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усвоении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знаний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умений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а в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видах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деятельности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их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положительное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отношение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предлагаемой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желание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вернуться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ней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через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некоторое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lang="en-US" sz="2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 b="0" i="0" u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endParaRPr dirty="0"/>
          </a:p>
        </p:txBody>
      </p:sp>
      <p:sp>
        <p:nvSpPr>
          <p:cNvPr id="160" name="Google Shape;160;p25"/>
          <p:cNvSpPr txBox="1"/>
          <p:nvPr/>
        </p:nvSpPr>
        <p:spPr>
          <a:xfrm>
            <a:off x="-4589462" y="64452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4067175" y="133350"/>
            <a:ext cx="13938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Вывод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/>
        </p:nvSpPr>
        <p:spPr>
          <a:xfrm>
            <a:off x="1908175" y="0"/>
            <a:ext cx="546417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Информационные  ресурсы:</a:t>
            </a:r>
            <a:endParaRPr/>
          </a:p>
        </p:txBody>
      </p:sp>
      <p:sp>
        <p:nvSpPr>
          <p:cNvPr id="167" name="Google Shape;167;p26"/>
          <p:cNvSpPr txBox="1"/>
          <p:nvPr/>
        </p:nvSpPr>
        <p:spPr>
          <a:xfrm>
            <a:off x="250825" y="723900"/>
            <a:ext cx="8569325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1.  Белошистая А.В. Формирование и развитие математических способностей дошкольников. Гуманит. Изд. Центр ВЛАДОС, 2003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AutoNum type="arabicPeriod" startAt="2"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Богуславская З.М., Смирнова Е.О. Развивающие игры для детей дошкольного возраста: книга для воспитателя детского сада. М.: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AutoNum type="arabicPeriod" startAt="2"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3. Просвещение, 1991.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4.  Волина В. Праздник числа. Занимательная математика для детей. Москва: Знание, 1993.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5.  Еланская З.А. Активизация познавательной деятельности // Начальная школа. – 2001. - №6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6.  Михайлова З.А. Игровые занимательные задачи для дошкольников: книга для воспитателей д/с. – 2-е изд. дораб. – М.: Просвещение, 1990.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7.  Полякова М., Михайлова З., Сумина И., Чеплашкина И. Первые шаги в математику. // Дошкольное воспитание. – 2004. - №12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8.  Смоленцева А.А. Сюжетно-дидактические игры с математическим содержанием: книга для воспитателей детского сада. – М.: Просвещение, 1987.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9.  Михайлова З.А. «Математика то 3 до 7 лет» Иоффе З.М. С-Петербург Издательство «Акцидент» 1997 г.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10. Журналы «Дошкольное воспитание» 2007 г., 2008 г., 2009 г.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11. Официальный сайт «Дошкольный возраст» </a:t>
            </a:r>
            <a:r>
              <a:rPr lang="en-US" sz="1800" b="0" i="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3"/>
              </a:rPr>
              <a:t>http://doshvozrast.ru/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12. Официальный сайт «Обруч» </a:t>
            </a:r>
            <a:r>
              <a:rPr lang="en-US" sz="1800" b="0" i="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4"/>
              </a:rPr>
              <a:t>http://www.obruch.ru/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13. Официальный сайт «Наши дети» </a:t>
            </a:r>
            <a:r>
              <a:rPr lang="en-US" sz="1800" b="0" i="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5"/>
              </a:rPr>
              <a:t>http://www.nachideti.ru/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/>
        </p:nvSpPr>
        <p:spPr>
          <a:xfrm>
            <a:off x="714375" y="188912"/>
            <a:ext cx="7929562" cy="55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000"/>
              <a:buFont typeface="Tahoma"/>
              <a:buNone/>
            </a:pPr>
            <a:r>
              <a:rPr lang="en-US" sz="30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Для чего нужна математика в ДОУ?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571500" y="857250"/>
            <a:ext cx="8143875" cy="563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Методика формирования элементарных математических представлений в системе педагогических наук призвана оказать помощь в подготовке детей дошкольного возраста к восприятию и усвоению математики </a:t>
            </a:r>
            <a:r>
              <a:rPr lang="en-US" sz="24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одного из важнейших учебных предметов в школе, способствовать воспитанию всесторонне развитой личности .</a:t>
            </a:r>
            <a:endParaRPr sz="24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Программа по математике направлена на  развитие и формирование математических представлений и способностей,</a:t>
            </a: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а также: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⮚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логического мышления, 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⮚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умственной активности, 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⮚"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смекалки, т. е. умения делать простейшие обобщения, сравнения, выводы, доказывать правильность тех или иных суждений, пользоваться грамматически правильными оборотами речи . 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357187" y="188912"/>
            <a:ext cx="835818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n-US" sz="31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Из каких разделов состоит математика в ДОУ?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 b="1" i="0" u="none">
              <a:solidFill>
                <a:srgbClr val="FF33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785812" y="1285875"/>
            <a:ext cx="7715250" cy="397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Согласно большинству учебных программ, работа в каждой возрастной группе по математическому развитию состоит из пяти разделов: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«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и счет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«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Величина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«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Геометрические фигуры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Ориентировка в пространстве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Ориентировка во времени</a:t>
            </a:r>
            <a:r>
              <a:rPr lang="en-US" sz="36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lang="en-US" sz="36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/>
        </p:nvSpPr>
        <p:spPr>
          <a:xfrm>
            <a:off x="642937" y="333375"/>
            <a:ext cx="8072437" cy="95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Проблема в усвоении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математических знаний</a:t>
            </a: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642937" y="1225550"/>
            <a:ext cx="8215312" cy="563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Кардинальные реформы в нашем обществе повлияли на систему образования в целом и систему развития элементарных математических представлений у дошкольников в частности.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Известно, что многие дети испытывают затруднения при усвоении математических знаний.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Причин этому много.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Однако из них, пожалуй, наиболее серьезная, состоит в том, что они быстро теряют интерес к самому предмету – математике, поэтому наиболее актуально в работе педагога стоит проблема </a:t>
            </a:r>
            <a:r>
              <a:rPr lang="en-US" sz="24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сделать занятия занимательными, подобрать разнообразный дидактический материал, развивающий активность и сообразительность детей, путем использования нетрадиционных форм обучения.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/>
        </p:nvSpPr>
        <p:spPr>
          <a:xfrm>
            <a:off x="2714625" y="357187"/>
            <a:ext cx="3527425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Принципы</a:t>
            </a:r>
            <a:endParaRPr/>
          </a:p>
        </p:txBody>
      </p:sp>
      <p:sp>
        <p:nvSpPr>
          <p:cNvPr id="122" name="Google Shape;122;p19"/>
          <p:cNvSpPr txBox="1"/>
          <p:nvPr/>
        </p:nvSpPr>
        <p:spPr>
          <a:xfrm>
            <a:off x="1214437" y="1214437"/>
            <a:ext cx="6643687" cy="483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основе методики обучения математическим знаниям лежат обще-дидактические принципы: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систематичность,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последовательность,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постепенность,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индивидуальный подход,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научность,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доступность,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коррекционная направленность,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⮚"/>
            </a:pPr>
            <a:r>
              <a:rPr lang="en-US" sz="28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непрерывное повторение материала.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/>
        </p:nvSpPr>
        <p:spPr>
          <a:xfrm>
            <a:off x="179387" y="647700"/>
            <a:ext cx="8785225" cy="563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❖"/>
            </a:pP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Занятия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❖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Игра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как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важное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средство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умственного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воспитания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ребенка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где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умственная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активность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связана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с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работой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всех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психических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процессов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Игры-соревнования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КВН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Театрализованные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игры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Сюжетно-ролевые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игры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К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онсультации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гры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по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взаимообучению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укционы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И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гры-сомнения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гры-путешествия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сказки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диалоги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И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гры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типа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«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Поле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чудес</a:t>
            </a: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»</a:t>
            </a:r>
            <a:endParaRPr dirty="0"/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urier New"/>
              <a:buChar char="o"/>
            </a:pPr>
            <a:r>
              <a:rPr lang="en-US" sz="24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</a:t>
            </a:r>
            <a:r>
              <a:rPr lang="en-US" sz="24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гры-викторины</a:t>
            </a:r>
            <a:endParaRPr dirty="0"/>
          </a:p>
        </p:txBody>
      </p:sp>
      <p:sp>
        <p:nvSpPr>
          <p:cNvPr id="128" name="Google Shape;128;p20"/>
          <p:cNvSpPr txBox="1"/>
          <p:nvPr/>
        </p:nvSpPr>
        <p:spPr>
          <a:xfrm>
            <a:off x="2484437" y="188912"/>
            <a:ext cx="30067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Формы работы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/>
        </p:nvSpPr>
        <p:spPr>
          <a:xfrm>
            <a:off x="2339975" y="260350"/>
            <a:ext cx="31464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Методы работы</a:t>
            </a:r>
            <a:endParaRPr/>
          </a:p>
        </p:txBody>
      </p:sp>
      <p:sp>
        <p:nvSpPr>
          <p:cNvPr id="134" name="Google Shape;134;p21"/>
          <p:cNvSpPr txBox="1"/>
          <p:nvPr/>
        </p:nvSpPr>
        <p:spPr>
          <a:xfrm>
            <a:off x="571500" y="857250"/>
            <a:ext cx="8072437" cy="554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Использование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различных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видов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занимательного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материала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Моделирование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ситуаций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с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применением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дидактического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материала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Тренинги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с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детьми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по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данной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теме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системного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анализа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сравнительного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анализа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моделирования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и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конструирования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вопросов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Р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ешение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логических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задач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экспериментирования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и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опытов</a:t>
            </a:r>
            <a:endParaRPr dirty="0"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М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етод</a:t>
            </a:r>
            <a:r>
              <a:rPr lang="en-US" sz="2800" b="0" i="0" u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проектирования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/>
        </p:nvSpPr>
        <p:spPr>
          <a:xfrm>
            <a:off x="179387" y="941387"/>
            <a:ext cx="8964612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-  Организация математического уголка;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-  «Математическая игротека» (дидактические, развивающие игры);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-  Набор учебно-игровых материалов, постоянно обновляющихся, обогащающих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развивающую среду;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-  Создание в группе полифункционального панно, привлекающего внимание детей и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вызывающего желание действовать;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-  Информационный уголок для родителей.</a:t>
            </a:r>
            <a:endParaRPr/>
          </a:p>
        </p:txBody>
      </p:sp>
      <p:sp>
        <p:nvSpPr>
          <p:cNvPr id="140" name="Google Shape;140;p22"/>
          <p:cNvSpPr txBox="1"/>
          <p:nvPr/>
        </p:nvSpPr>
        <p:spPr>
          <a:xfrm>
            <a:off x="539750" y="260350"/>
            <a:ext cx="8072437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rgbClr val="FF3300"/>
                </a:solidFill>
                <a:latin typeface="Tahoma"/>
                <a:ea typeface="Tahoma"/>
                <a:cs typeface="Tahoma"/>
                <a:sym typeface="Tahoma"/>
              </a:rPr>
              <a:t>предметно-развивающая среда в группе</a:t>
            </a:r>
            <a:endParaRPr/>
          </a:p>
        </p:txBody>
      </p:sp>
      <p:pic>
        <p:nvPicPr>
          <p:cNvPr id="141" name="Google Shape;141;p22" descr="postroenie-predmetno-razvivayushhej-sredy-v-podgotovitelnoj-gruppe-v-sootvetstvii-s-fgos-3_640_auto_jpg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7312" y="2714625"/>
            <a:ext cx="6096000" cy="400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457200" y="214312"/>
            <a:ext cx="82296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Tahoma"/>
              <a:buNone/>
            </a:pPr>
            <a:br>
              <a:rPr lang="en-US" sz="32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Все психологические новообразования берут начало в игре</a:t>
            </a:r>
            <a:b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2E6701-E972-4EAD-9A32-3BA99750A4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70FDEB-A3EF-4396-9FD6-18A76EE58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3921"/>
            <a:ext cx="3853543" cy="289015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06A1E2-62E2-4561-8624-DD43543BD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4048" y="3058885"/>
            <a:ext cx="4049486" cy="303711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882</Words>
  <Application>Microsoft Office PowerPoint</Application>
  <PresentationFormat>Экран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Corsiva</vt:lpstr>
      <vt:lpstr>Courier New</vt:lpstr>
      <vt:lpstr>Noto Sans Symbols</vt:lpstr>
      <vt:lpstr>Tahoma</vt:lpstr>
      <vt:lpstr>Times New Roman</vt:lpstr>
      <vt:lpstr>Текстура</vt:lpstr>
      <vt:lpstr>1_Текстура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Все психологические новообразования берут начало в игре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qwerty1</cp:lastModifiedBy>
  <cp:revision>11</cp:revision>
  <dcterms:modified xsi:type="dcterms:W3CDTF">2025-04-15T09:00:51Z</dcterms:modified>
</cp:coreProperties>
</file>