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3" r:id="rId2"/>
    <p:sldId id="261" r:id="rId3"/>
    <p:sldId id="259" r:id="rId4"/>
    <p:sldId id="276" r:id="rId5"/>
    <p:sldId id="258" r:id="rId6"/>
    <p:sldId id="264" r:id="rId7"/>
    <p:sldId id="277" r:id="rId8"/>
    <p:sldId id="262" r:id="rId9"/>
    <p:sldId id="265" r:id="rId10"/>
    <p:sldId id="266" r:id="rId11"/>
    <p:sldId id="269" r:id="rId12"/>
    <p:sldId id="280" r:id="rId13"/>
    <p:sldId id="274" r:id="rId14"/>
    <p:sldId id="271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C33DF-22F2-4876-9F26-C0C9226863E5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705D-0BC8-40FC-BD25-8AC5ABF7E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705D-0BC8-40FC-BD25-8AC5ABF7E4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5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9F8CA5-1FA4-4DF8-93F3-14A959F48BF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6E5382-67CA-4E33-B73E-3B5B8EE4E5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8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10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2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4" y="465137"/>
            <a:ext cx="6805730" cy="51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Опорные (ключевые) слова: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180020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3600" dirty="0" smtClean="0"/>
              <a:t>1.  Эскиз модели </a:t>
            </a:r>
          </a:p>
          <a:p>
            <a:pPr marL="457200" indent="-457200" algn="l">
              <a:buAutoNum type="arabicPeriod"/>
            </a:pPr>
            <a:r>
              <a:rPr lang="ru-RU" sz="3600" dirty="0" smtClean="0"/>
              <a:t>2.  Конструирование модели</a:t>
            </a:r>
          </a:p>
          <a:p>
            <a:pPr marL="457200" indent="-457200" algn="l">
              <a:buAutoNum type="arabicPeriod"/>
            </a:pPr>
            <a:r>
              <a:rPr lang="ru-RU" sz="3600" dirty="0" smtClean="0"/>
              <a:t>3.  Базовое моделирование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48363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23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Базовое моделирование </a:t>
            </a:r>
            <a:br>
              <a:rPr lang="ru-RU" dirty="0" smtClean="0"/>
            </a:br>
            <a:r>
              <a:rPr lang="ru-RU" dirty="0" smtClean="0"/>
              <a:t>плечевой, поясной одежды</a:t>
            </a:r>
            <a:endParaRPr lang="ru-RU" dirty="0"/>
          </a:p>
        </p:txBody>
      </p:sp>
      <p:pic>
        <p:nvPicPr>
          <p:cNvPr id="3" name="Picture 10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" y="234888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816424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816757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56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137"/>
            <a:ext cx="37473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8" y="342900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0" name="Picture 1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3629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2241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/>
                <a:ea typeface="Calibri"/>
              </a:rPr>
              <a:t>Применение знаний и формирование новых умений (выполнение практической работы) </a:t>
            </a:r>
            <a:endParaRPr lang="ru-RU" sz="2000" dirty="0"/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Picture backgroun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Picture backgroun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Picture background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0" name="Picture 2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5112568" cy="34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85497"/>
            <a:ext cx="4464476" cy="31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70930"/>
            <a:ext cx="3611483" cy="34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988840"/>
            <a:ext cx="7772400" cy="4248472"/>
          </a:xfrm>
        </p:spPr>
        <p:txBody>
          <a:bodyPr>
            <a:normAutofit fontScale="90000"/>
          </a:bodyPr>
          <a:lstStyle/>
          <a:p>
            <a:pPr algn="l">
              <a:spcAft>
                <a:spcPts val="750"/>
              </a:spcAft>
            </a:pPr>
            <a:r>
              <a:rPr lang="ru-RU" sz="2400" dirty="0" smtClean="0"/>
              <a:t>Игра: «Станции»</a:t>
            </a:r>
            <a:br>
              <a:rPr lang="ru-RU" sz="2400" dirty="0" smtClean="0"/>
            </a:b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</a:rPr>
              <a:t>1. Ст. 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</a:rPr>
              <a:t>Художественная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>–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Художественный проект или замысел, воплощенный в рисунок?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>
                <a:solidFill>
                  <a:srgbClr val="000000"/>
                </a:solidFill>
                <a:latin typeface="Arial"/>
                <a:ea typeface="Times New Roman"/>
              </a:rPr>
              <a:t>2. Ст. </a:t>
            </a:r>
            <a:r>
              <a:rPr lang="ru-RU" sz="1800" b="1" dirty="0" err="1" smtClean="0">
                <a:solidFill>
                  <a:srgbClr val="000000"/>
                </a:solidFill>
                <a:latin typeface="Arial"/>
                <a:ea typeface="Times New Roman"/>
              </a:rPr>
              <a:t>Обмерочная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 – Какие мерки необходимо снять для построения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Times New Roman"/>
              </a:rPr>
              <a:t>поясных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изделий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Times New Roman"/>
              </a:rPr>
              <a:t>?</a:t>
            </a:r>
            <a:br>
              <a:rPr lang="ru-RU" sz="18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</a:rPr>
              <a:t>3. Ст. Конструкторская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>-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Что составляет основу будущего чертежа конструкции?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</a:rPr>
              <a:t>4. Ст. Модельная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 – Что такое базовое моделирование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>?</a:t>
            </a:r>
            <a:b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</a:rPr>
              <a:t>5. Ст. 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</a:rPr>
              <a:t>Корректировочная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- Какой размер считается в женской одежде </a:t>
            </a:r>
            <a:r>
              <a:rPr lang="ru-RU" sz="1800" dirty="0" err="1">
                <a:solidFill>
                  <a:srgbClr val="000000"/>
                </a:solidFill>
                <a:latin typeface="Arial"/>
                <a:ea typeface="Times New Roman"/>
              </a:rPr>
              <a:t>среднестандартный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Times New Roman"/>
              </a:rPr>
              <a:t>?</a:t>
            </a:r>
            <a:br>
              <a:rPr lang="ru-RU" sz="18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</a:rPr>
              <a:t>6.Ст. Раскройная –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  Какие и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>нструменты и принадлежности вы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знаете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>для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раскрой?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</a:rPr>
              <a:t>7. Ст. Технологическая 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</a:rPr>
              <a:t>-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 Какой шов применяется при обработке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>боковых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>срезов ?</a:t>
            </a:r>
            <a:b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</a:rPr>
              <a:t>8. Ст. Техническая 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</a:rPr>
              <a:t> - </a:t>
            </a: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</a:rPr>
              <a:t>–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 Каким оборудованием вы будете пользоваться при обработке швейных изделий?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620689"/>
            <a:ext cx="6417734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Закрепление пройденного материала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92488"/>
          </a:xfrm>
        </p:spPr>
        <p:txBody>
          <a:bodyPr>
            <a:normAutofit fontScale="90000"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FF0000"/>
                </a:solidFill>
              </a:rPr>
              <a:t>Подведение итогов.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:_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выполнить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моделирование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нагрудной вытачки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основе выкройки вашей блузы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2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52905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21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464495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>Повторение материала по ранее изученному материалу (опрос учащихся с помощью карточек – лекал)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>Вспомните, пожалуйста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ru-RU" sz="1000" dirty="0">
                <a:solidFill>
                  <a:srgbClr val="000000"/>
                </a:solidFill>
                <a:latin typeface="Arial"/>
                <a:ea typeface="Times New Roman"/>
              </a:rPr>
              <a:t>1. Что относится к </a:t>
            </a:r>
            <a:r>
              <a:rPr lang="ru-RU" sz="1000" dirty="0" smtClean="0">
                <a:solidFill>
                  <a:srgbClr val="000000"/>
                </a:solidFill>
                <a:latin typeface="Arial"/>
                <a:ea typeface="Times New Roman"/>
              </a:rPr>
              <a:t>поясному изделию?</a:t>
            </a:r>
            <a:endParaRPr lang="ru-RU" sz="11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1000" dirty="0" smtClean="0">
                <a:solidFill>
                  <a:srgbClr val="000000"/>
                </a:solidFill>
                <a:latin typeface="Arial"/>
                <a:ea typeface="Times New Roman"/>
              </a:rPr>
              <a:t>2.  Что </a:t>
            </a:r>
            <a:r>
              <a:rPr lang="ru-RU" sz="1000" dirty="0">
                <a:solidFill>
                  <a:srgbClr val="000000"/>
                </a:solidFill>
                <a:latin typeface="Arial"/>
                <a:ea typeface="Times New Roman"/>
              </a:rPr>
              <a:t>это за масштаб 1:4</a:t>
            </a:r>
            <a:r>
              <a:rPr lang="ru-RU" sz="1000" dirty="0" smtClean="0">
                <a:solidFill>
                  <a:srgbClr val="000000"/>
                </a:solidFill>
                <a:latin typeface="Arial"/>
                <a:ea typeface="Times New Roman"/>
              </a:rPr>
              <a:t>?</a:t>
            </a:r>
          </a:p>
          <a:p>
            <a:pPr>
              <a:spcAft>
                <a:spcPts val="750"/>
              </a:spcAft>
            </a:pPr>
            <a:r>
              <a:rPr lang="ru-RU" sz="1000" dirty="0" smtClean="0">
                <a:solidFill>
                  <a:srgbClr val="000000"/>
                </a:solidFill>
                <a:latin typeface="Arial"/>
                <a:ea typeface="Times New Roman"/>
              </a:rPr>
              <a:t>3. </a:t>
            </a: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Какими 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Times New Roman"/>
              </a:rPr>
              <a:t>по силуэту бывают </a:t>
            </a: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юбки?</a:t>
            </a:r>
          </a:p>
          <a:p>
            <a:pPr>
              <a:spcAft>
                <a:spcPts val="75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4. Какие 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Times New Roman"/>
              </a:rPr>
              <a:t>мерки записываются полностью, а какие в половинном размере</a:t>
            </a: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?</a:t>
            </a:r>
            <a:endParaRPr lang="ru-RU" sz="1400" dirty="0" smtClean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5.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Calibri"/>
              </a:rPr>
              <a:t> Какие мерки необходимо снять для построения </a:t>
            </a:r>
            <a:r>
              <a:rPr lang="ru-RU" sz="1100" dirty="0" smtClean="0">
                <a:solidFill>
                  <a:srgbClr val="000000"/>
                </a:solidFill>
                <a:latin typeface="Arial"/>
                <a:ea typeface="Calibri"/>
              </a:rPr>
              <a:t>поясного изделий (юбки)?</a:t>
            </a:r>
          </a:p>
          <a:p>
            <a:pPr>
              <a:spcAft>
                <a:spcPts val="75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6. 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Times New Roman"/>
              </a:rPr>
              <a:t>. Как измерить </a:t>
            </a: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ДТС (длина спинки до линии талии)?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7. 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Times New Roman"/>
              </a:rPr>
              <a:t>Какую прибавку мы используем при расчете </a:t>
            </a: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базисной 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Times New Roman"/>
              </a:rPr>
              <a:t>сетки </a:t>
            </a: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построения прямой юбки?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8. 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Times New Roman"/>
              </a:rPr>
              <a:t>.Что необходимо сделать, чтобы измерить обхват талии?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9. 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Times New Roman"/>
              </a:rPr>
              <a:t>Назовите основные  линии на фигуре человека для снятия мерок?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</a:rPr>
              <a:t>10. 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Times New Roman"/>
              </a:rPr>
              <a:t>Какой размер для женской фигуры считается </a:t>
            </a:r>
            <a:r>
              <a:rPr lang="ru-RU" sz="1100" dirty="0" err="1">
                <a:solidFill>
                  <a:srgbClr val="000000"/>
                </a:solidFill>
                <a:latin typeface="Arial"/>
                <a:ea typeface="Times New Roman"/>
              </a:rPr>
              <a:t>среднестандартным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Times New Roman"/>
              </a:rPr>
              <a:t>?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11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1100" dirty="0" smtClean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10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11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9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0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Кроссворд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avatars.mds.yandex.net/i?id=e3736eaabd2bc7ab8fcce74e5e5fbc44f270abce-974811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40" y="2204864"/>
            <a:ext cx="500095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5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урока: Моделирование, стиль  одежды.</a:t>
            </a:r>
            <a:br>
              <a:rPr lang="ru-RU" dirty="0" smtClean="0"/>
            </a:br>
            <a:r>
              <a:rPr lang="ru-RU" sz="2200" dirty="0" smtClean="0"/>
              <a:t>Девиз урока: «Расскажи мне – и я забуду, Покажи мне -  и я запомню, Вовлеки меня – и я пойму!»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5904656" cy="28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628" y="465137"/>
            <a:ext cx="7772400" cy="880864"/>
          </a:xfrm>
        </p:spPr>
        <p:txBody>
          <a:bodyPr/>
          <a:lstStyle/>
          <a:p>
            <a:r>
              <a:rPr lang="ru-RU" dirty="0" smtClean="0"/>
              <a:t>Одежда античности</a:t>
            </a:r>
            <a:endParaRPr lang="ru-RU" dirty="0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4" y="1469579"/>
            <a:ext cx="2048252" cy="15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68" y="4509120"/>
            <a:ext cx="1456650" cy="18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5205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2" descr="Picture backgroun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9298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79538"/>
            <a:ext cx="2400259" cy="291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Picture background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74738"/>
            <a:ext cx="1486942" cy="25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0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optim.tildacdn.com/stor6134-3038-4163-b665-653032396361/-/resize/560x/-/format/webp/13343384.jp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optim.tildacdn.com/stor6134-3038-4163-b665-653032396361/-/resize/560x/-/format/webp/13343384.jpg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8176"/>
            <a:ext cx="1728192" cy="24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https://optim.tildacdn.com/stor3065-3937-4637-a166-366662303433/-/resize/560x/-/format/webp/29113317.jpg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90" y="3573016"/>
            <a:ext cx="19442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35270"/>
            <a:ext cx="2508479" cy="21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35" y="525795"/>
            <a:ext cx="2364363" cy="23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56" y="1084935"/>
            <a:ext cx="2051527" cy="157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88" y="4134850"/>
            <a:ext cx="2223695" cy="166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03" y="658923"/>
            <a:ext cx="3240360" cy="281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763134"/>
            <a:ext cx="36738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4" name="Picture 1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6" y="1196751"/>
            <a:ext cx="1607716" cy="21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22338"/>
            <a:ext cx="1872208" cy="27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0" name="Picture 2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75315"/>
            <a:ext cx="1944216" cy="25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366</TotalTime>
  <Words>186</Words>
  <Application>Microsoft Office PowerPoint</Application>
  <PresentationFormat>Экран (4:3)</PresentationFormat>
  <Paragraphs>32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Презентация PowerPoint</vt:lpstr>
      <vt:lpstr>Опрос </vt:lpstr>
      <vt:lpstr>Кроссворд</vt:lpstr>
      <vt:lpstr>Тема урока: Моделирование, стиль  одежды. Девиз урока: «Расскажи мне – и я забуду, Покажи мне -  и я запомню, Вовлеки меня – и я пойму!» </vt:lpstr>
      <vt:lpstr>Одежда античности</vt:lpstr>
      <vt:lpstr>Презентация PowerPoint</vt:lpstr>
      <vt:lpstr>Презентация PowerPoint</vt:lpstr>
      <vt:lpstr>Презентация PowerPoint</vt:lpstr>
      <vt:lpstr>Опорные (ключевые) слова:</vt:lpstr>
      <vt:lpstr>Базовое моделирование  плечевой, поясной одежды</vt:lpstr>
      <vt:lpstr>Презентация PowerPoint</vt:lpstr>
      <vt:lpstr>Презентация PowerPoint</vt:lpstr>
      <vt:lpstr>Презентация PowerPoint</vt:lpstr>
      <vt:lpstr>Применение знаний и формирование новых умений (выполнение практической работы) </vt:lpstr>
      <vt:lpstr>Презентация PowerPoint</vt:lpstr>
      <vt:lpstr>Игра: «Станции» 1. Ст. Художественная – Художественный проект или замысел, воплощенный в рисунок?  2. Ст. Обмерочная  – Какие мерки необходимо снять для построения поясных изделий? 3. Ст. Конструкторская -Что составляет основу будущего чертежа конструкции?  4. Ст. Модельная – Что такое базовое моделирование? 5. Ст. Корректировочная- - Какой размер считается в женской одежде среднестандартный? 6.Ст. Раскройная –  Какие инструменты и принадлежности вы знаете для раскрой?  7. Ст. Технологическая - - Какой шов применяется при обработке боковых срезов ? 8. Ст. Техническая  - – Каким оборудованием вы будете пользоваться при обработке швейных изделий?   </vt:lpstr>
      <vt:lpstr>Подведение итогов. Домашнее задание :_выполнить моделирование нагрудной вытачки на основе выкройки вашей блузы.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Моделирование, стиль  одежды.</dc:title>
  <dc:creator>DI</dc:creator>
  <cp:lastModifiedBy>DI</cp:lastModifiedBy>
  <cp:revision>30</cp:revision>
  <dcterms:created xsi:type="dcterms:W3CDTF">2025-04-08T12:29:17Z</dcterms:created>
  <dcterms:modified xsi:type="dcterms:W3CDTF">2025-04-10T13:19:36Z</dcterms:modified>
</cp:coreProperties>
</file>