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6" r:id="rId6"/>
    <p:sldId id="264" r:id="rId7"/>
    <p:sldId id="265" r:id="rId8"/>
    <p:sldId id="263" r:id="rId9"/>
    <p:sldId id="269" r:id="rId10"/>
    <p:sldId id="262" r:id="rId11"/>
    <p:sldId id="268" r:id="rId12"/>
    <p:sldId id="267" r:id="rId13"/>
    <p:sldId id="270" r:id="rId14"/>
    <p:sldId id="271" r:id="rId15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4 варианта АООП</a:t>
            </a:r>
            <a:br>
              <a:rPr lang="ru-RU" b="1" dirty="0" smtClean="0"/>
            </a:br>
            <a:r>
              <a:rPr lang="ru-RU" b="1" dirty="0" smtClean="0"/>
              <a:t>для детей с РАС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97218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МБОУ «Гатчинская НОШ №5»</a:t>
            </a:r>
          </a:p>
          <a:p>
            <a:pPr>
              <a:buNone/>
            </a:pPr>
            <a:r>
              <a:rPr lang="ru-RU" sz="1600" dirty="0" smtClean="0"/>
              <a:t>д</a:t>
            </a:r>
            <a:r>
              <a:rPr lang="ru-RU" sz="1600" dirty="0" smtClean="0"/>
              <a:t>ефектолог Лазарева Л.Г.</a:t>
            </a:r>
            <a:endParaRPr lang="ru-RU" sz="1600" dirty="0"/>
          </a:p>
        </p:txBody>
      </p:sp>
      <p:pic>
        <p:nvPicPr>
          <p:cNvPr id="14338" name="Picture 2" descr="https://avatars.mds.yandex.net/i?id=9b9377de6ad3e9e150229d8267330b9dbcd44714-539216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4290725"/>
            <a:ext cx="3143272" cy="2400590"/>
          </a:xfrm>
          <a:prstGeom prst="rect">
            <a:avLst/>
          </a:prstGeom>
          <a:noFill/>
        </p:spPr>
      </p:pic>
      <p:pic>
        <p:nvPicPr>
          <p:cNvPr id="7" name="Picture 2" descr="https://avatars.mds.yandex.net/i?id=416e0c1aa1114373f08eb1ad298c519234170b4b-11801521-images-thumbs&amp;n=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514171"/>
            <a:ext cx="4038600" cy="26980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30534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u="sng" dirty="0" smtClean="0"/>
              <a:t>На основе данного варианта организация разрабатывает </a:t>
            </a:r>
            <a:r>
              <a:rPr lang="ru-RU" altLang="ru-RU" sz="2400" dirty="0" smtClean="0"/>
              <a:t>специальную индивидуальную программу развития (СИПР), учитывающую индивидуальные образовательные потребности обучающегося.</a:t>
            </a:r>
          </a:p>
          <a:p>
            <a:pPr algn="ctr"/>
            <a:r>
              <a:rPr lang="ru-RU" altLang="ru-RU" sz="2400" dirty="0" smtClean="0"/>
              <a:t>Данный вариант предполагает: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планомерное введение обучающегося в более сложную социальную среду,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 дозированное расширение повседневного жизненного опыта и социальных контактов обучающегося в доступных для него пределах,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 в том числе работа по организации регулярных контактов детей со сверстниками и взрослыми.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214290"/>
            <a:ext cx="26340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Вариант 8.4 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571736" y="2333685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 smtClean="0"/>
              <a:t>Обязательной является специальная организация среды для реализации особых образовательных потребностей обучающегося, развитие его жизненной компетенции в разных социальных сферах (образовательной, семейной, </a:t>
            </a:r>
            <a:r>
              <a:rPr lang="ru-RU" altLang="ru-RU" sz="2400" dirty="0" err="1" smtClean="0"/>
              <a:t>досуговой</a:t>
            </a:r>
            <a:r>
              <a:rPr lang="ru-RU" altLang="ru-RU" sz="2400" dirty="0" smtClean="0"/>
              <a:t>, трудовой и других).</a:t>
            </a:r>
          </a:p>
          <a:p>
            <a:r>
              <a:rPr lang="ru-RU" altLang="ru-RU" sz="2400" dirty="0" smtClean="0"/>
              <a:t>Специальные условия обучения и воспитания включают использование, с учетом медицинских показаний, аппаратуры разных типов коллективного и индивидуального пользования, дополнительных </a:t>
            </a:r>
            <a:r>
              <a:rPr lang="ru-RU" altLang="ru-RU" sz="2400" dirty="0" err="1" smtClean="0"/>
              <a:t>ассистивных</a:t>
            </a:r>
            <a:r>
              <a:rPr lang="ru-RU" altLang="ru-RU" sz="2400" dirty="0" smtClean="0"/>
              <a:t> средств и средств альтернативной коммуникации.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400" b="1" dirty="0" smtClean="0">
                <a:solidFill>
                  <a:srgbClr val="C00000"/>
                </a:solidFill>
              </a:rPr>
              <a:t>Реализация содержания образования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2400" b="1" dirty="0" smtClean="0">
                <a:solidFill>
                  <a:srgbClr val="C00000"/>
                </a:solidFill>
              </a:rPr>
              <a:t>Вар. 8.4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s://avatars.mds.yandex.net/i?id=2a0000017a0c832899eac8fb7e75e0e0a99d-4356754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8"/>
            <a:ext cx="2478256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285720" y="571481"/>
          <a:ext cx="8644000" cy="6167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8800"/>
                <a:gridCol w="1728800"/>
                <a:gridCol w="1728800"/>
                <a:gridCol w="1728800"/>
                <a:gridCol w="1728800"/>
              </a:tblGrid>
              <a:tr h="500065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Варианты </a:t>
                      </a:r>
                    </a:p>
                    <a:p>
                      <a:r>
                        <a:rPr lang="ru-RU" dirty="0" smtClean="0"/>
                        <a:t>АООП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АООП 8.1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АООП 8.2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АООП 8.3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АООП 8.4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Контингент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близко к норме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РАС+ЗПР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 +ЛУО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 +УУО (</a:t>
                      </a:r>
                      <a:r>
                        <a:rPr lang="ru-RU" dirty="0" err="1" smtClean="0"/>
                        <a:t>тяж.УО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Условия организации образования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инклюзия +коррекционная работа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1-5кл. (с </a:t>
                      </a:r>
                      <a:r>
                        <a:rPr lang="ru-RU" sz="1600" dirty="0" err="1" smtClean="0"/>
                        <a:t>д</a:t>
                      </a:r>
                      <a:r>
                        <a:rPr lang="ru-RU" sz="1600" dirty="0" smtClean="0"/>
                        <a:t>/о)</a:t>
                      </a:r>
                    </a:p>
                    <a:p>
                      <a:r>
                        <a:rPr lang="ru-RU" sz="1600" dirty="0" smtClean="0"/>
                        <a:t>6кл. (без </a:t>
                      </a:r>
                      <a:r>
                        <a:rPr lang="ru-RU" sz="1600" dirty="0" err="1" smtClean="0"/>
                        <a:t>д</a:t>
                      </a:r>
                      <a:r>
                        <a:rPr lang="ru-RU" sz="1600" dirty="0" smtClean="0"/>
                        <a:t>/о)</a:t>
                      </a:r>
                      <a:r>
                        <a:rPr lang="ru-RU" sz="1600" baseline="0" dirty="0" smtClean="0"/>
                        <a:t> классы(преимущественно в коррекционном классе)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1-6 классы(специальные классы и школы)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1-6 классы(коррекционный класс или в условиях надомного обучения)</a:t>
                      </a:r>
                      <a:endParaRPr lang="ru-RU" sz="1600" dirty="0"/>
                    </a:p>
                  </a:txBody>
                  <a:tcPr/>
                </a:tc>
              </a:tr>
              <a:tr h="12162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результатам освоения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норма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приближены к норме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итоговые и поэтапные требования снижены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низкие и индивидуализированные</a:t>
                      </a:r>
                      <a:endParaRPr lang="ru-RU" sz="1600" dirty="0"/>
                    </a:p>
                  </a:txBody>
                  <a:tcPr/>
                </a:tc>
              </a:tr>
              <a:tr h="127712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Особенности содержания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преобладает академический компонент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Усиление</a:t>
                      </a:r>
                    </a:p>
                    <a:p>
                      <a:r>
                        <a:rPr lang="ru-RU" sz="1600" dirty="0" smtClean="0"/>
                        <a:t> внимания к жизненной компетенции, использованию знаний в реальных условиях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Редукция(сокращение) академического компонента, расширение области жизненной компетенции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 упор</a:t>
                      </a:r>
                      <a:r>
                        <a:rPr lang="ru-RU" sz="1600" baseline="0" dirty="0" smtClean="0"/>
                        <a:t> на жизненную компетенцию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28860" y="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solidFill>
                  <a:srgbClr val="C00000"/>
                </a:solidFill>
              </a:rPr>
              <a:t>Резюмируем: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8501090" y="1600201"/>
            <a:ext cx="185710" cy="18572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pic>
        <p:nvPicPr>
          <p:cNvPr id="28674" name="Picture 2" descr="https://avatars.mds.yandex.net/i?id=416e0c1aa1114373f08eb1ad298c519234170b4b-11801521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285860"/>
            <a:ext cx="5631812" cy="3762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Спасибо!!!</a:t>
            </a:r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28662" y="0"/>
            <a:ext cx="75724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Вариант 8.1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>Реализация содержания образования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rgbClr val="C00000"/>
                </a:solidFill>
              </a:rPr>
              <a:t>РАС приближенный к возрастной норме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5657671"/>
            <a:ext cx="82868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ct val="100000"/>
            </a:pPr>
            <a:r>
              <a:rPr lang="ru-RU" altLang="ru-RU" sz="1400" b="1" dirty="0" smtClean="0">
                <a:cs typeface="Arial" charset="0"/>
              </a:rPr>
              <a:t>Приложение N 8 к Приказу </a:t>
            </a:r>
            <a:r>
              <a:rPr lang="ru-RU" altLang="ru-RU" sz="1400" b="1" dirty="0" err="1" smtClean="0">
                <a:cs typeface="Arial" charset="0"/>
              </a:rPr>
              <a:t>Минобрнауки</a:t>
            </a:r>
            <a:r>
              <a:rPr lang="ru-RU" altLang="ru-RU" sz="1400" b="1" dirty="0" smtClean="0">
                <a:cs typeface="Arial" charset="0"/>
              </a:rPr>
              <a:t> России от 19.12.2014 N 1598</a:t>
            </a:r>
          </a:p>
          <a:p>
            <a:pPr>
              <a:buClr>
                <a:srgbClr val="000000"/>
              </a:buClr>
              <a:buSzPct val="100000"/>
            </a:pPr>
            <a:r>
              <a:rPr lang="ru-RU" altLang="ru-RU" sz="1400" b="1" dirty="0" smtClean="0">
                <a:cs typeface="Arial" charset="0"/>
              </a:rPr>
              <a:t>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</a:t>
            </a:r>
            <a:endParaRPr lang="ru-RU" altLang="ru-RU" sz="1400" b="1" dirty="0"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64305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Вариант 8.1 предполагает, что обучающийся с РАС получает образование, полностью соответствующее по итоговым достижениям к моменту завершения обучения образованию сверстников, не имеющих ограничений по возможностям здоровья, находясь в их среде и в те же сроки обучения (1 - 4 классы)</a:t>
            </a:r>
            <a:r>
              <a:rPr lang="ru-RU" altLang="ru-RU" dirty="0" smtClean="0"/>
              <a:t>.</a:t>
            </a:r>
          </a:p>
        </p:txBody>
      </p:sp>
      <p:pic>
        <p:nvPicPr>
          <p:cNvPr id="10" name="Рисунок 19" descr="407138248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1507" y="3656615"/>
            <a:ext cx="2122493" cy="320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643306" y="0"/>
            <a:ext cx="16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Вар.8.1.</a:t>
            </a:r>
            <a:endParaRPr lang="ru-RU" alt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71480"/>
            <a:ext cx="71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>
                <a:solidFill>
                  <a:schemeClr val="accent2">
                    <a:lumMod val="75000"/>
                  </a:schemeClr>
                </a:solidFill>
              </a:rPr>
              <a:t>Психолого-педагогическая поддержка таких детей предполагает: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помощь в формировании полноценной жизненной компетенции,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 развитие адекватных отношений между ребенком, учителями, одноклассниками и другими обучающимися, родителями;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работу по профилактике </a:t>
            </a:r>
            <a:r>
              <a:rPr lang="ru-RU" altLang="ru-RU" sz="2400" dirty="0" err="1" smtClean="0"/>
              <a:t>внутриличностных</a:t>
            </a:r>
            <a:r>
              <a:rPr lang="ru-RU" altLang="ru-RU" sz="2400" dirty="0" smtClean="0"/>
              <a:t> и межличностных конфликтов в классе, школе,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 поддержанию эмоционально комфортной обстановки;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создание условий успешного овладения учебной деятельностью с целью предупреждения негативного отношения обучающегося к ситуации школьного обучения в целом.</a:t>
            </a:r>
          </a:p>
        </p:txBody>
      </p:sp>
      <p:pic>
        <p:nvPicPr>
          <p:cNvPr id="9" name="Рисунок 19" descr="407138248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4071942"/>
            <a:ext cx="1231418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9" descr="407138248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428868"/>
            <a:ext cx="1231418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28" y="0"/>
            <a:ext cx="65008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Реализация содержания образования (вар.8.1)</a:t>
            </a:r>
            <a:endParaRPr lang="ru-RU" alt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000108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u="sng" dirty="0" smtClean="0"/>
              <a:t>Обязательным является </a:t>
            </a:r>
            <a:r>
              <a:rPr lang="ru-RU" altLang="ru-RU" sz="2400" dirty="0" smtClean="0"/>
              <a:t>систематическая специальная и психолого-педагогическая поддержка коллектива учителей, родителей, детского коллектива и самого обучающегося. </a:t>
            </a:r>
            <a:r>
              <a:rPr lang="ru-RU" altLang="ru-RU" sz="2400" u="sng" dirty="0" smtClean="0"/>
              <a:t>Основными направлениями в специальной поддержке являются: </a:t>
            </a:r>
          </a:p>
          <a:p>
            <a:pPr algn="ctr"/>
            <a:r>
              <a:rPr lang="ru-RU" altLang="ru-RU" sz="2400" u="sng" dirty="0" smtClean="0"/>
              <a:t>-</a:t>
            </a:r>
            <a:r>
              <a:rPr lang="ru-RU" altLang="ru-RU" sz="2400" dirty="0" smtClean="0"/>
              <a:t>удовлетворение особых образовательных потребностей обучающихся с РАС; </a:t>
            </a:r>
          </a:p>
          <a:p>
            <a:pPr algn="ctr"/>
            <a:r>
              <a:rPr lang="ru-RU" altLang="ru-RU" sz="2400" dirty="0" smtClean="0"/>
              <a:t>-коррекционная помощь в овладении базовым содержанием обучения;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эмоционально-личностное развитие, развитие коммуникативной сферы, зрительного и слухового восприятия, речи;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развитие сознательного использования речевых возможностей в разных условиях общения для реализации полноценных социальных связей с окружающими людьми.</a:t>
            </a:r>
          </a:p>
        </p:txBody>
      </p:sp>
      <p:pic>
        <p:nvPicPr>
          <p:cNvPr id="9" name="Рисунок 19" descr="407138248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-214338"/>
            <a:ext cx="805152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14678" y="428604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3600" b="1" u="sng" dirty="0" smtClean="0">
                <a:solidFill>
                  <a:schemeClr val="accent2">
                    <a:lumMod val="75000"/>
                  </a:schemeClr>
                </a:solidFill>
              </a:rPr>
              <a:t>Вар.8.2 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3600" b="1" u="sng" dirty="0" smtClean="0">
                <a:solidFill>
                  <a:schemeClr val="accent2">
                    <a:lumMod val="75000"/>
                  </a:schemeClr>
                </a:solidFill>
              </a:rPr>
              <a:t>РАС с ЗПР</a:t>
            </a:r>
            <a:endParaRPr lang="ru-RU" altLang="ru-RU" sz="36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143116"/>
            <a:ext cx="7500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 smtClean="0"/>
              <a:t>Предполагает, что обучающийся с РАС имеет более сложную структуру дефекта, получает образование, сопоставимое по конечным достижениям с образованием сверстников, не имеющих ограничений по возможностям здоровья, в пролонгированные сроки.</a:t>
            </a:r>
          </a:p>
          <a:p>
            <a:r>
              <a:rPr lang="ru-RU" altLang="ru-RU" sz="2400" dirty="0" smtClean="0"/>
              <a:t>Данный вариант предполагает пролонгированные сроки обучения: пять лет (1 - 5 классы) - для детей, получивших дошкольное образование; шесть лет (1 - 6 классы) - для детей, не получивших дошкольное образование.</a:t>
            </a:r>
          </a:p>
        </p:txBody>
      </p:sp>
      <p:pic>
        <p:nvPicPr>
          <p:cNvPr id="9" name="Рисунок 20" descr="giphy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2500306"/>
            <a:ext cx="230030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915904" y="142852"/>
            <a:ext cx="6233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rgbClr val="C00000"/>
                </a:solidFill>
              </a:rPr>
              <a:t>Реализация содержания образования 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rgbClr val="C00000"/>
                </a:solidFill>
              </a:rPr>
              <a:t>Вар.8.2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720840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u="sng" dirty="0" smtClean="0"/>
              <a:t>Обязательным является: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организация и расширение повседневных социальных контактов,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 включение специальных курсов коррекционно-развивающего направления,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особое структурирование содержания обучения на основе усиления внимания к целенаправленному развитию эмоционально-личностной сферы и коммуникативного поведения, </a:t>
            </a:r>
          </a:p>
          <a:p>
            <a:pPr algn="ctr">
              <a:buFontTx/>
              <a:buChar char="-"/>
            </a:pPr>
            <a:r>
              <a:rPr lang="ru-RU" altLang="ru-RU" sz="2400" dirty="0" smtClean="0"/>
              <a:t>формированию жизненной компетенции, а также применении как общих, так и специальных методов и приемов обучения.</a:t>
            </a:r>
          </a:p>
        </p:txBody>
      </p:sp>
      <p:pic>
        <p:nvPicPr>
          <p:cNvPr id="9" name="Рисунок 20" descr="giphy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25016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2500306"/>
            <a:ext cx="7643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 smtClean="0"/>
              <a:t>Предполагает, что обучающийся с РАС получает образование, которое по содержанию и итоговым достижениям не соотносится к моменту завершения школьного обучения с содержанием и итоговыми достижениями сверстников , не имеющих дополнительных ограничений по возможностям здоровья, в пролонгированные сроки. Данный вариант предполагает пролонгированные сроки обучения: шесть лет (1 - 6 классы).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57166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Вариант 8.3</a:t>
            </a:r>
          </a:p>
          <a:p>
            <a:pPr algn="ctr"/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РАС с легкой умственной отсталостью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Рисунок 22" descr="image_861005171607334308177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071546"/>
            <a:ext cx="1885953" cy="225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72663" y="285728"/>
            <a:ext cx="615226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rgbClr val="C00000"/>
                </a:solidFill>
              </a:rPr>
              <a:t>Реализация содержания образования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solidFill>
                  <a:srgbClr val="C00000"/>
                </a:solidFill>
              </a:rPr>
              <a:t>Вар. 8.3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285860"/>
            <a:ext cx="83582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Данный вариант предполагает в большей степени развитие у обучающихся жизненной компетенции на основе планомерного введения в более сложную социальную среду, расширение повседневного жизненного опыта, социальных контактов обучающихся с детьми и взрослыми в доступных для них пределах, поэтапное формирование учебной деятельности.</a:t>
            </a:r>
          </a:p>
        </p:txBody>
      </p:sp>
      <p:pic>
        <p:nvPicPr>
          <p:cNvPr id="9" name="Рисунок 22" descr="image_861005171607334308177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7815" y="3429000"/>
            <a:ext cx="2681840" cy="320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ГОД 24-25\СТИМУЛИРКА 24-25\стимулирка март 25\istockphoto-544969724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642918"/>
            <a:ext cx="77152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Предполагает, что обучающийся с РАС, осложненными умственной отсталостью (умеренной, тяжелой, глубокой, тяжелыми и множественными нарушениями развития) получает образование, которое по содержанию и итоговым достижениям не соотносится к моменту завершения школьного обучения с содержанием и итоговыми достижениями сверстников, не имеющих дополнительных ограничений по возможностям здоровья, в пролонгированные сроки. </a:t>
            </a:r>
          </a:p>
          <a:p>
            <a:pPr algn="ctr"/>
            <a:r>
              <a:rPr lang="ru-RU" altLang="ru-RU" sz="2400" dirty="0" smtClean="0"/>
              <a:t>Данный вариант предполагает пролонгированные сроки обучения: шесть лет (1 - 6 классы).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0"/>
            <a:ext cx="2364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Вариант 8.4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 descr="https://avatars.mds.yandex.net/i?id=9b9377de6ad3e9e150229d8267330b9dbcd44714-539216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429132"/>
            <a:ext cx="2857488" cy="2182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818</Words>
  <PresentationFormat>Экран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4 варианта АООП для детей с РАС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Спасибо!!!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55</cp:revision>
  <dcterms:created xsi:type="dcterms:W3CDTF">2025-03-20T11:35:10Z</dcterms:created>
  <dcterms:modified xsi:type="dcterms:W3CDTF">2025-04-18T11:08:49Z</dcterms:modified>
</cp:coreProperties>
</file>