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6.jpg" ContentType="image/jpg"/>
  <Override PartName="/ppt/media/image10.jpg" ContentType="image/jpg"/>
  <Override PartName="/ppt/media/image12.jpg" ContentType="image/jpg"/>
  <Override PartName="/ppt/media/image14.jpg" ContentType="image/jpg"/>
  <Override PartName="/ppt/media/image16.jpg" ContentType="image/jpg"/>
  <Override PartName="/ppt/media/image18.jpg" ContentType="image/jpg"/>
  <Override PartName="/ppt/media/image20.jpg" ContentType="image/jpg"/>
  <Override PartName="/ppt/media/image22.jpg" ContentType="image/jpg"/>
  <Override PartName="/ppt/media/image26.jpg" ContentType="image/jpg"/>
  <Override PartName="/ppt/media/image28.jpg" ContentType="image/jpg"/>
  <Override PartName="/ppt/media/image70.jpg" ContentType="image/jpg"/>
  <Override PartName="/ppt/media/image72.jpg" ContentType="image/jpg"/>
  <Override PartName="/ppt/media/image74.jpg" ContentType="image/jpg"/>
  <Override PartName="/ppt/media/image76.jpg" ContentType="image/jpg"/>
  <Override PartName="/ppt/media/image78.jpg" ContentType="image/jpg"/>
  <Override PartName="/ppt/media/image8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3" r:id="rId5"/>
    <p:sldId id="261" r:id="rId6"/>
    <p:sldId id="268" r:id="rId7"/>
    <p:sldId id="260" r:id="rId8"/>
    <p:sldId id="267" r:id="rId9"/>
    <p:sldId id="265" r:id="rId10"/>
    <p:sldId id="273" r:id="rId11"/>
    <p:sldId id="272" r:id="rId12"/>
    <p:sldId id="271" r:id="rId13"/>
    <p:sldId id="270" r:id="rId14"/>
    <p:sldId id="269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58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59" r:id="rId31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ей" initials="А" lastIdx="1" clrIdx="0">
    <p:extLst>
      <p:ext uri="{19B8F6BF-5375-455C-9EA6-DF929625EA0E}">
        <p15:presenceInfo xmlns:p15="http://schemas.microsoft.com/office/powerpoint/2012/main" userId="Алексей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4E829-093B-46EE-955F-582FDFCE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5129A3-28D3-496D-88EF-AF0E51F34A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05F3F0-389B-4229-9AB7-E5B96582F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431F-A944-46F5-9F45-4F084902CCDD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FBCB17-C244-4F52-90A4-67B741F73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1AF656-1CED-4B36-B1AD-D064F13DA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BE4-D16A-44DC-A62C-D46C45865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03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DAD9CA-313D-424D-A985-1C8CDFC0E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B19990-69AB-46E2-9610-72861F6BC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0DDAE2-A7A5-442D-8B18-801C017D8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431F-A944-46F5-9F45-4F084902CCDD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90B593-98DF-42FE-83FD-09FB5A6D7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7C193-BA40-46C5-88D0-221853E22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BE4-D16A-44DC-A62C-D46C45865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8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28277D6-CADC-4D6F-93F4-D780DFFD07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F7E771-429A-4682-B043-581A1FF21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97E50B-B9A3-4444-8E20-06560884F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431F-A944-46F5-9F45-4F084902CCDD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D76C0-F19D-43BD-8170-747DA5D44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51FE3-E7DC-46BA-BA56-D392F8E5D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BE4-D16A-44DC-A62C-D46C45865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41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4489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6E37D-1F5B-42CC-B0AB-0EE57EC34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156774-5080-4BAB-8755-8C3704F52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84D854-52E6-430F-A114-6C820D73B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431F-A944-46F5-9F45-4F084902CCDD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2FEF47-9588-4133-9D90-62E09E72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C32B1-5CB1-4D97-8936-811DCD399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BE4-D16A-44DC-A62C-D46C45865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86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EC2D7-083C-43F4-ACAA-4D1D6D51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A581CA-4108-468F-A3F9-652689067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F08C1-FAAC-4EFF-8CF4-91854E06B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431F-A944-46F5-9F45-4F084902CCDD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48BF4C-2B84-49E3-9880-73925B6A3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4C616-6A70-4E8E-97CA-24F12242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BE4-D16A-44DC-A62C-D46C45865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51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38628D-CC76-4122-8FAA-B24D474AE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2FE2D8-D61A-423A-99E4-F6740EA75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306A6E-0DDC-4A89-9D74-CCA021785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A69B69-5EF6-4325-A3EA-8350D36B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431F-A944-46F5-9F45-4F084902CCDD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78990D-CFE1-4F46-8170-273952B7B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7041C0-01A6-40F8-9771-CE8CB155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BE4-D16A-44DC-A62C-D46C45865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48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031DC-4C37-490A-8590-9F7120483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C12F6A-436B-4B1C-A818-245BB8CDD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D76213-1E21-4085-9B4D-9B8C2E51F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6F9BBA9-B4A9-4C06-824A-9FB580EBFA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17004E1-DBFB-4943-AB15-6D4271D22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0909AF-C48F-48C4-91A3-E28DBF43D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431F-A944-46F5-9F45-4F084902CCDD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89B0983-F873-4776-A7DA-3CFB63E38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04C998A-CD15-4D16-A801-61BC599B7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BE4-D16A-44DC-A62C-D46C45865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0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AF581-0549-4722-AE16-05FCDEC6A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9BEBA7-59D4-4F05-9873-5B906401B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431F-A944-46F5-9F45-4F084902CCDD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CD6201-3E03-49DF-8DEF-623EBD144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2E4F16-A928-4979-ABFB-7241DAC9C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BE4-D16A-44DC-A62C-D46C45865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36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1513D4-47FB-415D-8190-8607E06A4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431F-A944-46F5-9F45-4F084902CCDD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0959EE5-AEE1-46DE-98B1-1B5D62377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08A81A-4735-46B7-9C8C-FFEEB739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BE4-D16A-44DC-A62C-D46C45865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09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557D9-C15B-44BF-ABE6-4D259AED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F8A56C-5D08-4520-9197-539768DED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6822E1-3C19-4EB0-970E-357672FBD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B5BEB-C7C1-4BE8-B2C2-F2F27116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431F-A944-46F5-9F45-4F084902CCDD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EC7DC2-9AD5-47AF-8E41-13DE5488D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205348-A6B1-4A82-BE03-F790F526F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BE4-D16A-44DC-A62C-D46C45865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2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2946E-425A-403A-975F-3A713ED6C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B1EEFEC-FC34-4A9D-A304-62D1098BE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D368C1-E3A9-4D0F-A8BF-CCF78F013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1ED19-E181-4D3A-9132-0CC606A2F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431F-A944-46F5-9F45-4F084902CCDD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EF4AE2-2894-42D4-9C02-A01DBE007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E99763-800A-410D-A475-9A908FDEC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BE4-D16A-44DC-A62C-D46C45865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36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345C52-CAB9-4E53-BB92-4E8ECA0A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43FE87-7A1B-46B7-9615-2B2EDB103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8740A7-CB92-4ADF-A578-37E8447DA4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C431F-A944-46F5-9F45-4F084902CCDD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F1C5E8-254A-4022-B8F9-D373D4B53A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F287AE-9C62-41AA-BFA5-CCE26A449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66BE4-D16A-44DC-A62C-D46C45865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71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alenka37a@yandex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jpg"/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jpg"/><Relationship Id="rId5" Type="http://schemas.openxmlformats.org/officeDocument/2006/relationships/image" Target="../media/image72.jp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91E23-3C49-486C-818D-D87FCCE24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256" y="192089"/>
            <a:ext cx="10405872" cy="341312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«Центр развития ребёнка – Детский сад № 2»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1023D5-C80D-47C5-AC58-0209FEB61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3336" y="5734811"/>
            <a:ext cx="3477006" cy="695325"/>
          </a:xfrm>
        </p:spPr>
        <p:txBody>
          <a:bodyPr>
            <a:normAutofit fontScale="77500" lnSpcReduction="20000"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Афанасьева Алёна Евгеньевна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МДОУ № 2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alenka37a@yandex.ru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CDECE1-0CFD-480E-8FA6-C0B95B3D59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100" y="2152650"/>
            <a:ext cx="5529549" cy="3314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744461-BEA9-47C4-8D3C-DBF2680C950F}"/>
              </a:ext>
            </a:extLst>
          </p:cNvPr>
          <p:cNvSpPr txBox="1"/>
          <p:nvPr/>
        </p:nvSpPr>
        <p:spPr>
          <a:xfrm>
            <a:off x="329184" y="1107978"/>
            <a:ext cx="11386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Bookman Old Style" panose="02050604050505020204" pitchFamily="18" charset="0"/>
              </a:rPr>
              <a:t>«Использование нетрадиционных техник рисования в работе </a:t>
            </a:r>
          </a:p>
          <a:p>
            <a:pPr algn="ctr"/>
            <a:r>
              <a:rPr lang="ru-RU" sz="2400" b="1" i="1" dirty="0">
                <a:latin typeface="Bookman Old Style" panose="02050604050505020204" pitchFamily="18" charset="0"/>
              </a:rPr>
              <a:t>с детьми младшего дошкольного возраста»</a:t>
            </a:r>
            <a:endParaRPr lang="ru-RU" sz="2400" b="1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E0C7D-03CB-4F2D-9673-3DD0DB77922C}"/>
              </a:ext>
            </a:extLst>
          </p:cNvPr>
          <p:cNvSpPr txBox="1"/>
          <p:nvPr/>
        </p:nvSpPr>
        <p:spPr>
          <a:xfrm>
            <a:off x="5609193" y="6276247"/>
            <a:ext cx="1273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Шуя, 2025 год</a:t>
            </a:r>
          </a:p>
        </p:txBody>
      </p:sp>
    </p:spTree>
    <p:extLst>
      <p:ext uri="{BB962C8B-B14F-4D97-AF65-F5344CB8AC3E}">
        <p14:creationId xmlns:p14="http://schemas.microsoft.com/office/powerpoint/2010/main" val="11329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111A2F-C834-4551-9F34-3637F5F82A03}"/>
              </a:ext>
            </a:extLst>
          </p:cNvPr>
          <p:cNvSpPr txBox="1"/>
          <p:nvPr/>
        </p:nvSpPr>
        <p:spPr>
          <a:xfrm>
            <a:off x="3980461" y="2274838"/>
            <a:ext cx="42310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Пуантилизм</a:t>
            </a: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Это рисование точками.</a:t>
            </a:r>
          </a:p>
          <a:p>
            <a:pPr algn="ctr"/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Технология рисования</a:t>
            </a:r>
          </a:p>
          <a:p>
            <a:pPr algn="ctr"/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Процесс рисования заключается в том, что рисунок наносится </a:t>
            </a:r>
            <a:r>
              <a:rPr lang="ru-RU" b="0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отдельными неизолированными мазками круглой формы.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8144FF-2FD0-4EDC-BF43-F0664CA4B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0" y="184903"/>
            <a:ext cx="2588821" cy="38740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7DD8AB-C99D-4EC7-A17E-EE2A4ED84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711" y="3966358"/>
            <a:ext cx="3733725" cy="26510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C25594-E045-4B8D-B24C-5DD9676A2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33" y="218961"/>
            <a:ext cx="3596003" cy="26510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FEB43D-373F-46F9-9878-6B940E44C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4" y="4211120"/>
            <a:ext cx="3224932" cy="246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0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6F998C-4772-4E83-B04B-6D3639B49478}"/>
              </a:ext>
            </a:extLst>
          </p:cNvPr>
          <p:cNvSpPr txBox="1"/>
          <p:nvPr/>
        </p:nvSpPr>
        <p:spPr>
          <a:xfrm>
            <a:off x="4268438" y="1859339"/>
            <a:ext cx="422514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Кляксография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это рисование кляксами, пятнами, каплями, в которых необходимо разглядеть определённый образ, подключив фантазию.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dirty="0">
                <a:solidFill>
                  <a:srgbClr val="FF0000"/>
                </a:solidFill>
                <a:latin typeface="Bookman Old Style" panose="02050604050505020204" pitchFamily="18" charset="0"/>
              </a:rPr>
              <a:t>Технология рисования</a:t>
            </a:r>
          </a:p>
          <a:p>
            <a:pPr algn="ctr"/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Создание клякс с помощью кисти или пипетки и их растекание, раздувание с помощью трубочек по бумаге.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026B87-978F-4BDA-898D-7851E9A7B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9" y="338447"/>
            <a:ext cx="3839830" cy="24403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F6600C-A488-4C63-A5C3-A927B12A4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808" y="338447"/>
            <a:ext cx="2629147" cy="35055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0FDD60-69FC-402B-9C1E-0F3295EE6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8" y="3538846"/>
            <a:ext cx="3842591" cy="30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2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DC8707-D1F8-4F62-A726-7DA611AD7A6C}"/>
              </a:ext>
            </a:extLst>
          </p:cNvPr>
          <p:cNvSpPr txBox="1"/>
          <p:nvPr/>
        </p:nvSpPr>
        <p:spPr>
          <a:xfrm>
            <a:off x="6316931" y="1042289"/>
            <a:ext cx="460515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Рисование свечой</a:t>
            </a:r>
          </a:p>
          <a:p>
            <a:pPr algn="ctr"/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это нетрадиционная техника</a:t>
            </a:r>
            <a:r>
              <a:rPr lang="ru-RU" b="0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, которая позволяет создавать интересные изображения на листе бумаги. </a:t>
            </a:r>
            <a:endParaRPr lang="ru-RU" i="0" dirty="0">
              <a:solidFill>
                <a:srgbClr val="333333"/>
              </a:solidFill>
              <a:effectLst/>
              <a:latin typeface="Bookman Old Style" panose="02050604050505020204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Технология рисования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На чистом листе нарисовать рисунок свечой, в этот момент ничего не будет видно. Можно рисовать и восковыми карандашами, эффект будет тот же. Чтобы изображение появилось, широкую кисть или губку обмакнуть в краску и покрыть лист крупными мазками. Краска сползёт с созданного контура, так как парафин, из которого сделана свеча, жирный.</a:t>
            </a:r>
          </a:p>
          <a:p>
            <a:pPr algn="ctr"/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27E2A5-F49B-4F8F-8A9D-C4CBA7DA59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6" b="3896"/>
          <a:stretch/>
        </p:blipFill>
        <p:spPr>
          <a:xfrm>
            <a:off x="367102" y="267195"/>
            <a:ext cx="4951064" cy="31618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A42A4D-A215-4A6C-8BCD-C369E75197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1" b="7186"/>
          <a:stretch/>
        </p:blipFill>
        <p:spPr>
          <a:xfrm>
            <a:off x="504701" y="3601192"/>
            <a:ext cx="4486807" cy="321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83078A-7C52-4430-BC7B-58BA76B093C6}"/>
              </a:ext>
            </a:extLst>
          </p:cNvPr>
          <p:cNvSpPr txBox="1"/>
          <p:nvPr/>
        </p:nvSpPr>
        <p:spPr>
          <a:xfrm>
            <a:off x="4618264" y="3704733"/>
            <a:ext cx="29554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Скотч – арт</a:t>
            </a:r>
          </a:p>
          <a:p>
            <a:pPr algn="ctr"/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Создание изображений при помощи скотча, изоленты.</a:t>
            </a:r>
          </a:p>
          <a:p>
            <a:pPr algn="ctr"/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Технология рисования</a:t>
            </a:r>
          </a:p>
          <a:p>
            <a:pPr algn="ctr"/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С помощью скотча, на листе бумаги изображается рисунок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A64400-250F-475D-9A40-259362F1C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5" y="195943"/>
            <a:ext cx="4898572" cy="33548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A8230B-2655-4E24-BD90-8B4486CD4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051" y="218859"/>
            <a:ext cx="4966607" cy="330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3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35B1F1-4E14-4CB3-BD5B-320C10CA0BB2}"/>
              </a:ext>
            </a:extLst>
          </p:cNvPr>
          <p:cNvSpPr txBox="1"/>
          <p:nvPr/>
        </p:nvSpPr>
        <p:spPr>
          <a:xfrm>
            <a:off x="6941131" y="1847465"/>
            <a:ext cx="380950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Агамография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техника, которая представляет собой сочетание двух картинок в одной. В зависимости от того, под каким углом смотреть, можно увидеть то одну картинку, то другую.</a:t>
            </a:r>
          </a:p>
          <a:p>
            <a:pPr algn="ctr"/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dirty="0">
                <a:solidFill>
                  <a:srgbClr val="FF0000"/>
                </a:solidFill>
                <a:latin typeface="Bookman Old Style" panose="02050604050505020204" pitchFamily="18" charset="0"/>
              </a:rPr>
              <a:t>Технология рисования</a:t>
            </a:r>
          </a:p>
          <a:p>
            <a:pPr algn="ctr"/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В основе </a:t>
            </a:r>
            <a:r>
              <a:rPr lang="ru-RU" i="0" dirty="0" err="1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агамографии</a:t>
            </a:r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 лежит складывание бумаги гармошкой. </a:t>
            </a:r>
            <a:r>
              <a:rPr lang="ru-RU" dirty="0">
                <a:solidFill>
                  <a:srgbClr val="333333"/>
                </a:solidFill>
                <a:latin typeface="Bookman Old Style" panose="02050604050505020204" pitchFamily="18" charset="0"/>
              </a:rPr>
              <a:t>Рисунок рисуется по частям.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D5A3B3-E602-4F96-AD3C-D6EE40C3B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0" y="446176"/>
            <a:ext cx="4982359" cy="28025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0DD517-B045-4710-8A37-3301452A3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0" y="3609248"/>
            <a:ext cx="4982359" cy="280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35B1F1-4E14-4CB3-BD5B-320C10CA0BB2}"/>
              </a:ext>
            </a:extLst>
          </p:cNvPr>
          <p:cNvSpPr txBox="1"/>
          <p:nvPr/>
        </p:nvSpPr>
        <p:spPr>
          <a:xfrm>
            <a:off x="3639045" y="58847"/>
            <a:ext cx="491391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Bookman Old Style" panose="02050604050505020204" pitchFamily="18" charset="0"/>
              </a:rPr>
              <a:t>Линотипия</a:t>
            </a:r>
          </a:p>
          <a:p>
            <a:pPr algn="ctr"/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это техника рисования, в которой изображения создаются с помощью уложенных на поверхность шероховатого или ворсистого материала ниток, образующих контур изображения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dirty="0">
                <a:solidFill>
                  <a:srgbClr val="FF0000"/>
                </a:solidFill>
                <a:latin typeface="Bookman Old Style" panose="02050604050505020204" pitchFamily="18" charset="0"/>
              </a:rPr>
              <a:t>Технология рисования</a:t>
            </a:r>
          </a:p>
          <a:p>
            <a:pPr algn="l"/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Для выполнения линотипии потребуется одна или несколько ниточек длиной 25–30 см. Нужно:</a:t>
            </a:r>
          </a:p>
          <a:p>
            <a:pPr algn="l"/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Сложить лист бумаги пополам. Разложить в произвольном порядке предварительно выкрашенные цветными красками ниточки на одну половинку сложенного листа. Обе половинки сложить, один конец ниточки должен оставаться снаружи. Плотно прижать и аккуратно разгладить. Прижимая сверху одной рукой, другой резким движением ниточки выдернуть. Полученное изображение довести до образа</a:t>
            </a:r>
          </a:p>
          <a:p>
            <a:pPr algn="ctr"/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1C330A-9BB2-4EDE-A0F8-D1605505B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1" y="866898"/>
            <a:ext cx="3438314" cy="50054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EAD189-1D79-479B-B135-68674F1B8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652" y="866897"/>
            <a:ext cx="3430118" cy="500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7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35B1F1-4E14-4CB3-BD5B-320C10CA0BB2}"/>
              </a:ext>
            </a:extLst>
          </p:cNvPr>
          <p:cNvSpPr txBox="1"/>
          <p:nvPr/>
        </p:nvSpPr>
        <p:spPr>
          <a:xfrm>
            <a:off x="4523262" y="1166843"/>
            <a:ext cx="314547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Bookman Old Style" panose="02050604050505020204" pitchFamily="18" charset="0"/>
              </a:rPr>
              <a:t>Рисование ладошками</a:t>
            </a:r>
          </a:p>
          <a:p>
            <a:pPr algn="ctr"/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это нетрадиционный способ изобразительного творчества, при котором для создания рисунков используются ладони, пальцы и кисти рук.</a:t>
            </a:r>
          </a:p>
          <a:p>
            <a:pPr algn="ctr"/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dirty="0">
                <a:solidFill>
                  <a:srgbClr val="FF0000"/>
                </a:solidFill>
                <a:latin typeface="Bookman Old Style" panose="02050604050505020204" pitchFamily="18" charset="0"/>
              </a:rPr>
              <a:t>Технология рисования</a:t>
            </a:r>
          </a:p>
          <a:p>
            <a:pPr algn="ctr"/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Техника проста: ребёнок опускает свои ручки в краску либо раскрашивает их с помощью кисти, а затем оставляет на бумажном листе отпечаток.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F80DFE-E225-4AF3-A449-E618ECCC7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2" y="647206"/>
            <a:ext cx="3882202" cy="54448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6A56EB-1640-4FE0-BE55-9929F5139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670" y="647206"/>
            <a:ext cx="3758540" cy="544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35B1F1-4E14-4CB3-BD5B-320C10CA0BB2}"/>
              </a:ext>
            </a:extLst>
          </p:cNvPr>
          <p:cNvSpPr txBox="1"/>
          <p:nvPr/>
        </p:nvSpPr>
        <p:spPr>
          <a:xfrm>
            <a:off x="3914651" y="104278"/>
            <a:ext cx="4362698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Рисование с помощью нетрадиционных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средств (пупырчатая плёнка, картон)</a:t>
            </a:r>
          </a:p>
          <a:p>
            <a:pPr algn="ctr"/>
            <a:r>
              <a:rPr lang="ru-RU" b="0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это нетрадиционная техника, в которой можно создавать разнообразные композиции</a:t>
            </a:r>
          </a:p>
          <a:p>
            <a:pPr algn="ctr"/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Технология рисования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Вырезать из пузырчатой плёнки фигуры по шаблонам и раскрасить. Нужно стараться раскрасить каждую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пупырку</a:t>
            </a:r>
            <a:r>
              <a:rPr lang="ru-RU" b="0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, тогда рисунок получится более чётким. Пока краска ещё не достаточно высохла, приложить плёнку к бумаге, затем убрать и посмотреть, что получилось.  С помощью пузырчатой плёнки можно нарисовать, например, фон для будущего рисунка, явления природы, цветы, фрукты и овощи, рыб и животных, насекомых, деревья.</a:t>
            </a:r>
          </a:p>
          <a:p>
            <a:pPr algn="ctr"/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B8716C-00C0-47EA-A8FA-00549D00F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9" y="742208"/>
            <a:ext cx="3599166" cy="45244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BCF174-6491-4574-B621-D0FB3180C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245" y="1050966"/>
            <a:ext cx="3598406" cy="574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35B1F1-4E14-4CB3-BD5B-320C10CA0BB2}"/>
              </a:ext>
            </a:extLst>
          </p:cNvPr>
          <p:cNvSpPr txBox="1"/>
          <p:nvPr/>
        </p:nvSpPr>
        <p:spPr>
          <a:xfrm>
            <a:off x="3303567" y="74726"/>
            <a:ext cx="5691744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Рисование мыльными пузырями</a:t>
            </a:r>
          </a:p>
          <a:p>
            <a:pPr algn="ctr"/>
            <a:r>
              <a:rPr lang="ru-RU" b="0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это нетрадиционная техника, которая позволяет создавать интересные и необычные рисунки с цветным сетчатым фоном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Технология рисования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В стаканчики с разноцветными жидкостями помещаются трубочки. Дуют в трубочки, пока пена не подымится до краёв. Сверху стаканчика на мыльную шапку прикладывается альбомный лист бумаги. Отпечатки цветной пены делаются в заранее задуманном порядке. Затем получившиеся круги обрисовываются. Также можно накладывать разноцветную пену на лист бумаги ложкой, подкладывать шаблоны, чтобы зарисовывать только фон. Отпечатки иногда вырезают для дальнейшего использования в аппликации. Рисунки мыльными пузырями отлично комбинируются с другими техниками рисования для получения интересного сюжета. При помощи карандашей, фломастеров, красок и кистей прорисовывают дополнительные детали к уже готовому пенному рисунку.</a:t>
            </a:r>
          </a:p>
          <a:p>
            <a:pPr algn="ctr"/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BC4C76-B3DD-4350-8E9B-50DE7DC73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8651" y="2037830"/>
            <a:ext cx="4573338" cy="30910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BEBB5B-1154-4E1F-86F5-9CAED6734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311" y="4203866"/>
            <a:ext cx="2960913" cy="22206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2492BD-7FFD-4434-924A-8D4F58DEE0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r="395" b="6320"/>
          <a:stretch/>
        </p:blipFill>
        <p:spPr>
          <a:xfrm>
            <a:off x="8903581" y="1579417"/>
            <a:ext cx="3075950" cy="205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9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35B1F1-4E14-4CB3-BD5B-320C10CA0BB2}"/>
              </a:ext>
            </a:extLst>
          </p:cNvPr>
          <p:cNvSpPr txBox="1"/>
          <p:nvPr/>
        </p:nvSpPr>
        <p:spPr>
          <a:xfrm>
            <a:off x="3751861" y="335846"/>
            <a:ext cx="468827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Рисование полиэтиленовыми пакетами</a:t>
            </a:r>
          </a:p>
          <a:p>
            <a:pPr algn="ctr"/>
            <a:r>
              <a:rPr lang="ru-RU" b="0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это нетрадиционная техника, которая предполагает использование пакетов в качестве кисти.</a:t>
            </a:r>
          </a:p>
          <a:p>
            <a:pPr algn="ctr"/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Технология рисования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Пакет слегка надувается и завязывается на тугой узел, чтобы набранный воздух не выходил. После этого уголок пакета окунается в краску (лучше всего подходят гуашь или масляные краски), а затем прижимается к бумаге. Размер отпечатка варьируется силой нажатия. В подобной технике чаще всего рисуют цветы, состоящие из множества лепестков (розы, пионы и т.д.). Интересными получаются изображения кучевых облаков или морских волн.</a:t>
            </a:r>
          </a:p>
          <a:p>
            <a:pPr algn="ctr"/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C0F9FB-8F79-4887-B48C-3A57E6DA9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2" y="849085"/>
            <a:ext cx="3470361" cy="49638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2E3A08-02AD-4F1D-A4EC-E74802A79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6" t="13039" r="19704" b="14609"/>
          <a:stretch/>
        </p:blipFill>
        <p:spPr>
          <a:xfrm>
            <a:off x="8535846" y="849085"/>
            <a:ext cx="3472422" cy="23275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B7DB85-16D3-45AB-A225-74B753817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55" y="3429000"/>
            <a:ext cx="223672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5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375673-5D3C-4A74-A914-D60A67671179}"/>
              </a:ext>
            </a:extLst>
          </p:cNvPr>
          <p:cNvSpPr txBox="1"/>
          <p:nvPr/>
        </p:nvSpPr>
        <p:spPr>
          <a:xfrm>
            <a:off x="390525" y="695325"/>
            <a:ext cx="108717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Истоки способностей и дарования</a:t>
            </a:r>
          </a:p>
          <a:p>
            <a:pPr algn="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детей – на кончиках их пальцев. </a:t>
            </a:r>
          </a:p>
          <a:p>
            <a:pPr algn="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пальцев, образно говоря, идут </a:t>
            </a:r>
          </a:p>
          <a:p>
            <a:pPr algn="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тончайшие ручейки, которые </a:t>
            </a:r>
          </a:p>
          <a:p>
            <a:pPr algn="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питают источник творческой мысли.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В.А. Сухомлинский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14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35B1F1-4E14-4CB3-BD5B-320C10CA0BB2}"/>
              </a:ext>
            </a:extLst>
          </p:cNvPr>
          <p:cNvSpPr txBox="1"/>
          <p:nvPr/>
        </p:nvSpPr>
        <p:spPr>
          <a:xfrm>
            <a:off x="4196690" y="335846"/>
            <a:ext cx="379862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Рисование солью</a:t>
            </a:r>
          </a:p>
          <a:p>
            <a:pPr algn="ctr"/>
            <a:r>
              <a:rPr lang="ru-RU" b="0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это нетрадиционный способ рисования, для которого используется шаблон из клея ПВА и обычной пищевой соли, а также гуашь или акварельные краски.</a:t>
            </a:r>
          </a:p>
          <a:p>
            <a:pPr algn="ctr"/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Технология рисования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Нарисовать контур рисунка клеем ПВА. Обильно посыпать рисунок солью. Через 5–7 минут стряхнуть остатки, которые не приклеились. Кисточкой или пипеткой набрать разведённую водой акварель. Слегка притронуться краской к рисунку. Солёный клей быстро впитает пигмент. </a:t>
            </a:r>
          </a:p>
          <a:p>
            <a:pPr algn="ctr"/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B5E019-D8DD-40E8-A7ED-87059A03BE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r="5758"/>
          <a:stretch/>
        </p:blipFill>
        <p:spPr>
          <a:xfrm>
            <a:off x="286492" y="523433"/>
            <a:ext cx="3798620" cy="29055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D492F6-EB98-44F2-A95E-599CC785A8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t="3512" r="8628" b="4935"/>
          <a:stretch/>
        </p:blipFill>
        <p:spPr>
          <a:xfrm>
            <a:off x="8054116" y="1151906"/>
            <a:ext cx="3928668" cy="516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1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35B1F1-4E14-4CB3-BD5B-320C10CA0BB2}"/>
              </a:ext>
            </a:extLst>
          </p:cNvPr>
          <p:cNvSpPr txBox="1"/>
          <p:nvPr/>
        </p:nvSpPr>
        <p:spPr>
          <a:xfrm>
            <a:off x="4211535" y="889844"/>
            <a:ext cx="376893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Bookman Old Style" panose="02050604050505020204" pitchFamily="18" charset="0"/>
              </a:rPr>
              <a:t>Рисование с помощью вилки</a:t>
            </a:r>
          </a:p>
          <a:p>
            <a:pPr algn="ctr"/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это нетрадиционная техника рисования, в которой для создания изображений используют пластиковую вилку.</a:t>
            </a:r>
          </a:p>
          <a:p>
            <a:pPr algn="ctr"/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dirty="0">
                <a:solidFill>
                  <a:srgbClr val="FF0000"/>
                </a:solidFill>
                <a:latin typeface="Bookman Old Style" panose="02050604050505020204" pitchFamily="18" charset="0"/>
              </a:rPr>
              <a:t>Технология рисования</a:t>
            </a:r>
          </a:p>
          <a:p>
            <a:pPr algn="ctr"/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нанесение множественных тонких мазков, создающих эффект «лохматости». С помощью вилки можно нарисовать, например, колючие элементы рисунка (ёжика или кактус), лохматых персонажей (цыплёнка, котёнка или медвежонка)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F0CC1D-EC86-493F-A552-149914848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5886" r="5326"/>
          <a:stretch/>
        </p:blipFill>
        <p:spPr>
          <a:xfrm>
            <a:off x="387680" y="457200"/>
            <a:ext cx="3823855" cy="27661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1CDB02-4179-4338-B72A-A96BCEFF5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572" y="981877"/>
            <a:ext cx="3140231" cy="448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5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3"/>
          <p:cNvGrpSpPr/>
          <p:nvPr/>
        </p:nvGrpSpPr>
        <p:grpSpPr>
          <a:xfrm>
            <a:off x="188026" y="731522"/>
            <a:ext cx="10070591" cy="6126478"/>
            <a:chOff x="152400" y="723900"/>
            <a:chExt cx="8991599" cy="6126478"/>
          </a:xfrm>
        </p:grpSpPr>
        <p:pic>
          <p:nvPicPr>
            <p:cNvPr id="5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2722879"/>
              <a:ext cx="2679700" cy="2181860"/>
            </a:xfrm>
            <a:prstGeom prst="rect">
              <a:avLst/>
            </a:prstGeom>
          </p:spPr>
        </p:pic>
        <p:pic>
          <p:nvPicPr>
            <p:cNvPr id="6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162" y="2929001"/>
              <a:ext cx="2071751" cy="1571625"/>
            </a:xfrm>
            <a:prstGeom prst="rect">
              <a:avLst/>
            </a:prstGeom>
          </p:spPr>
        </p:pic>
        <p:sp>
          <p:nvSpPr>
            <p:cNvPr id="7" name="object 6"/>
            <p:cNvSpPr/>
            <p:nvPr/>
          </p:nvSpPr>
          <p:spPr>
            <a:xfrm>
              <a:off x="352399" y="2924175"/>
              <a:ext cx="2081530" cy="1581150"/>
            </a:xfrm>
            <a:custGeom>
              <a:avLst/>
              <a:gdLst/>
              <a:ahLst/>
              <a:cxnLst/>
              <a:rect l="l" t="t" r="r" b="b"/>
              <a:pathLst>
                <a:path w="2081530" h="1581150">
                  <a:moveTo>
                    <a:pt x="0" y="1581150"/>
                  </a:moveTo>
                  <a:lnTo>
                    <a:pt x="2081276" y="1581150"/>
                  </a:lnTo>
                  <a:lnTo>
                    <a:pt x="2081276" y="0"/>
                  </a:lnTo>
                  <a:lnTo>
                    <a:pt x="0" y="0"/>
                  </a:lnTo>
                  <a:lnTo>
                    <a:pt x="0" y="1581150"/>
                  </a:lnTo>
                  <a:close/>
                </a:path>
              </a:pathLst>
            </a:custGeom>
            <a:ln w="9525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" y="723900"/>
              <a:ext cx="2661920" cy="2250440"/>
            </a:xfrm>
            <a:prstGeom prst="rect">
              <a:avLst/>
            </a:prstGeom>
          </p:spPr>
        </p:pic>
        <p:pic>
          <p:nvPicPr>
            <p:cNvPr id="9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9232" y="930783"/>
              <a:ext cx="2051812" cy="1640967"/>
            </a:xfrm>
            <a:prstGeom prst="rect">
              <a:avLst/>
            </a:prstGeom>
          </p:spPr>
        </p:pic>
        <p:sp>
          <p:nvSpPr>
            <p:cNvPr id="10" name="object 9"/>
            <p:cNvSpPr/>
            <p:nvPr/>
          </p:nvSpPr>
          <p:spPr>
            <a:xfrm>
              <a:off x="352399" y="923797"/>
              <a:ext cx="2063750" cy="1652905"/>
            </a:xfrm>
            <a:custGeom>
              <a:avLst/>
              <a:gdLst/>
              <a:ahLst/>
              <a:cxnLst/>
              <a:rect l="l" t="t" r="r" b="b"/>
              <a:pathLst>
                <a:path w="2063750" h="1652905">
                  <a:moveTo>
                    <a:pt x="0" y="1652651"/>
                  </a:moveTo>
                  <a:lnTo>
                    <a:pt x="2063369" y="1652651"/>
                  </a:lnTo>
                  <a:lnTo>
                    <a:pt x="2063369" y="0"/>
                  </a:lnTo>
                  <a:lnTo>
                    <a:pt x="0" y="0"/>
                  </a:lnTo>
                  <a:lnTo>
                    <a:pt x="0" y="1652651"/>
                  </a:lnTo>
                  <a:close/>
                </a:path>
              </a:pathLst>
            </a:custGeom>
            <a:ln w="9525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400" y="4582158"/>
              <a:ext cx="2679700" cy="2199640"/>
            </a:xfrm>
            <a:prstGeom prst="rect">
              <a:avLst/>
            </a:prstGeom>
          </p:spPr>
        </p:pic>
        <p:pic>
          <p:nvPicPr>
            <p:cNvPr id="12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2204" y="4786312"/>
              <a:ext cx="2066670" cy="1591691"/>
            </a:xfrm>
            <a:prstGeom prst="rect">
              <a:avLst/>
            </a:prstGeom>
          </p:spPr>
        </p:pic>
        <p:sp>
          <p:nvSpPr>
            <p:cNvPr id="13" name="object 12"/>
            <p:cNvSpPr/>
            <p:nvPr/>
          </p:nvSpPr>
          <p:spPr>
            <a:xfrm>
              <a:off x="352399" y="4781550"/>
              <a:ext cx="2081530" cy="1601470"/>
            </a:xfrm>
            <a:custGeom>
              <a:avLst/>
              <a:gdLst/>
              <a:ahLst/>
              <a:cxnLst/>
              <a:rect l="l" t="t" r="r" b="b"/>
              <a:pathLst>
                <a:path w="2081530" h="1601470">
                  <a:moveTo>
                    <a:pt x="0" y="1601216"/>
                  </a:moveTo>
                  <a:lnTo>
                    <a:pt x="2081276" y="1601216"/>
                  </a:lnTo>
                  <a:lnTo>
                    <a:pt x="2081276" y="0"/>
                  </a:lnTo>
                  <a:lnTo>
                    <a:pt x="0" y="0"/>
                  </a:lnTo>
                  <a:lnTo>
                    <a:pt x="0" y="1601216"/>
                  </a:lnTo>
                  <a:close/>
                </a:path>
              </a:pathLst>
            </a:custGeom>
            <a:ln w="9525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80639" y="3510278"/>
              <a:ext cx="4610100" cy="3340100"/>
            </a:xfrm>
            <a:prstGeom prst="rect">
              <a:avLst/>
            </a:prstGeom>
          </p:spPr>
        </p:pic>
        <p:pic>
          <p:nvPicPr>
            <p:cNvPr id="15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81300" y="3708967"/>
              <a:ext cx="4000500" cy="2731770"/>
            </a:xfrm>
            <a:prstGeom prst="rect">
              <a:avLst/>
            </a:prstGeom>
          </p:spPr>
        </p:pic>
        <p:sp>
          <p:nvSpPr>
            <p:cNvPr id="16" name="object 15"/>
            <p:cNvSpPr/>
            <p:nvPr/>
          </p:nvSpPr>
          <p:spPr>
            <a:xfrm>
              <a:off x="2781300" y="3710012"/>
              <a:ext cx="4010025" cy="2741295"/>
            </a:xfrm>
            <a:custGeom>
              <a:avLst/>
              <a:gdLst/>
              <a:ahLst/>
              <a:cxnLst/>
              <a:rect l="l" t="t" r="r" b="b"/>
              <a:pathLst>
                <a:path w="4010025" h="2741295">
                  <a:moveTo>
                    <a:pt x="0" y="2741295"/>
                  </a:moveTo>
                  <a:lnTo>
                    <a:pt x="4010025" y="2741295"/>
                  </a:lnTo>
                  <a:lnTo>
                    <a:pt x="4010025" y="0"/>
                  </a:lnTo>
                  <a:lnTo>
                    <a:pt x="0" y="0"/>
                  </a:lnTo>
                  <a:lnTo>
                    <a:pt x="0" y="2741295"/>
                  </a:lnTo>
                  <a:close/>
                </a:path>
              </a:pathLst>
            </a:custGeom>
            <a:ln w="9525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68159" y="4937758"/>
              <a:ext cx="2275840" cy="1894839"/>
            </a:xfrm>
            <a:prstGeom prst="rect">
              <a:avLst/>
            </a:prstGeom>
          </p:spPr>
        </p:pic>
        <p:pic>
          <p:nvPicPr>
            <p:cNvPr id="18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72376" y="5143525"/>
              <a:ext cx="1671574" cy="1285875"/>
            </a:xfrm>
            <a:prstGeom prst="rect">
              <a:avLst/>
            </a:prstGeom>
          </p:spPr>
        </p:pic>
        <p:sp>
          <p:nvSpPr>
            <p:cNvPr id="19" name="object 18"/>
            <p:cNvSpPr/>
            <p:nvPr/>
          </p:nvSpPr>
          <p:spPr>
            <a:xfrm>
              <a:off x="7067550" y="5138763"/>
              <a:ext cx="1681480" cy="1295400"/>
            </a:xfrm>
            <a:custGeom>
              <a:avLst/>
              <a:gdLst/>
              <a:ahLst/>
              <a:cxnLst/>
              <a:rect l="l" t="t" r="r" b="b"/>
              <a:pathLst>
                <a:path w="1681479" h="1295400">
                  <a:moveTo>
                    <a:pt x="0" y="1295400"/>
                  </a:moveTo>
                  <a:lnTo>
                    <a:pt x="1681099" y="1295400"/>
                  </a:lnTo>
                  <a:lnTo>
                    <a:pt x="1681099" y="0"/>
                  </a:lnTo>
                  <a:lnTo>
                    <a:pt x="0" y="0"/>
                  </a:lnTo>
                  <a:lnTo>
                    <a:pt x="0" y="1295400"/>
                  </a:lnTo>
                  <a:close/>
                </a:path>
              </a:pathLst>
            </a:custGeom>
            <a:ln w="9525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68159" y="3510279"/>
              <a:ext cx="2275840" cy="1892300"/>
            </a:xfrm>
            <a:prstGeom prst="rect">
              <a:avLst/>
            </a:prstGeom>
          </p:spPr>
        </p:pic>
        <p:pic>
          <p:nvPicPr>
            <p:cNvPr id="21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67550" y="3714813"/>
              <a:ext cx="1757426" cy="1285875"/>
            </a:xfrm>
            <a:prstGeom prst="rect">
              <a:avLst/>
            </a:prstGeom>
          </p:spPr>
        </p:pic>
        <p:sp>
          <p:nvSpPr>
            <p:cNvPr id="22" name="object 21"/>
            <p:cNvSpPr/>
            <p:nvPr/>
          </p:nvSpPr>
          <p:spPr>
            <a:xfrm>
              <a:off x="7067550" y="3710051"/>
              <a:ext cx="1767205" cy="1295400"/>
            </a:xfrm>
            <a:custGeom>
              <a:avLst/>
              <a:gdLst/>
              <a:ahLst/>
              <a:cxnLst/>
              <a:rect l="l" t="t" r="r" b="b"/>
              <a:pathLst>
                <a:path w="1767204" h="1295400">
                  <a:moveTo>
                    <a:pt x="0" y="1295400"/>
                  </a:moveTo>
                  <a:lnTo>
                    <a:pt x="1766951" y="1295400"/>
                  </a:lnTo>
                  <a:lnTo>
                    <a:pt x="1766951" y="0"/>
                  </a:lnTo>
                  <a:lnTo>
                    <a:pt x="0" y="0"/>
                  </a:lnTo>
                  <a:lnTo>
                    <a:pt x="0" y="1295400"/>
                  </a:lnTo>
                  <a:close/>
                </a:path>
              </a:pathLst>
            </a:custGeom>
            <a:ln w="9525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"/>
          <p:cNvSpPr txBox="1"/>
          <p:nvPr/>
        </p:nvSpPr>
        <p:spPr>
          <a:xfrm>
            <a:off x="1874520" y="361470"/>
            <a:ext cx="9939527" cy="31777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70480">
              <a:lnSpc>
                <a:spcPct val="100000"/>
              </a:lnSpc>
              <a:spcBef>
                <a:spcPts val="1530"/>
              </a:spcBef>
            </a:pPr>
            <a:r>
              <a:rPr sz="2400" b="1" spc="-10" dirty="0" err="1">
                <a:solidFill>
                  <a:srgbClr val="CC0000"/>
                </a:solidFill>
                <a:latin typeface="Bookman Old Style" panose="02050604050505020204" pitchFamily="18" charset="0"/>
                <a:cs typeface="Times New Roman"/>
              </a:rPr>
              <a:t>Рисование</a:t>
            </a:r>
            <a:r>
              <a:rPr sz="2400" b="1" spc="-35" dirty="0">
                <a:solidFill>
                  <a:srgbClr val="CC0000"/>
                </a:solidFill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2400" b="1" dirty="0">
                <a:solidFill>
                  <a:srgbClr val="CC0000"/>
                </a:solidFill>
                <a:latin typeface="Bookman Old Style" panose="02050604050505020204" pitchFamily="18" charset="0"/>
                <a:cs typeface="Times New Roman"/>
              </a:rPr>
              <a:t>на</a:t>
            </a:r>
            <a:r>
              <a:rPr sz="2400" b="1" spc="-35" dirty="0">
                <a:solidFill>
                  <a:srgbClr val="CC0000"/>
                </a:solidFill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2400" b="1" dirty="0">
                <a:solidFill>
                  <a:srgbClr val="CC0000"/>
                </a:solidFill>
                <a:latin typeface="Bookman Old Style" panose="02050604050505020204" pitchFamily="18" charset="0"/>
                <a:cs typeface="Times New Roman"/>
              </a:rPr>
              <a:t>пене</a:t>
            </a:r>
            <a:r>
              <a:rPr sz="2400" b="1" spc="-35" dirty="0">
                <a:solidFill>
                  <a:srgbClr val="CC0000"/>
                </a:solidFill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2400" b="1" dirty="0" err="1">
                <a:solidFill>
                  <a:srgbClr val="CC0000"/>
                </a:solidFill>
                <a:latin typeface="Bookman Old Style" panose="02050604050505020204" pitchFamily="18" charset="0"/>
                <a:cs typeface="Times New Roman"/>
              </a:rPr>
              <a:t>для</a:t>
            </a:r>
            <a:r>
              <a:rPr sz="2400" b="1" spc="-20" dirty="0">
                <a:solidFill>
                  <a:srgbClr val="CC0000"/>
                </a:solidFill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2400" b="1" spc="-10" dirty="0" err="1">
                <a:solidFill>
                  <a:srgbClr val="CC0000"/>
                </a:solidFill>
                <a:latin typeface="Bookman Old Style" panose="02050604050505020204" pitchFamily="18" charset="0"/>
                <a:cs typeface="Times New Roman"/>
              </a:rPr>
              <a:t>бритья</a:t>
            </a:r>
            <a:endParaRPr sz="2400" dirty="0">
              <a:latin typeface="Bookman Old Style" panose="02050604050505020204" pitchFamily="18" charset="0"/>
              <a:cs typeface="Times New Roman"/>
            </a:endParaRPr>
          </a:p>
          <a:p>
            <a:pPr marL="1589405" marR="214629" indent="-1270">
              <a:lnSpc>
                <a:spcPct val="100000"/>
              </a:lnSpc>
              <a:spcBef>
                <a:spcPts val="740"/>
              </a:spcBef>
            </a:pP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Этот</a:t>
            </a:r>
            <a:r>
              <a:rPr sz="1500" spc="-5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способ 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рисования</a:t>
            </a:r>
            <a:r>
              <a:rPr sz="1500" spc="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развивает</a:t>
            </a:r>
            <a:r>
              <a:rPr sz="1500" spc="-1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творческое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мышление</a:t>
            </a:r>
            <a:r>
              <a:rPr sz="1500" spc="-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и</a:t>
            </a:r>
            <a:r>
              <a:rPr sz="1500" spc="-5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воображение. </a:t>
            </a:r>
            <a:endParaRPr lang="ru-RU" sz="1500" spc="-10" dirty="0">
              <a:latin typeface="Bookman Old Style" panose="02050604050505020204" pitchFamily="18" charset="0"/>
              <a:cs typeface="Times New Roman"/>
            </a:endParaRPr>
          </a:p>
          <a:p>
            <a:pPr marL="1589405" marR="214629" indent="-1270">
              <a:lnSpc>
                <a:spcPct val="100000"/>
              </a:lnSpc>
              <a:spcBef>
                <a:spcPts val="740"/>
              </a:spcBef>
            </a:pPr>
            <a:r>
              <a:rPr sz="1500" b="1" spc="-10" dirty="0" err="1">
                <a:latin typeface="Bookman Old Style" panose="02050604050505020204" pitchFamily="18" charset="0"/>
                <a:cs typeface="Times New Roman"/>
              </a:rPr>
              <a:t>Понадобятся</a:t>
            </a:r>
            <a:r>
              <a:rPr sz="1500" b="1" spc="-10" dirty="0">
                <a:latin typeface="Bookman Old Style" panose="02050604050505020204" pitchFamily="18" charset="0"/>
                <a:cs typeface="Times New Roman"/>
              </a:rPr>
              <a:t>:</a:t>
            </a:r>
            <a:r>
              <a:rPr sz="1500" b="1" spc="-2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акриловые</a:t>
            </a:r>
            <a:r>
              <a:rPr sz="1500" spc="-2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краски</a:t>
            </a:r>
            <a:r>
              <a:rPr sz="1500" spc="-5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(или</a:t>
            </a:r>
            <a:r>
              <a:rPr sz="1500" spc="-3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гуашь),</a:t>
            </a:r>
            <a:r>
              <a:rPr sz="1500" spc="-1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пена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для</a:t>
            </a:r>
            <a:r>
              <a:rPr sz="1500" spc="-4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бритья,</a:t>
            </a:r>
            <a:r>
              <a:rPr sz="1500" spc="-5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палочка, пластиковая</a:t>
            </a:r>
            <a:r>
              <a:rPr sz="1500" spc="1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доска,</a:t>
            </a:r>
            <a:r>
              <a:rPr sz="1500" spc="-2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spc="-25" dirty="0" err="1">
                <a:latin typeface="Bookman Old Style" panose="02050604050505020204" pitchFamily="18" charset="0"/>
                <a:cs typeface="Times New Roman"/>
              </a:rPr>
              <a:t>линейка-</a:t>
            </a:r>
            <a:r>
              <a:rPr sz="1500" spc="-10" dirty="0" err="1">
                <a:latin typeface="Bookman Old Style" panose="02050604050505020204" pitchFamily="18" charset="0"/>
                <a:cs typeface="Times New Roman"/>
              </a:rPr>
              <a:t>треугольник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.</a:t>
            </a:r>
            <a:endParaRPr lang="ru-RU" sz="1500" spc="-10" dirty="0">
              <a:latin typeface="Bookman Old Style" panose="02050604050505020204" pitchFamily="18" charset="0"/>
              <a:cs typeface="Times New Roman"/>
            </a:endParaRPr>
          </a:p>
          <a:p>
            <a:pPr marL="1589405" marR="214629" indent="-1270" algn="ctr">
              <a:lnSpc>
                <a:spcPct val="100000"/>
              </a:lnSpc>
              <a:spcBef>
                <a:spcPts val="740"/>
              </a:spcBef>
            </a:pPr>
            <a:endParaRPr sz="1500" dirty="0">
              <a:latin typeface="Bookman Old Style" panose="02050604050505020204" pitchFamily="18" charset="0"/>
              <a:cs typeface="Times New Roman"/>
            </a:endParaRPr>
          </a:p>
          <a:p>
            <a:pPr marL="1461770" indent="-177165">
              <a:lnSpc>
                <a:spcPct val="100000"/>
              </a:lnSpc>
              <a:buFont typeface="Arial MT"/>
              <a:buChar char="•"/>
              <a:tabLst>
                <a:tab pos="1461770" algn="l"/>
              </a:tabLst>
            </a:pPr>
            <a:r>
              <a:rPr sz="1500" b="1" dirty="0">
                <a:latin typeface="Bookman Old Style" panose="02050604050505020204" pitchFamily="18" charset="0"/>
                <a:cs typeface="Times New Roman"/>
              </a:rPr>
              <a:t>Выдавите</a:t>
            </a:r>
            <a:r>
              <a:rPr sz="1500" b="1" spc="-6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b="1" spc="-10" dirty="0">
                <a:latin typeface="Bookman Old Style" panose="02050604050505020204" pitchFamily="18" charset="0"/>
                <a:cs typeface="Times New Roman"/>
              </a:rPr>
              <a:t>небольшое</a:t>
            </a:r>
            <a:r>
              <a:rPr sz="1500" b="1" spc="1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b="1" spc="-10" dirty="0">
                <a:latin typeface="Bookman Old Style" panose="02050604050505020204" pitchFamily="18" charset="0"/>
                <a:cs typeface="Times New Roman"/>
              </a:rPr>
              <a:t>количество</a:t>
            </a:r>
            <a:r>
              <a:rPr sz="1500" b="1" spc="-1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b="1" dirty="0">
                <a:latin typeface="Bookman Old Style" panose="02050604050505020204" pitchFamily="18" charset="0"/>
                <a:cs typeface="Times New Roman"/>
              </a:rPr>
              <a:t>пены</a:t>
            </a:r>
            <a:r>
              <a:rPr sz="1500" b="1" spc="-2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для</a:t>
            </a:r>
            <a:r>
              <a:rPr sz="1500" spc="-4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бритья</a:t>
            </a:r>
            <a:r>
              <a:rPr sz="1500" spc="254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пластиковую</a:t>
            </a:r>
            <a:r>
              <a:rPr sz="1500" spc="1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доску.</a:t>
            </a:r>
            <a:endParaRPr sz="1500" dirty="0">
              <a:latin typeface="Bookman Old Style" panose="02050604050505020204" pitchFamily="18" charset="0"/>
              <a:cs typeface="Times New Roman"/>
            </a:endParaRPr>
          </a:p>
          <a:p>
            <a:pPr marL="1461770" indent="-17716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461770" algn="l"/>
              </a:tabLst>
            </a:pPr>
            <a:r>
              <a:rPr sz="1500" b="1" spc="-10" dirty="0">
                <a:latin typeface="Bookman Old Style" panose="02050604050505020204" pitchFamily="18" charset="0"/>
                <a:cs typeface="Times New Roman"/>
              </a:rPr>
              <a:t>Сформируйте</a:t>
            </a:r>
            <a:r>
              <a:rPr sz="1500" b="1" spc="-6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b="1" dirty="0">
                <a:latin typeface="Bookman Old Style" panose="02050604050505020204" pitchFamily="18" charset="0"/>
                <a:cs typeface="Times New Roman"/>
              </a:rPr>
              <a:t>из</a:t>
            </a:r>
            <a:r>
              <a:rPr sz="1500" b="1" spc="-4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b="1" dirty="0">
                <a:latin typeface="Bookman Old Style" panose="02050604050505020204" pitchFamily="18" charset="0"/>
                <a:cs typeface="Times New Roman"/>
              </a:rPr>
              <a:t>нее</a:t>
            </a:r>
            <a:r>
              <a:rPr sz="1500" b="1" spc="-2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b="1" dirty="0">
                <a:latin typeface="Bookman Old Style" panose="02050604050505020204" pitchFamily="18" charset="0"/>
                <a:cs typeface="Times New Roman"/>
              </a:rPr>
              <a:t>поле</a:t>
            </a:r>
            <a:r>
              <a:rPr sz="1500" b="1" spc="-1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для</a:t>
            </a:r>
            <a:r>
              <a:rPr sz="1500" spc="-5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рисования,</a:t>
            </a:r>
            <a:r>
              <a:rPr sz="1500" spc="1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разровняв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поверхность</a:t>
            </a:r>
            <a:r>
              <a:rPr sz="1500" spc="1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линейкой.</a:t>
            </a:r>
            <a:endParaRPr sz="1500" dirty="0">
              <a:latin typeface="Bookman Old Style" panose="02050604050505020204" pitchFamily="18" charset="0"/>
              <a:cs typeface="Times New Roman"/>
            </a:endParaRPr>
          </a:p>
          <a:p>
            <a:pPr marL="1461770" indent="-177165">
              <a:lnSpc>
                <a:spcPct val="100000"/>
              </a:lnSpc>
              <a:buFont typeface="Arial MT"/>
              <a:buChar char="•"/>
              <a:tabLst>
                <a:tab pos="1461770" algn="l"/>
              </a:tabLst>
            </a:pPr>
            <a:r>
              <a:rPr sz="1500" b="1" dirty="0">
                <a:latin typeface="Bookman Old Style" panose="02050604050505020204" pitchFamily="18" charset="0"/>
                <a:cs typeface="Times New Roman"/>
              </a:rPr>
              <a:t>Выдавите</a:t>
            </a:r>
            <a:r>
              <a:rPr sz="1500" b="1" spc="-6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b="1" dirty="0">
                <a:latin typeface="Bookman Old Style" panose="02050604050505020204" pitchFamily="18" charset="0"/>
                <a:cs typeface="Times New Roman"/>
              </a:rPr>
              <a:t>из</a:t>
            </a:r>
            <a:r>
              <a:rPr sz="1500" b="1" spc="-4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b="1" spc="-10" dirty="0">
                <a:latin typeface="Bookman Old Style" panose="02050604050505020204" pitchFamily="18" charset="0"/>
                <a:cs typeface="Times New Roman"/>
              </a:rPr>
              <a:t>тюбиков</a:t>
            </a:r>
            <a:r>
              <a:rPr sz="1500" b="1" spc="-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b="1" dirty="0">
                <a:latin typeface="Bookman Old Style" panose="02050604050505020204" pitchFamily="18" charset="0"/>
                <a:cs typeface="Times New Roman"/>
              </a:rPr>
              <a:t>краску</a:t>
            </a:r>
            <a:r>
              <a:rPr sz="1500" b="1" spc="-1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на</a:t>
            </a:r>
            <a:r>
              <a:rPr sz="1500" spc="-4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пену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 каплями</a:t>
            </a:r>
            <a:r>
              <a:rPr sz="1500" spc="-3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или</a:t>
            </a:r>
            <a:r>
              <a:rPr sz="1500" spc="-3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линиями.</a:t>
            </a:r>
            <a:endParaRPr sz="1500" dirty="0">
              <a:latin typeface="Bookman Old Style" panose="02050604050505020204" pitchFamily="18" charset="0"/>
              <a:cs typeface="Times New Roman"/>
            </a:endParaRPr>
          </a:p>
          <a:p>
            <a:pPr marL="1461770" indent="-177165">
              <a:lnSpc>
                <a:spcPct val="100000"/>
              </a:lnSpc>
              <a:buFont typeface="Arial MT"/>
              <a:buChar char="•"/>
              <a:tabLst>
                <a:tab pos="1461770" algn="l"/>
              </a:tabLst>
            </a:pPr>
            <a:r>
              <a:rPr sz="1500" b="1" spc="-10" dirty="0">
                <a:latin typeface="Bookman Old Style" panose="02050604050505020204" pitchFamily="18" charset="0"/>
                <a:cs typeface="Times New Roman"/>
              </a:rPr>
              <a:t>Растяните</a:t>
            </a:r>
            <a:r>
              <a:rPr sz="1500" b="1" spc="-2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b="1" dirty="0">
                <a:latin typeface="Bookman Old Style" panose="02050604050505020204" pitchFamily="18" charset="0"/>
                <a:cs typeface="Times New Roman"/>
              </a:rPr>
              <a:t>капли</a:t>
            </a:r>
            <a:r>
              <a:rPr sz="1500" b="1" spc="-3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краски</a:t>
            </a:r>
            <a:r>
              <a:rPr sz="1500" spc="-5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при</a:t>
            </a:r>
            <a:r>
              <a:rPr sz="1500" spc="-4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помощи</a:t>
            </a:r>
            <a:r>
              <a:rPr sz="1500" spc="-2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палочки</a:t>
            </a:r>
            <a:r>
              <a:rPr sz="1500" spc="-2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и</a:t>
            </a:r>
            <a:r>
              <a:rPr sz="1500" spc="-5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создайте</a:t>
            </a:r>
            <a:r>
              <a:rPr sz="1500" spc="-5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свой</a:t>
            </a:r>
            <a:r>
              <a:rPr sz="1500" spc="-3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рисунок.</a:t>
            </a:r>
            <a:endParaRPr sz="1500" dirty="0">
              <a:latin typeface="Bookman Old Style" panose="02050604050505020204" pitchFamily="18" charset="0"/>
              <a:cs typeface="Times New Roman"/>
            </a:endParaRPr>
          </a:p>
          <a:p>
            <a:pPr marL="1461770" indent="-177165">
              <a:lnSpc>
                <a:spcPct val="100000"/>
              </a:lnSpc>
              <a:buFont typeface="Arial MT"/>
              <a:buChar char="•"/>
              <a:tabLst>
                <a:tab pos="1461770" algn="l"/>
              </a:tabLst>
            </a:pPr>
            <a:r>
              <a:rPr sz="1500" b="1" spc="-10" dirty="0">
                <a:latin typeface="Bookman Old Style" panose="02050604050505020204" pitchFamily="18" charset="0"/>
                <a:cs typeface="Times New Roman"/>
              </a:rPr>
              <a:t>Положите</a:t>
            </a:r>
            <a:r>
              <a:rPr sz="1500" b="1" spc="-3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b="1" dirty="0">
                <a:latin typeface="Bookman Old Style" panose="02050604050505020204" pitchFamily="18" charset="0"/>
                <a:cs typeface="Times New Roman"/>
              </a:rPr>
              <a:t>сверху</a:t>
            </a:r>
            <a:r>
              <a:rPr sz="1500" b="1" spc="-3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на</a:t>
            </a:r>
            <a:r>
              <a:rPr sz="1500" spc="-4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пену</a:t>
            </a:r>
            <a:r>
              <a:rPr sz="1500" spc="-2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лист</a:t>
            </a:r>
            <a:r>
              <a:rPr sz="1500" spc="-4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бумаги</a:t>
            </a:r>
            <a:r>
              <a:rPr sz="1500" spc="-1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и</a:t>
            </a:r>
            <a:r>
              <a:rPr sz="1500" spc="-5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чуть-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чуть</a:t>
            </a:r>
            <a:r>
              <a:rPr sz="1500" spc="-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прижмите.</a:t>
            </a:r>
            <a:endParaRPr sz="1500" dirty="0">
              <a:latin typeface="Bookman Old Style" panose="02050604050505020204" pitchFamily="18" charset="0"/>
              <a:cs typeface="Times New Roman"/>
            </a:endParaRPr>
          </a:p>
          <a:p>
            <a:pPr marL="1461770" indent="-177165">
              <a:lnSpc>
                <a:spcPct val="100000"/>
              </a:lnSpc>
              <a:buFont typeface="Arial MT"/>
              <a:buChar char="•"/>
              <a:tabLst>
                <a:tab pos="1461770" algn="l"/>
              </a:tabLst>
            </a:pPr>
            <a:r>
              <a:rPr sz="1500" b="1" dirty="0">
                <a:latin typeface="Bookman Old Style" panose="02050604050505020204" pitchFamily="18" charset="0"/>
                <a:cs typeface="Times New Roman"/>
              </a:rPr>
              <a:t>Снимите</a:t>
            </a:r>
            <a:r>
              <a:rPr sz="1500" b="1" spc="-7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b="1" spc="-10" dirty="0">
                <a:latin typeface="Bookman Old Style" panose="02050604050505020204" pitchFamily="18" charset="0"/>
                <a:cs typeface="Times New Roman"/>
              </a:rPr>
              <a:t>бумагу.</a:t>
            </a:r>
            <a:endParaRPr sz="1500" dirty="0">
              <a:latin typeface="Bookman Old Style" panose="02050604050505020204" pitchFamily="18" charset="0"/>
              <a:cs typeface="Times New Roman"/>
            </a:endParaRPr>
          </a:p>
          <a:p>
            <a:pPr marL="1284605" marR="694690" indent="177165">
              <a:lnSpc>
                <a:spcPts val="1639"/>
              </a:lnSpc>
              <a:spcBef>
                <a:spcPts val="90"/>
              </a:spcBef>
              <a:buFont typeface="Arial MT"/>
              <a:buChar char="•"/>
              <a:tabLst>
                <a:tab pos="1461770" algn="l"/>
              </a:tabLst>
            </a:pPr>
            <a:r>
              <a:rPr sz="1500" b="1" spc="-10" dirty="0">
                <a:latin typeface="Bookman Old Style" panose="02050604050505020204" pitchFamily="18" charset="0"/>
                <a:cs typeface="Times New Roman"/>
              </a:rPr>
              <a:t>Соскребите</a:t>
            </a:r>
            <a:r>
              <a:rPr sz="1500" b="1" spc="-3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b="1" dirty="0">
                <a:latin typeface="Bookman Old Style" panose="02050604050505020204" pitchFamily="18" charset="0"/>
                <a:cs typeface="Times New Roman"/>
              </a:rPr>
              <a:t>пену</a:t>
            </a:r>
            <a:r>
              <a:rPr sz="1500" b="1" spc="-1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линейкой</a:t>
            </a:r>
            <a:r>
              <a:rPr sz="1500" spc="1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с</a:t>
            </a:r>
            <a:r>
              <a:rPr sz="1500" spc="-3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spc="-20" dirty="0">
                <a:latin typeface="Bookman Old Style" panose="02050604050505020204" pitchFamily="18" charset="0"/>
                <a:cs typeface="Times New Roman"/>
              </a:rPr>
              <a:t>бумажного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 листа</a:t>
            </a:r>
            <a:r>
              <a:rPr sz="1500" spc="-3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и</a:t>
            </a:r>
            <a:r>
              <a:rPr sz="1500" spc="-40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dirty="0">
                <a:latin typeface="Bookman Old Style" panose="02050604050505020204" pitchFamily="18" charset="0"/>
                <a:cs typeface="Times New Roman"/>
              </a:rPr>
              <a:t>оставьте</a:t>
            </a:r>
            <a:r>
              <a:rPr sz="1500" spc="-15" dirty="0">
                <a:latin typeface="Bookman Old Style" panose="02050604050505020204" pitchFamily="18" charset="0"/>
                <a:cs typeface="Times New Roman"/>
              </a:rPr>
              <a:t> </a:t>
            </a:r>
            <a:r>
              <a:rPr sz="1500" spc="-10" dirty="0">
                <a:latin typeface="Bookman Old Style" panose="02050604050505020204" pitchFamily="18" charset="0"/>
                <a:cs typeface="Times New Roman"/>
              </a:rPr>
              <a:t>картинку высыхать.</a:t>
            </a:r>
            <a:endParaRPr sz="1500" dirty="0">
              <a:latin typeface="Bookman Old Style" panose="0205060405050502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318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80557E-FF18-47B0-AE23-FA54BED21B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" r="8608"/>
          <a:stretch/>
        </p:blipFill>
        <p:spPr>
          <a:xfrm>
            <a:off x="914703" y="250062"/>
            <a:ext cx="10362593" cy="63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32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 isContent="1" isInverted="1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61CBEB-330A-4D54-AF0B-5A568A522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7" t="29270" r="18557" b="7941"/>
          <a:stretch/>
        </p:blipFill>
        <p:spPr>
          <a:xfrm>
            <a:off x="995548" y="206939"/>
            <a:ext cx="10200903" cy="653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 isContent="1" isInverted="1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32C4E7-C152-4E46-A49D-2C336C8C1C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1" t="29827" r="19271" b="5307"/>
          <a:stretch/>
        </p:blipFill>
        <p:spPr>
          <a:xfrm>
            <a:off x="1021278" y="255808"/>
            <a:ext cx="10129652" cy="634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6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 isContent="1" isInverted="1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F6F3B1-64A8-4287-B625-4C2540831A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9" t="10389" r="11408" b="9437"/>
          <a:stretch/>
        </p:blipFill>
        <p:spPr>
          <a:xfrm>
            <a:off x="866900" y="226641"/>
            <a:ext cx="10319656" cy="640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6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 isContent="1" isInverted="1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77988F-7065-4AD2-B163-A9603D6D4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9" t="25108" r="13545" b="5455"/>
          <a:stretch/>
        </p:blipFill>
        <p:spPr>
          <a:xfrm>
            <a:off x="918358" y="254927"/>
            <a:ext cx="10355283" cy="634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0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 isContent="1" isInverted="1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7C5AECC-1900-4F85-96AB-DEA84AB9B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4" t="21818" r="19532" b="9005"/>
          <a:stretch/>
        </p:blipFill>
        <p:spPr>
          <a:xfrm>
            <a:off x="1045029" y="172192"/>
            <a:ext cx="10022773" cy="650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2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 isContent="1" isInverted="1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2C24FD-1E4A-43F4-ACFA-54860AE24B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6320" r="6903" b="9177"/>
          <a:stretch/>
        </p:blipFill>
        <p:spPr>
          <a:xfrm>
            <a:off x="1027217" y="190005"/>
            <a:ext cx="10088088" cy="65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57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 isContent="1" isInverted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70A3CF-3A57-451F-9AEF-3DE9A7D1E4A2}"/>
              </a:ext>
            </a:extLst>
          </p:cNvPr>
          <p:cNvSpPr txBox="1"/>
          <p:nvPr/>
        </p:nvSpPr>
        <p:spPr>
          <a:xfrm>
            <a:off x="3915819" y="419100"/>
            <a:ext cx="4360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темы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10E69F-744B-4DFF-9862-A6BF44C61D13}"/>
              </a:ext>
            </a:extLst>
          </p:cNvPr>
          <p:cNvSpPr txBox="1"/>
          <p:nvPr/>
        </p:nvSpPr>
        <p:spPr>
          <a:xfrm>
            <a:off x="370630" y="1537621"/>
            <a:ext cx="7090377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latin typeface="Bookman Old Style" panose="02050604050505020204" pitchFamily="18" charset="0"/>
              </a:rPr>
              <a:t>Каждый ребенок, познавая окружающий мир, старается отразить его в своей деятельности. Прекрасные возможности в этом отношении представляет изобразительная деятельность. Рисование развивает у детей воображение, фантазию и творческую активность.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E4B53B-2E26-4A1D-921F-4C8D084A8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1383">
            <a:off x="8103838" y="497798"/>
            <a:ext cx="4274049" cy="34296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47309" y="4092167"/>
            <a:ext cx="4271390" cy="262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4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91E23-3C49-486C-818D-D87FCCE24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0411" y="5568696"/>
            <a:ext cx="9144000" cy="704088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Bookman Old Style" panose="02050604050505020204" pitchFamily="18" charset="0"/>
              </a:rPr>
              <a:t>СПАСИБО ЗА ВНИМАНИЕ!</a:t>
            </a:r>
          </a:p>
        </p:txBody>
      </p:sp>
      <p:pic>
        <p:nvPicPr>
          <p:cNvPr id="4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6624" y="365760"/>
            <a:ext cx="6848856" cy="5202936"/>
          </a:xfrm>
          <a:prstGeom prst="rect">
            <a:avLst/>
          </a:prstGeom>
        </p:spPr>
      </p:pic>
      <p:sp>
        <p:nvSpPr>
          <p:cNvPr id="5" name="object 4"/>
          <p:cNvSpPr txBox="1"/>
          <p:nvPr/>
        </p:nvSpPr>
        <p:spPr>
          <a:xfrm>
            <a:off x="3751707" y="2822130"/>
            <a:ext cx="5123180" cy="1697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200" b="1" spc="-10" dirty="0">
                <a:latin typeface="Times New Roman"/>
                <a:cs typeface="Times New Roman"/>
              </a:rPr>
              <a:t>Использование</a:t>
            </a:r>
            <a:r>
              <a:rPr sz="2200" b="1" spc="-70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нетрадиционных</a:t>
            </a:r>
            <a:r>
              <a:rPr sz="2200" b="1" spc="-70" dirty="0">
                <a:latin typeface="Times New Roman"/>
                <a:cs typeface="Times New Roman"/>
              </a:rPr>
              <a:t> </a:t>
            </a:r>
            <a:r>
              <a:rPr sz="2200" b="1" spc="-10" dirty="0">
                <a:latin typeface="Times New Roman"/>
                <a:cs typeface="Times New Roman"/>
              </a:rPr>
              <a:t>техник</a:t>
            </a:r>
            <a:endParaRPr sz="2200" dirty="0">
              <a:latin typeface="Times New Roman"/>
              <a:cs typeface="Times New Roman"/>
            </a:endParaRPr>
          </a:p>
          <a:p>
            <a:pPr marL="187960" marR="181610" algn="ctr">
              <a:lnSpc>
                <a:spcPct val="100000"/>
              </a:lnSpc>
            </a:pPr>
            <a:r>
              <a:rPr sz="2200" b="1" dirty="0">
                <a:latin typeface="Times New Roman"/>
                <a:cs typeface="Times New Roman"/>
              </a:rPr>
              <a:t>рисования</a:t>
            </a:r>
            <a:r>
              <a:rPr sz="2200" b="1" spc="-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в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работе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с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детьми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позволяет сделать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занятия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по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изобразительной</a:t>
            </a:r>
            <a:endParaRPr sz="2200" dirty="0">
              <a:latin typeface="Times New Roman"/>
              <a:cs typeface="Times New Roman"/>
            </a:endParaRPr>
          </a:p>
          <a:p>
            <a:pPr algn="ctr">
              <a:lnSpc>
                <a:spcPts val="2620"/>
              </a:lnSpc>
              <a:spcBef>
                <a:spcPts val="5"/>
              </a:spcBef>
            </a:pPr>
            <a:r>
              <a:rPr sz="2200" dirty="0">
                <a:latin typeface="Times New Roman"/>
                <a:cs typeface="Times New Roman"/>
              </a:rPr>
              <a:t>деятельности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более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интересными,</a:t>
            </a:r>
            <a:endParaRPr sz="2200" dirty="0">
              <a:latin typeface="Times New Roman"/>
              <a:cs typeface="Times New Roman"/>
            </a:endParaRPr>
          </a:p>
          <a:p>
            <a:pPr algn="ctr">
              <a:lnSpc>
                <a:spcPts val="2620"/>
              </a:lnSpc>
            </a:pPr>
            <a:r>
              <a:rPr sz="2200" dirty="0">
                <a:latin typeface="Times New Roman"/>
                <a:cs typeface="Times New Roman"/>
              </a:rPr>
              <a:t>насыщенными</a:t>
            </a:r>
            <a:r>
              <a:rPr sz="2200" spc="-8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и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разнообразными.</a:t>
            </a:r>
            <a:endParaRPr sz="2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088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EDA07D-C139-4EAB-A0AE-479DCD1ED161}"/>
              </a:ext>
            </a:extLst>
          </p:cNvPr>
          <p:cNvSpPr txBox="1"/>
          <p:nvPr/>
        </p:nvSpPr>
        <p:spPr>
          <a:xfrm>
            <a:off x="3169172" y="364236"/>
            <a:ext cx="5654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Нетрадиционное рисование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BB93E7-8EE1-430A-B6EE-A7EFBBA9F3A4}"/>
              </a:ext>
            </a:extLst>
          </p:cNvPr>
          <p:cNvSpPr txBox="1"/>
          <p:nvPr/>
        </p:nvSpPr>
        <p:spPr>
          <a:xfrm>
            <a:off x="476108" y="1142241"/>
            <a:ext cx="11273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доставляет детям множество положительных эмоций, раскрывает новые возможности использования хорошо знакомых им предметов в качестве художественных материалов, удивляет своей непредсказуемостью. Рисование без кисточки и карандаша расковывает ребенка, позволяет почувствовать краски, их характер, настроение. Незаметно для себя дети учатся наблюдать, думать, фантазировать.</a:t>
            </a:r>
            <a:endParaRPr lang="ru-RU" sz="2800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object 3"/>
          <p:cNvGrpSpPr/>
          <p:nvPr/>
        </p:nvGrpSpPr>
        <p:grpSpPr>
          <a:xfrm>
            <a:off x="1500620" y="2555561"/>
            <a:ext cx="8991600" cy="4467860"/>
            <a:chOff x="152400" y="1866900"/>
            <a:chExt cx="8991600" cy="4467860"/>
          </a:xfrm>
        </p:grpSpPr>
        <p:pic>
          <p:nvPicPr>
            <p:cNvPr id="7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65500" y="1866900"/>
              <a:ext cx="2870200" cy="2321560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1875" y="2071750"/>
              <a:ext cx="2261489" cy="1714500"/>
            </a:xfrm>
            <a:prstGeom prst="rect">
              <a:avLst/>
            </a:prstGeom>
          </p:spPr>
        </p:pic>
        <p:sp>
          <p:nvSpPr>
            <p:cNvPr id="10" name="object 6"/>
            <p:cNvSpPr/>
            <p:nvPr/>
          </p:nvSpPr>
          <p:spPr>
            <a:xfrm>
              <a:off x="3567048" y="2066925"/>
              <a:ext cx="2271395" cy="1724025"/>
            </a:xfrm>
            <a:custGeom>
              <a:avLst/>
              <a:gdLst/>
              <a:ahLst/>
              <a:cxnLst/>
              <a:rect l="l" t="t" r="r" b="b"/>
              <a:pathLst>
                <a:path w="2271395" h="1724025">
                  <a:moveTo>
                    <a:pt x="0" y="1724025"/>
                  </a:moveTo>
                  <a:lnTo>
                    <a:pt x="2271014" y="1724025"/>
                  </a:lnTo>
                  <a:lnTo>
                    <a:pt x="2271014" y="0"/>
                  </a:lnTo>
                  <a:lnTo>
                    <a:pt x="0" y="0"/>
                  </a:lnTo>
                  <a:lnTo>
                    <a:pt x="0" y="1724025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09900" y="3865879"/>
              <a:ext cx="3251200" cy="2468880"/>
            </a:xfrm>
            <a:prstGeom prst="rect">
              <a:avLst/>
            </a:prstGeom>
          </p:spPr>
        </p:pic>
        <p:pic>
          <p:nvPicPr>
            <p:cNvPr id="12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14623" y="4071950"/>
              <a:ext cx="2643251" cy="1860423"/>
            </a:xfrm>
            <a:prstGeom prst="rect">
              <a:avLst/>
            </a:prstGeom>
          </p:spPr>
        </p:pic>
        <p:sp>
          <p:nvSpPr>
            <p:cNvPr id="13" name="object 9"/>
            <p:cNvSpPr/>
            <p:nvPr/>
          </p:nvSpPr>
          <p:spPr>
            <a:xfrm>
              <a:off x="3209925" y="4067187"/>
              <a:ext cx="2653030" cy="1870075"/>
            </a:xfrm>
            <a:custGeom>
              <a:avLst/>
              <a:gdLst/>
              <a:ahLst/>
              <a:cxnLst/>
              <a:rect l="l" t="t" r="r" b="b"/>
              <a:pathLst>
                <a:path w="2653029" h="1870075">
                  <a:moveTo>
                    <a:pt x="0" y="1869948"/>
                  </a:moveTo>
                  <a:lnTo>
                    <a:pt x="2652776" y="1869948"/>
                  </a:lnTo>
                  <a:lnTo>
                    <a:pt x="2652776" y="0"/>
                  </a:lnTo>
                  <a:lnTo>
                    <a:pt x="0" y="0"/>
                  </a:lnTo>
                  <a:lnTo>
                    <a:pt x="0" y="1869948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48679" y="1877060"/>
              <a:ext cx="2887979" cy="2303780"/>
            </a:xfrm>
            <a:prstGeom prst="rect">
              <a:avLst/>
            </a:prstGeom>
          </p:spPr>
        </p:pic>
        <p:pic>
          <p:nvPicPr>
            <p:cNvPr id="15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43625" y="2071750"/>
              <a:ext cx="2299588" cy="1714500"/>
            </a:xfrm>
            <a:prstGeom prst="rect">
              <a:avLst/>
            </a:prstGeom>
          </p:spPr>
        </p:pic>
        <p:pic>
          <p:nvPicPr>
            <p:cNvPr id="16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8159" y="1877060"/>
              <a:ext cx="3017519" cy="2298700"/>
            </a:xfrm>
            <a:prstGeom prst="rect">
              <a:avLst/>
            </a:prstGeom>
          </p:spPr>
        </p:pic>
        <p:pic>
          <p:nvPicPr>
            <p:cNvPr id="17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4349" y="2071750"/>
              <a:ext cx="2428875" cy="1709674"/>
            </a:xfrm>
            <a:prstGeom prst="rect">
              <a:avLst/>
            </a:prstGeom>
          </p:spPr>
        </p:pic>
        <p:pic>
          <p:nvPicPr>
            <p:cNvPr id="18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2400" y="3865879"/>
              <a:ext cx="2989580" cy="2466340"/>
            </a:xfrm>
            <a:prstGeom prst="rect">
              <a:avLst/>
            </a:prstGeom>
          </p:spPr>
        </p:pic>
        <p:pic>
          <p:nvPicPr>
            <p:cNvPr id="19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7162" y="4071950"/>
              <a:ext cx="2381250" cy="1857375"/>
            </a:xfrm>
            <a:prstGeom prst="rect">
              <a:avLst/>
            </a:prstGeom>
          </p:spPr>
        </p:pic>
        <p:sp>
          <p:nvSpPr>
            <p:cNvPr id="20" name="object 16"/>
            <p:cNvSpPr/>
            <p:nvPr/>
          </p:nvSpPr>
          <p:spPr>
            <a:xfrm>
              <a:off x="352399" y="4067187"/>
              <a:ext cx="2390775" cy="1866900"/>
            </a:xfrm>
            <a:custGeom>
              <a:avLst/>
              <a:gdLst/>
              <a:ahLst/>
              <a:cxnLst/>
              <a:rect l="l" t="t" r="r" b="b"/>
              <a:pathLst>
                <a:path w="2390775" h="1866900">
                  <a:moveTo>
                    <a:pt x="0" y="1866900"/>
                  </a:moveTo>
                  <a:lnTo>
                    <a:pt x="2390775" y="1866900"/>
                  </a:lnTo>
                  <a:lnTo>
                    <a:pt x="2390775" y="0"/>
                  </a:lnTo>
                  <a:lnTo>
                    <a:pt x="0" y="0"/>
                  </a:lnTo>
                  <a:lnTo>
                    <a:pt x="0" y="18669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51879" y="3865879"/>
              <a:ext cx="2992120" cy="2466340"/>
            </a:xfrm>
            <a:prstGeom prst="rect">
              <a:avLst/>
            </a:prstGeom>
          </p:spPr>
        </p:pic>
        <p:pic>
          <p:nvPicPr>
            <p:cNvPr id="22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58001" y="4071950"/>
              <a:ext cx="2406396" cy="1857375"/>
            </a:xfrm>
            <a:prstGeom prst="rect">
              <a:avLst/>
            </a:prstGeom>
          </p:spPr>
        </p:pic>
        <p:sp>
          <p:nvSpPr>
            <p:cNvPr id="23" name="object 19"/>
            <p:cNvSpPr/>
            <p:nvPr/>
          </p:nvSpPr>
          <p:spPr>
            <a:xfrm>
              <a:off x="6353175" y="4067187"/>
              <a:ext cx="2416175" cy="1866900"/>
            </a:xfrm>
            <a:custGeom>
              <a:avLst/>
              <a:gdLst/>
              <a:ahLst/>
              <a:cxnLst/>
              <a:rect l="l" t="t" r="r" b="b"/>
              <a:pathLst>
                <a:path w="2416175" h="1866900">
                  <a:moveTo>
                    <a:pt x="0" y="1866900"/>
                  </a:moveTo>
                  <a:lnTo>
                    <a:pt x="2415921" y="1866900"/>
                  </a:lnTo>
                  <a:lnTo>
                    <a:pt x="2415921" y="0"/>
                  </a:lnTo>
                  <a:lnTo>
                    <a:pt x="0" y="0"/>
                  </a:lnTo>
                  <a:lnTo>
                    <a:pt x="0" y="18669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9489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1126C8-9206-4DF1-BB5C-FE1CE37A97FC}"/>
              </a:ext>
            </a:extLst>
          </p:cNvPr>
          <p:cNvSpPr txBox="1"/>
          <p:nvPr/>
        </p:nvSpPr>
        <p:spPr>
          <a:xfrm>
            <a:off x="1147126" y="156452"/>
            <a:ext cx="9996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способы изображения в рисовании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877C38FA-0DBF-48DA-84DB-90B80E7D8A7A}"/>
              </a:ext>
            </a:extLst>
          </p:cNvPr>
          <p:cNvSpPr/>
          <p:nvPr/>
        </p:nvSpPr>
        <p:spPr>
          <a:xfrm>
            <a:off x="1026695" y="937935"/>
            <a:ext cx="1900990" cy="95503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Фроттаж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7ADE4CD-E354-4018-AB7C-48AFA99A8478}"/>
              </a:ext>
            </a:extLst>
          </p:cNvPr>
          <p:cNvSpPr/>
          <p:nvPr/>
        </p:nvSpPr>
        <p:spPr>
          <a:xfrm>
            <a:off x="232611" y="1977935"/>
            <a:ext cx="2695074" cy="87766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Тампонирование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CB57B52-7680-43D2-8A26-260FFAEEAA54}"/>
              </a:ext>
            </a:extLst>
          </p:cNvPr>
          <p:cNvSpPr/>
          <p:nvPr/>
        </p:nvSpPr>
        <p:spPr>
          <a:xfrm>
            <a:off x="101433" y="3812548"/>
            <a:ext cx="2091387" cy="127662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Пуантилизм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B0FF94BA-B4F8-4673-8F52-B7DC307F385A}"/>
              </a:ext>
            </a:extLst>
          </p:cNvPr>
          <p:cNvSpPr/>
          <p:nvPr/>
        </p:nvSpPr>
        <p:spPr>
          <a:xfrm>
            <a:off x="232611" y="5161891"/>
            <a:ext cx="2296528" cy="150360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Кляксография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41460FCC-2003-4148-B486-35A95EA8178B}"/>
              </a:ext>
            </a:extLst>
          </p:cNvPr>
          <p:cNvSpPr/>
          <p:nvPr/>
        </p:nvSpPr>
        <p:spPr>
          <a:xfrm>
            <a:off x="6737684" y="770020"/>
            <a:ext cx="1792167" cy="137962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Скотч – арт 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DC71D357-3E3E-448C-9DB4-81AB66BD0379}"/>
              </a:ext>
            </a:extLst>
          </p:cNvPr>
          <p:cNvSpPr/>
          <p:nvPr/>
        </p:nvSpPr>
        <p:spPr>
          <a:xfrm>
            <a:off x="8974531" y="813081"/>
            <a:ext cx="2294022" cy="137962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Монотипия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3F8C5CE0-8120-438B-9223-244A3F0776ED}"/>
              </a:ext>
            </a:extLst>
          </p:cNvPr>
          <p:cNvSpPr/>
          <p:nvPr/>
        </p:nvSpPr>
        <p:spPr>
          <a:xfrm>
            <a:off x="8774005" y="2481979"/>
            <a:ext cx="2294022" cy="137962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Агамография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3A4E123E-70B8-4E0D-A02F-64DBA0530174}"/>
              </a:ext>
            </a:extLst>
          </p:cNvPr>
          <p:cNvSpPr/>
          <p:nvPr/>
        </p:nvSpPr>
        <p:spPr>
          <a:xfrm>
            <a:off x="10021278" y="3962621"/>
            <a:ext cx="2093497" cy="11470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Линотипия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1C3920BB-584F-44D5-B652-B7773C3D0F18}"/>
              </a:ext>
            </a:extLst>
          </p:cNvPr>
          <p:cNvSpPr/>
          <p:nvPr/>
        </p:nvSpPr>
        <p:spPr>
          <a:xfrm>
            <a:off x="3932162" y="804428"/>
            <a:ext cx="2415988" cy="137962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Рисование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свечой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1ADBAAB3-669F-4717-8A2B-2EC6E39D1221}"/>
              </a:ext>
            </a:extLst>
          </p:cNvPr>
          <p:cNvSpPr/>
          <p:nvPr/>
        </p:nvSpPr>
        <p:spPr>
          <a:xfrm>
            <a:off x="2927685" y="4560604"/>
            <a:ext cx="3473116" cy="22378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Рисование штампом (тычковое рисование, оттиск)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4F98C014-E770-48C8-9AC6-AC3300CCE05A}"/>
              </a:ext>
            </a:extLst>
          </p:cNvPr>
          <p:cNvSpPr/>
          <p:nvPr/>
        </p:nvSpPr>
        <p:spPr>
          <a:xfrm>
            <a:off x="6770539" y="4424636"/>
            <a:ext cx="2881000" cy="150658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Рисунок своими руками (пальцами, ладошками)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F7B80B8C-A9C3-4ED8-A8B9-2F07F837DA14}"/>
              </a:ext>
            </a:extLst>
          </p:cNvPr>
          <p:cNvSpPr/>
          <p:nvPr/>
        </p:nvSpPr>
        <p:spPr>
          <a:xfrm>
            <a:off x="4948989" y="2583000"/>
            <a:ext cx="2695074" cy="1379621"/>
          </a:xfrm>
          <a:prstGeom prst="ellipse">
            <a:avLst/>
          </a:prstGeom>
          <a:solidFill>
            <a:srgbClr val="EFDAF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Способы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изображения</a:t>
            </a:r>
          </a:p>
        </p:txBody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C9ECE2BE-C976-48A4-9F15-544EFFE661AA}"/>
              </a:ext>
            </a:extLst>
          </p:cNvPr>
          <p:cNvCxnSpPr>
            <a:cxnSpLocks/>
            <a:stCxn id="40" idx="7"/>
            <a:endCxn id="33" idx="4"/>
          </p:cNvCxnSpPr>
          <p:nvPr/>
        </p:nvCxnSpPr>
        <p:spPr>
          <a:xfrm flipV="1">
            <a:off x="7249379" y="2149641"/>
            <a:ext cx="384389" cy="635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46490CDB-A61C-4AAA-BDAE-18BF6D075F7B}"/>
              </a:ext>
            </a:extLst>
          </p:cNvPr>
          <p:cNvCxnSpPr>
            <a:cxnSpLocks/>
            <a:stCxn id="40" idx="7"/>
            <a:endCxn id="34" idx="3"/>
          </p:cNvCxnSpPr>
          <p:nvPr/>
        </p:nvCxnSpPr>
        <p:spPr>
          <a:xfrm flipV="1">
            <a:off x="7249379" y="1990661"/>
            <a:ext cx="2061104" cy="794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6F6391EA-CBE2-427C-887A-46F0CAE54361}"/>
              </a:ext>
            </a:extLst>
          </p:cNvPr>
          <p:cNvCxnSpPr>
            <a:cxnSpLocks/>
            <a:stCxn id="40" idx="6"/>
            <a:endCxn id="35" idx="1"/>
          </p:cNvCxnSpPr>
          <p:nvPr/>
        </p:nvCxnSpPr>
        <p:spPr>
          <a:xfrm flipV="1">
            <a:off x="7644063" y="2684020"/>
            <a:ext cx="1465894" cy="588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3903191E-6ADA-4468-A668-CCC84D6EE239}"/>
              </a:ext>
            </a:extLst>
          </p:cNvPr>
          <p:cNvCxnSpPr>
            <a:cxnSpLocks/>
            <a:stCxn id="40" idx="5"/>
            <a:endCxn id="36" idx="2"/>
          </p:cNvCxnSpPr>
          <p:nvPr/>
        </p:nvCxnSpPr>
        <p:spPr>
          <a:xfrm>
            <a:off x="7249379" y="3760580"/>
            <a:ext cx="2771899" cy="775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BE358600-EFD9-4010-A600-8C869E32F7C4}"/>
              </a:ext>
            </a:extLst>
          </p:cNvPr>
          <p:cNvCxnSpPr>
            <a:cxnSpLocks/>
            <a:stCxn id="40" idx="4"/>
            <a:endCxn id="39" idx="1"/>
          </p:cNvCxnSpPr>
          <p:nvPr/>
        </p:nvCxnSpPr>
        <p:spPr>
          <a:xfrm>
            <a:off x="6296526" y="3962621"/>
            <a:ext cx="895926" cy="682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F9521D4B-891B-4C92-B6AD-E6047CBCE90F}"/>
              </a:ext>
            </a:extLst>
          </p:cNvPr>
          <p:cNvCxnSpPr>
            <a:cxnSpLocks/>
            <a:stCxn id="40" idx="3"/>
            <a:endCxn id="38" idx="0"/>
          </p:cNvCxnSpPr>
          <p:nvPr/>
        </p:nvCxnSpPr>
        <p:spPr>
          <a:xfrm flipH="1">
            <a:off x="4664243" y="3760580"/>
            <a:ext cx="679430" cy="800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F754BC26-C6B6-4FF2-B47C-718B102E2422}"/>
              </a:ext>
            </a:extLst>
          </p:cNvPr>
          <p:cNvCxnSpPr>
            <a:cxnSpLocks/>
            <a:stCxn id="40" idx="2"/>
            <a:endCxn id="32" idx="7"/>
          </p:cNvCxnSpPr>
          <p:nvPr/>
        </p:nvCxnSpPr>
        <p:spPr>
          <a:xfrm flipH="1">
            <a:off x="2192820" y="3272811"/>
            <a:ext cx="2756169" cy="2109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87C98D25-D62D-4602-BF7A-72AE798085EE}"/>
              </a:ext>
            </a:extLst>
          </p:cNvPr>
          <p:cNvCxnSpPr>
            <a:cxnSpLocks/>
            <a:stCxn id="40" idx="2"/>
            <a:endCxn id="31" idx="6"/>
          </p:cNvCxnSpPr>
          <p:nvPr/>
        </p:nvCxnSpPr>
        <p:spPr>
          <a:xfrm flipH="1">
            <a:off x="2192820" y="3272811"/>
            <a:ext cx="2756169" cy="1178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762BA90B-4299-4AAD-80B6-B3A53B94FD10}"/>
              </a:ext>
            </a:extLst>
          </p:cNvPr>
          <p:cNvCxnSpPr>
            <a:stCxn id="40" idx="1"/>
            <a:endCxn id="30" idx="6"/>
          </p:cNvCxnSpPr>
          <p:nvPr/>
        </p:nvCxnSpPr>
        <p:spPr>
          <a:xfrm flipH="1" flipV="1">
            <a:off x="2927685" y="2416770"/>
            <a:ext cx="2415988" cy="368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B813D5F6-ECAE-4A57-8D62-FB95BFF246C1}"/>
              </a:ext>
            </a:extLst>
          </p:cNvPr>
          <p:cNvCxnSpPr>
            <a:cxnSpLocks/>
            <a:stCxn id="40" idx="1"/>
            <a:endCxn id="29" idx="6"/>
          </p:cNvCxnSpPr>
          <p:nvPr/>
        </p:nvCxnSpPr>
        <p:spPr>
          <a:xfrm flipH="1" flipV="1">
            <a:off x="2927685" y="1415452"/>
            <a:ext cx="2415988" cy="1369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3344670F-1E01-4BB9-99A9-02E158767562}"/>
              </a:ext>
            </a:extLst>
          </p:cNvPr>
          <p:cNvCxnSpPr>
            <a:cxnSpLocks/>
            <a:stCxn id="40" idx="0"/>
            <a:endCxn id="37" idx="5"/>
          </p:cNvCxnSpPr>
          <p:nvPr/>
        </p:nvCxnSpPr>
        <p:spPr>
          <a:xfrm flipH="1" flipV="1">
            <a:off x="5994337" y="1982008"/>
            <a:ext cx="302189" cy="600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Овал 70">
            <a:extLst>
              <a:ext uri="{FF2B5EF4-FFF2-40B4-BE49-F238E27FC236}">
                <a16:creationId xmlns:a16="http://schemas.microsoft.com/office/drawing/2014/main" id="{55A81EED-59A3-4F84-A96D-8C0745B43D87}"/>
              </a:ext>
            </a:extLst>
          </p:cNvPr>
          <p:cNvSpPr/>
          <p:nvPr/>
        </p:nvSpPr>
        <p:spPr>
          <a:xfrm>
            <a:off x="9801724" y="5518484"/>
            <a:ext cx="2093497" cy="11470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И много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другое</a:t>
            </a:r>
          </a:p>
        </p:txBody>
      </p: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5B27B97D-B502-4568-8700-22998A0D2570}"/>
              </a:ext>
            </a:extLst>
          </p:cNvPr>
          <p:cNvCxnSpPr>
            <a:stCxn id="40" idx="6"/>
            <a:endCxn id="71" idx="0"/>
          </p:cNvCxnSpPr>
          <p:nvPr/>
        </p:nvCxnSpPr>
        <p:spPr>
          <a:xfrm>
            <a:off x="7644063" y="3272811"/>
            <a:ext cx="3204410" cy="2245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Овал 86">
            <a:extLst>
              <a:ext uri="{FF2B5EF4-FFF2-40B4-BE49-F238E27FC236}">
                <a16:creationId xmlns:a16="http://schemas.microsoft.com/office/drawing/2014/main" id="{A0B56FF1-C73D-40B0-94C7-31E068D58978}"/>
              </a:ext>
            </a:extLst>
          </p:cNvPr>
          <p:cNvSpPr/>
          <p:nvPr/>
        </p:nvSpPr>
        <p:spPr>
          <a:xfrm>
            <a:off x="2203115" y="2820755"/>
            <a:ext cx="1559828" cy="10361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Гроттаж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89" name="Прямая со стрелкой 88">
            <a:extLst>
              <a:ext uri="{FF2B5EF4-FFF2-40B4-BE49-F238E27FC236}">
                <a16:creationId xmlns:a16="http://schemas.microsoft.com/office/drawing/2014/main" id="{4F9EADFE-DE88-49DA-A8F2-51D43D35101C}"/>
              </a:ext>
            </a:extLst>
          </p:cNvPr>
          <p:cNvCxnSpPr>
            <a:stCxn id="40" idx="1"/>
            <a:endCxn id="87" idx="6"/>
          </p:cNvCxnSpPr>
          <p:nvPr/>
        </p:nvCxnSpPr>
        <p:spPr>
          <a:xfrm flipH="1">
            <a:off x="3762943" y="2785041"/>
            <a:ext cx="1580730" cy="553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44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9145268" y="446086"/>
            <a:ext cx="2715260" cy="6068060"/>
            <a:chOff x="6296659" y="652780"/>
            <a:chExt cx="2715260" cy="60680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6659" y="652780"/>
              <a:ext cx="2677160" cy="19659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00875" y="857123"/>
              <a:ext cx="2068829" cy="135737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496049" y="852424"/>
              <a:ext cx="2078355" cy="1367155"/>
            </a:xfrm>
            <a:custGeom>
              <a:avLst/>
              <a:gdLst/>
              <a:ahLst/>
              <a:cxnLst/>
              <a:rect l="l" t="t" r="r" b="b"/>
              <a:pathLst>
                <a:path w="2078354" h="1367155">
                  <a:moveTo>
                    <a:pt x="0" y="1366901"/>
                  </a:moveTo>
                  <a:lnTo>
                    <a:pt x="2078354" y="1366901"/>
                  </a:lnTo>
                  <a:lnTo>
                    <a:pt x="2078354" y="0"/>
                  </a:lnTo>
                  <a:lnTo>
                    <a:pt x="0" y="0"/>
                  </a:lnTo>
                  <a:lnTo>
                    <a:pt x="0" y="1366901"/>
                  </a:lnTo>
                  <a:close/>
                </a:path>
              </a:pathLst>
            </a:custGeom>
            <a:ln w="9525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04279" y="2232660"/>
              <a:ext cx="2707639" cy="27330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00875" y="2428875"/>
              <a:ext cx="2118487" cy="21431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96659" y="4582159"/>
              <a:ext cx="2679699" cy="21386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00875" y="4786299"/>
              <a:ext cx="2071751" cy="153035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496049" y="4781537"/>
              <a:ext cx="2081530" cy="1539875"/>
            </a:xfrm>
            <a:custGeom>
              <a:avLst/>
              <a:gdLst/>
              <a:ahLst/>
              <a:cxnLst/>
              <a:rect l="l" t="t" r="r" b="b"/>
              <a:pathLst>
                <a:path w="2081529" h="1539875">
                  <a:moveTo>
                    <a:pt x="0" y="1539874"/>
                  </a:moveTo>
                  <a:lnTo>
                    <a:pt x="2081276" y="1539874"/>
                  </a:lnTo>
                  <a:lnTo>
                    <a:pt x="2081276" y="0"/>
                  </a:lnTo>
                  <a:lnTo>
                    <a:pt x="0" y="0"/>
                  </a:lnTo>
                  <a:lnTo>
                    <a:pt x="0" y="1539874"/>
                  </a:lnTo>
                  <a:close/>
                </a:path>
              </a:pathLst>
            </a:custGeom>
            <a:ln w="9525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34547" y="486727"/>
            <a:ext cx="2811780" cy="6027420"/>
            <a:chOff x="152400" y="652780"/>
            <a:chExt cx="2811780" cy="602742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400" y="652780"/>
              <a:ext cx="2750820" cy="20370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7162" y="857250"/>
              <a:ext cx="2143125" cy="142875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52399" y="852424"/>
              <a:ext cx="2152650" cy="1438275"/>
            </a:xfrm>
            <a:custGeom>
              <a:avLst/>
              <a:gdLst/>
              <a:ahLst/>
              <a:cxnLst/>
              <a:rect l="l" t="t" r="r" b="b"/>
              <a:pathLst>
                <a:path w="2152650" h="1438275">
                  <a:moveTo>
                    <a:pt x="0" y="1438275"/>
                  </a:moveTo>
                  <a:lnTo>
                    <a:pt x="2152650" y="1438275"/>
                  </a:lnTo>
                  <a:lnTo>
                    <a:pt x="2152650" y="0"/>
                  </a:lnTo>
                  <a:lnTo>
                    <a:pt x="0" y="0"/>
                  </a:lnTo>
                  <a:lnTo>
                    <a:pt x="0" y="1438275"/>
                  </a:lnTo>
                  <a:close/>
                </a:path>
              </a:pathLst>
            </a:custGeom>
            <a:ln w="9525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3680" y="4447539"/>
              <a:ext cx="2730500" cy="22326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8599" y="4643399"/>
              <a:ext cx="2143125" cy="164312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519" y="2438400"/>
              <a:ext cx="2712720" cy="225044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8599" y="2643124"/>
              <a:ext cx="2104898" cy="164312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23837" y="2638425"/>
              <a:ext cx="2114550" cy="1652905"/>
            </a:xfrm>
            <a:custGeom>
              <a:avLst/>
              <a:gdLst/>
              <a:ahLst/>
              <a:cxnLst/>
              <a:rect l="l" t="t" r="r" b="b"/>
              <a:pathLst>
                <a:path w="2114550" h="1652904">
                  <a:moveTo>
                    <a:pt x="0" y="1652651"/>
                  </a:moveTo>
                  <a:lnTo>
                    <a:pt x="2114423" y="1652651"/>
                  </a:lnTo>
                  <a:lnTo>
                    <a:pt x="2114423" y="0"/>
                  </a:lnTo>
                  <a:lnTo>
                    <a:pt x="0" y="0"/>
                  </a:lnTo>
                  <a:lnTo>
                    <a:pt x="0" y="1652651"/>
                  </a:lnTo>
                  <a:close/>
                </a:path>
              </a:pathLst>
            </a:custGeom>
            <a:ln w="9525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239013" y="1526713"/>
            <a:ext cx="58065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Монотипия</a:t>
            </a:r>
          </a:p>
          <a:p>
            <a:pPr algn="ctr"/>
            <a:r>
              <a:rPr lang="ru-RU" dirty="0">
                <a:latin typeface="Bookman Old Style" panose="02050604050505020204" pitchFamily="18" charset="0"/>
              </a:rPr>
              <a:t>это техника рисования с помощью уникального отпечатка. Различают предметную и пейзажную монотипию.</a:t>
            </a:r>
          </a:p>
          <a:p>
            <a:pPr algn="ctr"/>
            <a:endParaRPr lang="ru-RU" dirty="0">
              <a:latin typeface="Bookman Old Style" panose="02050604050505020204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Технология рисования</a:t>
            </a:r>
          </a:p>
          <a:p>
            <a:pPr algn="ctr"/>
            <a:r>
              <a:rPr lang="ru-RU" dirty="0">
                <a:latin typeface="Bookman Old Style" panose="02050604050505020204" pitchFamily="18" charset="0"/>
              </a:rPr>
              <a:t>Лист бумаги для рисования разделить на две равные части, сложив его пополам. На одной части нарисовать половину симметричного предмета. Пока краска не высохла, наложить чистую половину листа на изображение и прогладить ладонью. Раскрыть лист и при необходимости дорисовать сюжет.</a:t>
            </a:r>
          </a:p>
        </p:txBody>
      </p:sp>
    </p:spTree>
    <p:extLst>
      <p:ext uri="{BB962C8B-B14F-4D97-AF65-F5344CB8AC3E}">
        <p14:creationId xmlns:p14="http://schemas.microsoft.com/office/powerpoint/2010/main" val="3604939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98CAA0-69DF-4C51-AC50-25C33C232F50}"/>
              </a:ext>
            </a:extLst>
          </p:cNvPr>
          <p:cNvSpPr txBox="1"/>
          <p:nvPr/>
        </p:nvSpPr>
        <p:spPr>
          <a:xfrm>
            <a:off x="3047505" y="3244334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39DE5-59D8-4C92-BE2C-5E7ACB4B14D1}"/>
              </a:ext>
            </a:extLst>
          </p:cNvPr>
          <p:cNvSpPr txBox="1"/>
          <p:nvPr/>
        </p:nvSpPr>
        <p:spPr>
          <a:xfrm>
            <a:off x="3814893" y="1606092"/>
            <a:ext cx="44147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Фроттаж</a:t>
            </a:r>
          </a:p>
          <a:p>
            <a:pPr algn="ctr"/>
            <a:r>
              <a:rPr lang="ru-RU" dirty="0">
                <a:solidFill>
                  <a:srgbClr val="333333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Это </a:t>
            </a:r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  <a:cs typeface="Times New Roman" panose="02020603050405020304" pitchFamily="18" charset="0"/>
              </a:rPr>
              <a:t>художественная техника воспроизведения рисунка посредством натирания бумаги</a:t>
            </a:r>
            <a:endParaRPr lang="ru-RU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Технология рисования</a:t>
            </a:r>
          </a:p>
          <a:p>
            <a:pPr algn="ctr"/>
            <a:r>
              <a:rPr lang="ru-RU" b="0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Чтобы получить рисунок, под чистый лист кладётся фактурный объект, а затем карандашом совершаются штрихообразные или натирающие движения. В результате получается рисунок-отпечаток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</a:t>
            </a:r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A002BE-5D50-4883-950D-D24F0C045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439404"/>
            <a:ext cx="3618950" cy="24166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4DE492-FAA7-476C-9309-4E77F004E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3966363"/>
            <a:ext cx="3643380" cy="23347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8305388-FEDF-4933-BC03-D87159F79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607" y="439404"/>
            <a:ext cx="3551136" cy="24522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8F3EBE-AF12-4CF9-B34C-29366C4CC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608" y="3637748"/>
            <a:ext cx="3551136" cy="266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4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178554-D9B2-4769-8A7B-72CA9F1C7A51}"/>
              </a:ext>
            </a:extLst>
          </p:cNvPr>
          <p:cNvSpPr txBox="1"/>
          <p:nvPr/>
        </p:nvSpPr>
        <p:spPr>
          <a:xfrm>
            <a:off x="4318412" y="1166843"/>
            <a:ext cx="35551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Тампонирование</a:t>
            </a:r>
          </a:p>
          <a:p>
            <a:pPr algn="ctr"/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это нетрадиционная техника, при которой рисунок выполняется с помощью тампонов из марли, ваты или поролона.</a:t>
            </a:r>
          </a:p>
          <a:p>
            <a:pPr algn="ctr"/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Технология рисования</a:t>
            </a:r>
          </a:p>
          <a:p>
            <a:pPr algn="ctr"/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Процесс рисования заключается в том, что тампон обмакивают в краску и лёгкими точечными прикосновениями к бумаге рисуют пушистые, лёгкие и воздушные образы.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2F7B27-3E14-413D-BC5C-F1081B5B2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9" y="231568"/>
            <a:ext cx="4100513" cy="28322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CF667A-DC08-4021-A66F-F1A243040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9" y="3705998"/>
            <a:ext cx="4100512" cy="28065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AE11FE-1F73-46A7-9EDF-CACA6ABF0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588" y="231569"/>
            <a:ext cx="4054990" cy="28322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5C85CD-DCDA-434F-B2C0-1343C5A0C9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" r="1316" b="10215"/>
          <a:stretch/>
        </p:blipFill>
        <p:spPr>
          <a:xfrm>
            <a:off x="7873588" y="3854824"/>
            <a:ext cx="4050448" cy="265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8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14B474-41E4-438B-9CC1-ADEBB6FF0768}"/>
              </a:ext>
            </a:extLst>
          </p:cNvPr>
          <p:cNvSpPr txBox="1"/>
          <p:nvPr/>
        </p:nvSpPr>
        <p:spPr>
          <a:xfrm>
            <a:off x="3956329" y="2136339"/>
            <a:ext cx="427934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Гроттаж</a:t>
            </a:r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это древняя техника нанесения рисунка методом выцарапывания.</a:t>
            </a:r>
          </a:p>
          <a:p>
            <a:pPr algn="ctr"/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dirty="0">
                <a:solidFill>
                  <a:srgbClr val="FF0000"/>
                </a:solidFill>
                <a:latin typeface="Bookman Old Style" panose="02050604050505020204" pitchFamily="18" charset="0"/>
              </a:rPr>
              <a:t>Технология рисования</a:t>
            </a:r>
          </a:p>
          <a:p>
            <a:pPr algn="ctr"/>
            <a:r>
              <a:rPr lang="ru-RU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способ выполнения рисунка путём процарапывания пером или острым инструментом бумаги или картона, залитых тушью.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E3F2CE-5097-435B-B4D2-AB2DE71C2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12" y="321235"/>
            <a:ext cx="2536929" cy="34289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CEA5FF-6695-4584-ABBE-FB59D3F56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" b="6753"/>
          <a:stretch/>
        </p:blipFill>
        <p:spPr>
          <a:xfrm>
            <a:off x="236933" y="4177553"/>
            <a:ext cx="3761325" cy="24144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C2D54E-C5AD-4376-A58B-A399461BA3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3" t="1743" r="19781"/>
          <a:stretch/>
        </p:blipFill>
        <p:spPr>
          <a:xfrm>
            <a:off x="8510508" y="151652"/>
            <a:ext cx="3358763" cy="376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0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1276</Words>
  <Application>Microsoft Office PowerPoint</Application>
  <PresentationFormat>Широкоэкранный</PresentationFormat>
  <Paragraphs>134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Arial MT</vt:lpstr>
      <vt:lpstr>Bookman Old Style</vt:lpstr>
      <vt:lpstr>Calibri</vt:lpstr>
      <vt:lpstr>Calibri Light</vt:lpstr>
      <vt:lpstr>Times New Roman</vt:lpstr>
      <vt:lpstr>Wingdings</vt:lpstr>
      <vt:lpstr>YS Text</vt:lpstr>
      <vt:lpstr>Тема Office</vt:lpstr>
      <vt:lpstr>Муниципальное дошкольное образовательное учреждение «Центр развития ребёнка – Детский сад № 2»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«Центр развития ребёнка – Детский сад № 2»</dc:title>
  <dc:creator>Алексей</dc:creator>
  <cp:lastModifiedBy>Алексей</cp:lastModifiedBy>
  <cp:revision>31</cp:revision>
  <cp:lastPrinted>2025-04-01T15:55:43Z</cp:lastPrinted>
  <dcterms:created xsi:type="dcterms:W3CDTF">2025-03-10T07:52:48Z</dcterms:created>
  <dcterms:modified xsi:type="dcterms:W3CDTF">2025-04-01T16:04:35Z</dcterms:modified>
</cp:coreProperties>
</file>