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78" d="100"/>
          <a:sy n="78" d="100"/>
        </p:scale>
        <p:origin x="8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800" y="0"/>
            <a:ext cx="4013200" cy="5143500"/>
          </a:xfrm>
          <a:custGeom>
            <a:avLst/>
            <a:gdLst/>
            <a:ahLst/>
            <a:cxnLst/>
            <a:rect l="l" t="t" r="r" b="b"/>
            <a:pathLst>
              <a:path w="4013200" h="5143500">
                <a:moveTo>
                  <a:pt x="0" y="5143499"/>
                </a:moveTo>
                <a:lnTo>
                  <a:pt x="4013199" y="3136329"/>
                </a:lnTo>
              </a:path>
              <a:path w="4013200" h="5143500">
                <a:moveTo>
                  <a:pt x="1911857" y="0"/>
                </a:moveTo>
                <a:lnTo>
                  <a:pt x="3131057" y="5143499"/>
                </a:lnTo>
              </a:path>
            </a:pathLst>
          </a:custGeom>
          <a:ln w="9525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91908" y="0"/>
            <a:ext cx="2252345" cy="5143500"/>
          </a:xfrm>
          <a:custGeom>
            <a:avLst/>
            <a:gdLst/>
            <a:ahLst/>
            <a:cxnLst/>
            <a:rect l="l" t="t" r="r" b="b"/>
            <a:pathLst>
              <a:path w="2252345" h="5143500">
                <a:moveTo>
                  <a:pt x="2023490" y="0"/>
                </a:moveTo>
                <a:lnTo>
                  <a:pt x="0" y="5143499"/>
                </a:lnTo>
                <a:lnTo>
                  <a:pt x="2252090" y="5143499"/>
                </a:lnTo>
                <a:lnTo>
                  <a:pt x="2252090" y="6122"/>
                </a:lnTo>
                <a:lnTo>
                  <a:pt x="2023490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06700" y="0"/>
            <a:ext cx="1937385" cy="5143500"/>
          </a:xfrm>
          <a:custGeom>
            <a:avLst/>
            <a:gdLst/>
            <a:ahLst/>
            <a:cxnLst/>
            <a:rect l="l" t="t" r="r" b="b"/>
            <a:pathLst>
              <a:path w="1937384" h="5143500">
                <a:moveTo>
                  <a:pt x="1937299" y="0"/>
                </a:moveTo>
                <a:lnTo>
                  <a:pt x="0" y="0"/>
                </a:lnTo>
                <a:lnTo>
                  <a:pt x="1200699" y="5143499"/>
                </a:lnTo>
                <a:lnTo>
                  <a:pt x="1937299" y="5143499"/>
                </a:lnTo>
                <a:lnTo>
                  <a:pt x="1937299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637908" y="2940831"/>
            <a:ext cx="2506345" cy="2202815"/>
          </a:xfrm>
          <a:custGeom>
            <a:avLst/>
            <a:gdLst/>
            <a:ahLst/>
            <a:cxnLst/>
            <a:rect l="l" t="t" r="r" b="b"/>
            <a:pathLst>
              <a:path w="2506345" h="2202815">
                <a:moveTo>
                  <a:pt x="2506091" y="0"/>
                </a:moveTo>
                <a:lnTo>
                  <a:pt x="0" y="2202667"/>
                </a:lnTo>
                <a:lnTo>
                  <a:pt x="2506091" y="2202667"/>
                </a:lnTo>
                <a:lnTo>
                  <a:pt x="2506091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12689" y="0"/>
            <a:ext cx="2131695" cy="5143500"/>
          </a:xfrm>
          <a:custGeom>
            <a:avLst/>
            <a:gdLst/>
            <a:ahLst/>
            <a:cxnLst/>
            <a:rect l="l" t="t" r="r" b="b"/>
            <a:pathLst>
              <a:path w="2131695" h="5143500">
                <a:moveTo>
                  <a:pt x="2131310" y="0"/>
                </a:moveTo>
                <a:lnTo>
                  <a:pt x="0" y="0"/>
                </a:lnTo>
                <a:lnTo>
                  <a:pt x="1854450" y="5143499"/>
                </a:lnTo>
                <a:lnTo>
                  <a:pt x="2131310" y="5137355"/>
                </a:lnTo>
                <a:lnTo>
                  <a:pt x="2131310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95767" y="0"/>
            <a:ext cx="848360" cy="5143500"/>
          </a:xfrm>
          <a:custGeom>
            <a:avLst/>
            <a:gdLst/>
            <a:ahLst/>
            <a:cxnLst/>
            <a:rect l="l" t="t" r="r" b="b"/>
            <a:pathLst>
              <a:path w="848359" h="5143500">
                <a:moveTo>
                  <a:pt x="848232" y="0"/>
                </a:moveTo>
                <a:lnTo>
                  <a:pt x="676202" y="0"/>
                </a:lnTo>
                <a:lnTo>
                  <a:pt x="0" y="5143499"/>
                </a:lnTo>
                <a:lnTo>
                  <a:pt x="848232" y="5143499"/>
                </a:lnTo>
                <a:lnTo>
                  <a:pt x="848232" y="0"/>
                </a:lnTo>
                <a:close/>
              </a:path>
            </a:pathLst>
          </a:custGeom>
          <a:solidFill>
            <a:srgbClr val="EB3C9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95375" y="0"/>
            <a:ext cx="1049020" cy="5143500"/>
          </a:xfrm>
          <a:custGeom>
            <a:avLst/>
            <a:gdLst/>
            <a:ahLst/>
            <a:cxnLst/>
            <a:rect l="l" t="t" r="r" b="b"/>
            <a:pathLst>
              <a:path w="1049020" h="5143500">
                <a:moveTo>
                  <a:pt x="1048624" y="0"/>
                </a:moveTo>
                <a:lnTo>
                  <a:pt x="0" y="0"/>
                </a:lnTo>
                <a:lnTo>
                  <a:pt x="937372" y="5143498"/>
                </a:lnTo>
                <a:lnTo>
                  <a:pt x="1048624" y="5143498"/>
                </a:lnTo>
                <a:lnTo>
                  <a:pt x="1048624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68818" y="3688856"/>
            <a:ext cx="1075690" cy="1454785"/>
          </a:xfrm>
          <a:custGeom>
            <a:avLst/>
            <a:gdLst/>
            <a:ahLst/>
            <a:cxnLst/>
            <a:rect l="l" t="t" r="r" b="b"/>
            <a:pathLst>
              <a:path w="1075690" h="1454785">
                <a:moveTo>
                  <a:pt x="1075181" y="0"/>
                </a:moveTo>
                <a:lnTo>
                  <a:pt x="0" y="1454643"/>
                </a:lnTo>
                <a:lnTo>
                  <a:pt x="1075181" y="1450891"/>
                </a:lnTo>
                <a:lnTo>
                  <a:pt x="1075181" y="0"/>
                </a:lnTo>
                <a:close/>
              </a:path>
            </a:pathLst>
          </a:custGeom>
          <a:solidFill>
            <a:srgbClr val="B1126C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4950" y="612140"/>
            <a:ext cx="613410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EB3C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800" y="0"/>
            <a:ext cx="4013200" cy="5143500"/>
          </a:xfrm>
          <a:custGeom>
            <a:avLst/>
            <a:gdLst/>
            <a:ahLst/>
            <a:cxnLst/>
            <a:rect l="l" t="t" r="r" b="b"/>
            <a:pathLst>
              <a:path w="4013200" h="5143500">
                <a:moveTo>
                  <a:pt x="0" y="5143499"/>
                </a:moveTo>
                <a:lnTo>
                  <a:pt x="4013199" y="3136329"/>
                </a:lnTo>
              </a:path>
              <a:path w="4013200" h="5143500">
                <a:moveTo>
                  <a:pt x="1911857" y="0"/>
                </a:moveTo>
                <a:lnTo>
                  <a:pt x="3131057" y="5143499"/>
                </a:lnTo>
              </a:path>
            </a:pathLst>
          </a:custGeom>
          <a:ln w="9525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91908" y="0"/>
            <a:ext cx="2252345" cy="5143500"/>
          </a:xfrm>
          <a:custGeom>
            <a:avLst/>
            <a:gdLst/>
            <a:ahLst/>
            <a:cxnLst/>
            <a:rect l="l" t="t" r="r" b="b"/>
            <a:pathLst>
              <a:path w="2252345" h="5143500">
                <a:moveTo>
                  <a:pt x="2023490" y="0"/>
                </a:moveTo>
                <a:lnTo>
                  <a:pt x="0" y="5143499"/>
                </a:lnTo>
                <a:lnTo>
                  <a:pt x="2252090" y="5143499"/>
                </a:lnTo>
                <a:lnTo>
                  <a:pt x="2252090" y="6122"/>
                </a:lnTo>
                <a:lnTo>
                  <a:pt x="2023490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06700" y="0"/>
            <a:ext cx="1937385" cy="5143500"/>
          </a:xfrm>
          <a:custGeom>
            <a:avLst/>
            <a:gdLst/>
            <a:ahLst/>
            <a:cxnLst/>
            <a:rect l="l" t="t" r="r" b="b"/>
            <a:pathLst>
              <a:path w="1937384" h="5143500">
                <a:moveTo>
                  <a:pt x="1937299" y="0"/>
                </a:moveTo>
                <a:lnTo>
                  <a:pt x="0" y="0"/>
                </a:lnTo>
                <a:lnTo>
                  <a:pt x="1200699" y="5143499"/>
                </a:lnTo>
                <a:lnTo>
                  <a:pt x="1937299" y="5143499"/>
                </a:lnTo>
                <a:lnTo>
                  <a:pt x="1937299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637908" y="2940831"/>
            <a:ext cx="2506345" cy="2202815"/>
          </a:xfrm>
          <a:custGeom>
            <a:avLst/>
            <a:gdLst/>
            <a:ahLst/>
            <a:cxnLst/>
            <a:rect l="l" t="t" r="r" b="b"/>
            <a:pathLst>
              <a:path w="2506345" h="2202815">
                <a:moveTo>
                  <a:pt x="2506091" y="0"/>
                </a:moveTo>
                <a:lnTo>
                  <a:pt x="0" y="2202667"/>
                </a:lnTo>
                <a:lnTo>
                  <a:pt x="2506091" y="2202667"/>
                </a:lnTo>
                <a:lnTo>
                  <a:pt x="2506091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12689" y="0"/>
            <a:ext cx="2131695" cy="5143500"/>
          </a:xfrm>
          <a:custGeom>
            <a:avLst/>
            <a:gdLst/>
            <a:ahLst/>
            <a:cxnLst/>
            <a:rect l="l" t="t" r="r" b="b"/>
            <a:pathLst>
              <a:path w="2131695" h="5143500">
                <a:moveTo>
                  <a:pt x="2131310" y="0"/>
                </a:moveTo>
                <a:lnTo>
                  <a:pt x="0" y="0"/>
                </a:lnTo>
                <a:lnTo>
                  <a:pt x="1854450" y="5143499"/>
                </a:lnTo>
                <a:lnTo>
                  <a:pt x="2131310" y="5137355"/>
                </a:lnTo>
                <a:lnTo>
                  <a:pt x="2131310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95767" y="0"/>
            <a:ext cx="848360" cy="5143500"/>
          </a:xfrm>
          <a:custGeom>
            <a:avLst/>
            <a:gdLst/>
            <a:ahLst/>
            <a:cxnLst/>
            <a:rect l="l" t="t" r="r" b="b"/>
            <a:pathLst>
              <a:path w="848359" h="5143500">
                <a:moveTo>
                  <a:pt x="848232" y="0"/>
                </a:moveTo>
                <a:lnTo>
                  <a:pt x="676202" y="0"/>
                </a:lnTo>
                <a:lnTo>
                  <a:pt x="0" y="5143499"/>
                </a:lnTo>
                <a:lnTo>
                  <a:pt x="848232" y="5143499"/>
                </a:lnTo>
                <a:lnTo>
                  <a:pt x="848232" y="0"/>
                </a:lnTo>
                <a:close/>
              </a:path>
            </a:pathLst>
          </a:custGeom>
          <a:solidFill>
            <a:srgbClr val="EB3C9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95375" y="0"/>
            <a:ext cx="1049020" cy="5143500"/>
          </a:xfrm>
          <a:custGeom>
            <a:avLst/>
            <a:gdLst/>
            <a:ahLst/>
            <a:cxnLst/>
            <a:rect l="l" t="t" r="r" b="b"/>
            <a:pathLst>
              <a:path w="1049020" h="5143500">
                <a:moveTo>
                  <a:pt x="1048624" y="0"/>
                </a:moveTo>
                <a:lnTo>
                  <a:pt x="0" y="0"/>
                </a:lnTo>
                <a:lnTo>
                  <a:pt x="937372" y="5143498"/>
                </a:lnTo>
                <a:lnTo>
                  <a:pt x="1048624" y="5143498"/>
                </a:lnTo>
                <a:lnTo>
                  <a:pt x="1048624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68818" y="3688856"/>
            <a:ext cx="1075690" cy="1454785"/>
          </a:xfrm>
          <a:custGeom>
            <a:avLst/>
            <a:gdLst/>
            <a:ahLst/>
            <a:cxnLst/>
            <a:rect l="l" t="t" r="r" b="b"/>
            <a:pathLst>
              <a:path w="1075690" h="1454785">
                <a:moveTo>
                  <a:pt x="1075181" y="0"/>
                </a:moveTo>
                <a:lnTo>
                  <a:pt x="0" y="1454643"/>
                </a:lnTo>
                <a:lnTo>
                  <a:pt x="1075181" y="1450891"/>
                </a:lnTo>
                <a:lnTo>
                  <a:pt x="1075181" y="0"/>
                </a:lnTo>
                <a:close/>
              </a:path>
            </a:pathLst>
          </a:custGeom>
          <a:solidFill>
            <a:srgbClr val="B1126C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800" y="0"/>
            <a:ext cx="4013200" cy="5143500"/>
          </a:xfrm>
          <a:custGeom>
            <a:avLst/>
            <a:gdLst/>
            <a:ahLst/>
            <a:cxnLst/>
            <a:rect l="l" t="t" r="r" b="b"/>
            <a:pathLst>
              <a:path w="4013200" h="5143500">
                <a:moveTo>
                  <a:pt x="0" y="5143499"/>
                </a:moveTo>
                <a:lnTo>
                  <a:pt x="4013199" y="3136329"/>
                </a:lnTo>
              </a:path>
              <a:path w="4013200" h="5143500">
                <a:moveTo>
                  <a:pt x="1911857" y="0"/>
                </a:moveTo>
                <a:lnTo>
                  <a:pt x="3131057" y="5143499"/>
                </a:lnTo>
              </a:path>
            </a:pathLst>
          </a:custGeom>
          <a:ln w="9525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91908" y="0"/>
            <a:ext cx="2252345" cy="5143500"/>
          </a:xfrm>
          <a:custGeom>
            <a:avLst/>
            <a:gdLst/>
            <a:ahLst/>
            <a:cxnLst/>
            <a:rect l="l" t="t" r="r" b="b"/>
            <a:pathLst>
              <a:path w="2252345" h="5143500">
                <a:moveTo>
                  <a:pt x="2023490" y="0"/>
                </a:moveTo>
                <a:lnTo>
                  <a:pt x="0" y="5143499"/>
                </a:lnTo>
                <a:lnTo>
                  <a:pt x="2252090" y="5143499"/>
                </a:lnTo>
                <a:lnTo>
                  <a:pt x="2252090" y="6122"/>
                </a:lnTo>
                <a:lnTo>
                  <a:pt x="2023490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06700" y="0"/>
            <a:ext cx="1937385" cy="5143500"/>
          </a:xfrm>
          <a:custGeom>
            <a:avLst/>
            <a:gdLst/>
            <a:ahLst/>
            <a:cxnLst/>
            <a:rect l="l" t="t" r="r" b="b"/>
            <a:pathLst>
              <a:path w="1937384" h="5143500">
                <a:moveTo>
                  <a:pt x="1937299" y="0"/>
                </a:moveTo>
                <a:lnTo>
                  <a:pt x="0" y="0"/>
                </a:lnTo>
                <a:lnTo>
                  <a:pt x="1200699" y="5143499"/>
                </a:lnTo>
                <a:lnTo>
                  <a:pt x="1937299" y="5143499"/>
                </a:lnTo>
                <a:lnTo>
                  <a:pt x="1937299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637908" y="2940831"/>
            <a:ext cx="2506345" cy="2202815"/>
          </a:xfrm>
          <a:custGeom>
            <a:avLst/>
            <a:gdLst/>
            <a:ahLst/>
            <a:cxnLst/>
            <a:rect l="l" t="t" r="r" b="b"/>
            <a:pathLst>
              <a:path w="2506345" h="2202815">
                <a:moveTo>
                  <a:pt x="2506091" y="0"/>
                </a:moveTo>
                <a:lnTo>
                  <a:pt x="0" y="2202667"/>
                </a:lnTo>
                <a:lnTo>
                  <a:pt x="2506091" y="2202667"/>
                </a:lnTo>
                <a:lnTo>
                  <a:pt x="2506091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12689" y="0"/>
            <a:ext cx="2131695" cy="5143500"/>
          </a:xfrm>
          <a:custGeom>
            <a:avLst/>
            <a:gdLst/>
            <a:ahLst/>
            <a:cxnLst/>
            <a:rect l="l" t="t" r="r" b="b"/>
            <a:pathLst>
              <a:path w="2131695" h="5143500">
                <a:moveTo>
                  <a:pt x="2131310" y="0"/>
                </a:moveTo>
                <a:lnTo>
                  <a:pt x="0" y="0"/>
                </a:lnTo>
                <a:lnTo>
                  <a:pt x="1854450" y="5143499"/>
                </a:lnTo>
                <a:lnTo>
                  <a:pt x="2131310" y="5137355"/>
                </a:lnTo>
                <a:lnTo>
                  <a:pt x="2131310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95767" y="0"/>
            <a:ext cx="848360" cy="5143500"/>
          </a:xfrm>
          <a:custGeom>
            <a:avLst/>
            <a:gdLst/>
            <a:ahLst/>
            <a:cxnLst/>
            <a:rect l="l" t="t" r="r" b="b"/>
            <a:pathLst>
              <a:path w="848359" h="5143500">
                <a:moveTo>
                  <a:pt x="848232" y="0"/>
                </a:moveTo>
                <a:lnTo>
                  <a:pt x="676202" y="0"/>
                </a:lnTo>
                <a:lnTo>
                  <a:pt x="0" y="5143499"/>
                </a:lnTo>
                <a:lnTo>
                  <a:pt x="848232" y="5143499"/>
                </a:lnTo>
                <a:lnTo>
                  <a:pt x="848232" y="0"/>
                </a:lnTo>
                <a:close/>
              </a:path>
            </a:pathLst>
          </a:custGeom>
          <a:solidFill>
            <a:srgbClr val="EB3C9F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95375" y="0"/>
            <a:ext cx="1049020" cy="5143500"/>
          </a:xfrm>
          <a:custGeom>
            <a:avLst/>
            <a:gdLst/>
            <a:ahLst/>
            <a:cxnLst/>
            <a:rect l="l" t="t" r="r" b="b"/>
            <a:pathLst>
              <a:path w="1049020" h="5143500">
                <a:moveTo>
                  <a:pt x="1048624" y="0"/>
                </a:moveTo>
                <a:lnTo>
                  <a:pt x="0" y="0"/>
                </a:lnTo>
                <a:lnTo>
                  <a:pt x="937372" y="5143498"/>
                </a:lnTo>
                <a:lnTo>
                  <a:pt x="1048624" y="5143498"/>
                </a:lnTo>
                <a:lnTo>
                  <a:pt x="1048624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68818" y="3688856"/>
            <a:ext cx="1075690" cy="1454785"/>
          </a:xfrm>
          <a:custGeom>
            <a:avLst/>
            <a:gdLst/>
            <a:ahLst/>
            <a:cxnLst/>
            <a:rect l="l" t="t" r="r" b="b"/>
            <a:pathLst>
              <a:path w="1075690" h="1454785">
                <a:moveTo>
                  <a:pt x="1075181" y="0"/>
                </a:moveTo>
                <a:lnTo>
                  <a:pt x="0" y="1454643"/>
                </a:lnTo>
                <a:lnTo>
                  <a:pt x="1075181" y="1450891"/>
                </a:lnTo>
                <a:lnTo>
                  <a:pt x="1075181" y="0"/>
                </a:lnTo>
                <a:close/>
              </a:path>
            </a:pathLst>
          </a:custGeom>
          <a:solidFill>
            <a:srgbClr val="B1126C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3049525"/>
            <a:ext cx="447675" cy="2094230"/>
          </a:xfrm>
          <a:custGeom>
            <a:avLst/>
            <a:gdLst/>
            <a:ahLst/>
            <a:cxnLst/>
            <a:rect l="l" t="t" r="r" b="b"/>
            <a:pathLst>
              <a:path w="447675" h="2094229">
                <a:moveTo>
                  <a:pt x="0" y="0"/>
                </a:moveTo>
                <a:lnTo>
                  <a:pt x="0" y="2093974"/>
                </a:lnTo>
                <a:lnTo>
                  <a:pt x="447372" y="2093974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1798" y="313181"/>
            <a:ext cx="2173604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888" y="925448"/>
            <a:ext cx="6106159" cy="3364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73547217" TargetMode="External"/><Relationship Id="rId2" Type="http://schemas.openxmlformats.org/officeDocument/2006/relationships/hyperlink" Target="mailto:tokm-mariya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5344" cy="4225925"/>
          </a:xfrm>
          <a:custGeom>
            <a:avLst/>
            <a:gdLst/>
            <a:ahLst/>
            <a:cxnLst/>
            <a:rect l="l" t="t" r="r" b="b"/>
            <a:pathLst>
              <a:path w="855344" h="4225925">
                <a:moveTo>
                  <a:pt x="855129" y="0"/>
                </a:moveTo>
                <a:lnTo>
                  <a:pt x="0" y="4225430"/>
                </a:lnTo>
                <a:lnTo>
                  <a:pt x="855129" y="6350"/>
                </a:lnTo>
                <a:lnTo>
                  <a:pt x="855129" y="0"/>
                </a:lnTo>
                <a:close/>
              </a:path>
            </a:pathLst>
          </a:custGeom>
          <a:solidFill>
            <a:srgbClr val="EB3C9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6373" y="496570"/>
            <a:ext cx="46234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7595">
              <a:lnSpc>
                <a:spcPct val="100000"/>
              </a:lnSpc>
              <a:spcBef>
                <a:spcPts val="100"/>
              </a:spcBef>
              <a:tabLst>
                <a:tab pos="2458085" algn="l"/>
                <a:tab pos="4020185" algn="l"/>
              </a:tabLst>
            </a:pPr>
            <a:r>
              <a:rPr sz="4800" dirty="0">
                <a:solidFill>
                  <a:srgbClr val="EB3C9F"/>
                </a:solidFill>
              </a:rPr>
              <a:t>Как	Иван	</a:t>
            </a:r>
            <a:r>
              <a:rPr sz="4800" spc="-5" dirty="0">
                <a:solidFill>
                  <a:srgbClr val="EB3C9F"/>
                </a:solidFill>
              </a:rPr>
              <a:t>за  драконом</a:t>
            </a:r>
            <a:r>
              <a:rPr sz="4800" spc="-85" dirty="0">
                <a:solidFill>
                  <a:srgbClr val="EB3C9F"/>
                </a:solidFill>
              </a:rPr>
              <a:t> </a:t>
            </a:r>
            <a:r>
              <a:rPr sz="4800" dirty="0">
                <a:solidFill>
                  <a:srgbClr val="EB3C9F"/>
                </a:solidFill>
              </a:rPr>
              <a:t>ходил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3408" y="2085733"/>
            <a:ext cx="3487674" cy="2861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2229"/>
            <a:ext cx="622808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EB3C9F"/>
                </a:solidFill>
              </a:rPr>
              <a:t>Волшебная</a:t>
            </a:r>
            <a:r>
              <a:rPr sz="2900" spc="15" dirty="0">
                <a:solidFill>
                  <a:srgbClr val="EB3C9F"/>
                </a:solidFill>
              </a:rPr>
              <a:t> </a:t>
            </a:r>
            <a:r>
              <a:rPr sz="2900" dirty="0">
                <a:solidFill>
                  <a:srgbClr val="EB3C9F"/>
                </a:solidFill>
              </a:rPr>
              <a:t>лавка</a:t>
            </a:r>
            <a:r>
              <a:rPr sz="2900" spc="-10" dirty="0">
                <a:solidFill>
                  <a:srgbClr val="EB3C9F"/>
                </a:solidFill>
              </a:rPr>
              <a:t> </a:t>
            </a:r>
            <a:r>
              <a:rPr sz="2900" spc="-5" dirty="0">
                <a:solidFill>
                  <a:srgbClr val="EB3C9F"/>
                </a:solidFill>
              </a:rPr>
              <a:t>«Все</a:t>
            </a:r>
            <a:r>
              <a:rPr sz="2900" dirty="0">
                <a:solidFill>
                  <a:srgbClr val="EB3C9F"/>
                </a:solidFill>
              </a:rPr>
              <a:t> по</a:t>
            </a:r>
            <a:r>
              <a:rPr sz="2900" spc="-5" dirty="0">
                <a:solidFill>
                  <a:srgbClr val="EB3C9F"/>
                </a:solidFill>
              </a:rPr>
              <a:t> </a:t>
            </a:r>
            <a:r>
              <a:rPr sz="2900" dirty="0">
                <a:solidFill>
                  <a:srgbClr val="EB3C9F"/>
                </a:solidFill>
              </a:rPr>
              <a:t>10</a:t>
            </a:r>
            <a:r>
              <a:rPr sz="2900" spc="-5" dirty="0">
                <a:solidFill>
                  <a:srgbClr val="EB3C9F"/>
                </a:solidFill>
              </a:rPr>
              <a:t> монет»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35888" y="1032128"/>
            <a:ext cx="1720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1.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2.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3.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4.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5.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6.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7.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8.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00" b="1" dirty="0">
                <a:solidFill>
                  <a:srgbClr val="EB3C9F"/>
                </a:solidFill>
                <a:latin typeface="Trebuchet MS"/>
                <a:cs typeface="Trebuchet MS"/>
              </a:rPr>
              <a:t>9.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640"/>
              </a:spcBef>
            </a:pP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Веревка</a:t>
            </a:r>
            <a:r>
              <a:rPr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ею</a:t>
            </a:r>
            <a:r>
              <a:rPr dirty="0"/>
              <a:t> </a:t>
            </a:r>
            <a:r>
              <a:rPr spc="-5" dirty="0"/>
              <a:t>можно</a:t>
            </a:r>
            <a:r>
              <a:rPr spc="-20" dirty="0"/>
              <a:t> </a:t>
            </a:r>
            <a:r>
              <a:rPr spc="-5" dirty="0"/>
              <a:t>связать</a:t>
            </a:r>
            <a:r>
              <a:rPr spc="-10" dirty="0"/>
              <a:t> </a:t>
            </a:r>
            <a:r>
              <a:rPr spc="-5" dirty="0"/>
              <a:t>врага</a:t>
            </a:r>
          </a:p>
          <a:p>
            <a:pPr marL="527685">
              <a:lnSpc>
                <a:spcPct val="100000"/>
              </a:lnSpc>
              <a:spcBef>
                <a:spcPts val="540"/>
              </a:spcBef>
            </a:pP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Сонное</a:t>
            </a:r>
            <a:r>
              <a:rPr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зелье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/>
              <a:t>– </a:t>
            </a:r>
            <a:r>
              <a:rPr spc="-10" dirty="0"/>
              <a:t>усыпляет</a:t>
            </a:r>
            <a:r>
              <a:rPr spc="25" dirty="0"/>
              <a:t> </a:t>
            </a:r>
            <a:r>
              <a:rPr spc="-5" dirty="0"/>
              <a:t>кого</a:t>
            </a:r>
            <a:r>
              <a:rPr spc="-30" dirty="0"/>
              <a:t> </a:t>
            </a:r>
            <a:r>
              <a:rPr spc="-5" dirty="0"/>
              <a:t>угодно</a:t>
            </a:r>
          </a:p>
          <a:p>
            <a:pPr marL="527685" marR="851535">
              <a:lnSpc>
                <a:spcPct val="130000"/>
              </a:lnSpc>
            </a:pP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Скатерть самобранка </a:t>
            </a:r>
            <a:r>
              <a:rPr dirty="0"/>
              <a:t>– </a:t>
            </a:r>
            <a:r>
              <a:rPr spc="-5" dirty="0"/>
              <a:t>дает бесконечный запас </a:t>
            </a:r>
            <a:r>
              <a:rPr spc="-10" dirty="0"/>
              <a:t>еды </a:t>
            </a:r>
            <a:r>
              <a:rPr spc="-440" dirty="0"/>
              <a:t>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Шапка-невидимка </a:t>
            </a:r>
            <a:r>
              <a:rPr dirty="0"/>
              <a:t>–</a:t>
            </a:r>
            <a:r>
              <a:rPr spc="-10" dirty="0"/>
              <a:t> делает</a:t>
            </a:r>
            <a:r>
              <a:rPr spc="30" dirty="0"/>
              <a:t> </a:t>
            </a:r>
            <a:r>
              <a:rPr spc="-10" dirty="0"/>
              <a:t>невидимым</a:t>
            </a:r>
            <a:r>
              <a:rPr spc="15" dirty="0"/>
              <a:t> </a:t>
            </a:r>
            <a:r>
              <a:rPr dirty="0"/>
              <a:t>1</a:t>
            </a:r>
            <a:r>
              <a:rPr spc="-5" dirty="0"/>
              <a:t> человека </a:t>
            </a:r>
            <a:r>
              <a:rPr dirty="0"/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Дудочка для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заклинания змей </a:t>
            </a:r>
            <a:r>
              <a:rPr dirty="0"/>
              <a:t>– </a:t>
            </a:r>
            <a:r>
              <a:rPr spc="-10" dirty="0"/>
              <a:t>усыпляет </a:t>
            </a:r>
            <a:r>
              <a:rPr spc="-5" dirty="0"/>
              <a:t>змей </a:t>
            </a:r>
            <a:r>
              <a:rPr dirty="0"/>
              <a:t>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Факел</a:t>
            </a:r>
            <a:r>
              <a:rPr b="1" spc="4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спички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/>
              <a:t>– вы</a:t>
            </a:r>
            <a:r>
              <a:rPr spc="-20" dirty="0"/>
              <a:t> </a:t>
            </a:r>
            <a:r>
              <a:rPr spc="-5" dirty="0"/>
              <a:t>можете разжечь</a:t>
            </a:r>
            <a:r>
              <a:rPr spc="5" dirty="0"/>
              <a:t> </a:t>
            </a:r>
            <a:r>
              <a:rPr spc="-5" dirty="0"/>
              <a:t>огонь</a:t>
            </a:r>
          </a:p>
          <a:p>
            <a:pPr marL="527685">
              <a:lnSpc>
                <a:spcPct val="100000"/>
              </a:lnSpc>
              <a:spcBef>
                <a:spcPts val="545"/>
              </a:spcBef>
            </a:pP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Шуба</a:t>
            </a:r>
            <a:r>
              <a:rPr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согревает</a:t>
            </a:r>
            <a:r>
              <a:rPr spc="-1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5" dirty="0"/>
              <a:t>морозы</a:t>
            </a:r>
          </a:p>
          <a:p>
            <a:pPr marL="527685">
              <a:lnSpc>
                <a:spcPct val="100000"/>
              </a:lnSpc>
              <a:spcBef>
                <a:spcPts val="540"/>
              </a:spcBef>
            </a:pP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Топор</a:t>
            </a:r>
            <a:r>
              <a:rPr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саморуб</a:t>
            </a:r>
            <a:r>
              <a:rPr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/>
              <a:t>– </a:t>
            </a:r>
            <a:r>
              <a:rPr spc="-5" dirty="0"/>
              <a:t>сам </a:t>
            </a:r>
            <a:r>
              <a:rPr spc="-5" dirty="0" err="1"/>
              <a:t>рубит</a:t>
            </a:r>
            <a:r>
              <a:rPr spc="-10" dirty="0"/>
              <a:t> </a:t>
            </a:r>
            <a:r>
              <a:rPr spc="-5" dirty="0" err="1"/>
              <a:t>деревья</a:t>
            </a:r>
            <a:endParaRPr lang="ru-RU" spc="-5" dirty="0"/>
          </a:p>
          <a:p>
            <a:pPr marL="527685" marR="5080">
              <a:lnSpc>
                <a:spcPts val="1440"/>
              </a:lnSpc>
              <a:spcBef>
                <a:spcPts val="885"/>
              </a:spcBef>
            </a:pPr>
            <a:r>
              <a:rPr lang="ru-RU" b="1" spc="-5" dirty="0">
                <a:solidFill>
                  <a:srgbClr val="FF0000"/>
                </a:solidFill>
                <a:latin typeface="Trebuchet MS"/>
                <a:cs typeface="Trebuchet MS"/>
              </a:rPr>
              <a:t>Клубочек </a:t>
            </a:r>
            <a:r>
              <a:rPr lang="ru-RU" b="1" dirty="0">
                <a:solidFill>
                  <a:srgbClr val="FF0000"/>
                </a:solidFill>
                <a:latin typeface="Trebuchet MS"/>
                <a:cs typeface="Trebuchet MS"/>
              </a:rPr>
              <a:t>с </a:t>
            </a:r>
            <a:r>
              <a:rPr lang="ru-RU" b="1" spc="-5" dirty="0">
                <a:solidFill>
                  <a:srgbClr val="FF0000"/>
                </a:solidFill>
                <a:latin typeface="Trebuchet MS"/>
                <a:cs typeface="Trebuchet MS"/>
              </a:rPr>
              <a:t>функцией </a:t>
            </a:r>
            <a:r>
              <a:rPr lang="ru-RU" b="1" dirty="0">
                <a:solidFill>
                  <a:srgbClr val="FF0000"/>
                </a:solidFill>
                <a:latin typeface="Trebuchet MS"/>
                <a:cs typeface="Trebuchet MS"/>
              </a:rPr>
              <a:t>навигатора </a:t>
            </a:r>
            <a:r>
              <a:rPr lang="ru-RU" dirty="0"/>
              <a:t>– </a:t>
            </a:r>
            <a:r>
              <a:rPr lang="ru-RU" spc="-5" dirty="0"/>
              <a:t>показывает направление, </a:t>
            </a:r>
            <a:r>
              <a:rPr lang="ru-RU" spc="-440" dirty="0"/>
              <a:t> </a:t>
            </a:r>
            <a:r>
              <a:rPr lang="ru-RU" spc="-5" dirty="0"/>
              <a:t>помогает</a:t>
            </a:r>
            <a:r>
              <a:rPr lang="ru-RU" dirty="0"/>
              <a:t> </a:t>
            </a:r>
            <a:r>
              <a:rPr lang="ru-RU" spc="-5" dirty="0"/>
              <a:t>выбрать</a:t>
            </a:r>
            <a:r>
              <a:rPr lang="ru-RU" spc="-25" dirty="0"/>
              <a:t> </a:t>
            </a:r>
            <a:r>
              <a:rPr lang="ru-RU" spc="-5" dirty="0"/>
              <a:t>другой</a:t>
            </a:r>
            <a:r>
              <a:rPr lang="ru-RU" spc="5" dirty="0"/>
              <a:t> </a:t>
            </a:r>
            <a:r>
              <a:rPr lang="ru-RU" spc="-5" dirty="0"/>
              <a:t>путь</a:t>
            </a:r>
          </a:p>
          <a:p>
            <a:pPr marL="527685" marR="98425" indent="-515620">
              <a:lnSpc>
                <a:spcPts val="1440"/>
              </a:lnSpc>
              <a:spcBef>
                <a:spcPts val="905"/>
              </a:spcBef>
              <a:tabLst>
                <a:tab pos="527685" algn="l"/>
              </a:tabLst>
            </a:pPr>
            <a:r>
              <a:rPr lang="ru-RU" sz="1200" b="1" spc="-5" dirty="0">
                <a:solidFill>
                  <a:srgbClr val="EB3C9F"/>
                </a:solidFill>
                <a:latin typeface="Trebuchet MS"/>
                <a:cs typeface="Trebuchet MS"/>
              </a:rPr>
              <a:t>10.	</a:t>
            </a:r>
            <a:r>
              <a:rPr lang="ru-RU" b="1" spc="-5" dirty="0">
                <a:solidFill>
                  <a:srgbClr val="FF0000"/>
                </a:solidFill>
                <a:latin typeface="Trebuchet MS"/>
                <a:cs typeface="Trebuchet MS"/>
              </a:rPr>
              <a:t>Сапоги скороходы</a:t>
            </a:r>
            <a:r>
              <a:rPr lang="ru-RU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ru-RU" dirty="0"/>
              <a:t>в </a:t>
            </a:r>
            <a:r>
              <a:rPr lang="ru-RU" spc="-5" dirty="0"/>
              <a:t>течение </a:t>
            </a:r>
            <a:r>
              <a:rPr lang="ru-RU" dirty="0"/>
              <a:t>1 хода </a:t>
            </a:r>
            <a:r>
              <a:rPr lang="ru-RU" spc="-5" dirty="0"/>
              <a:t>можно пройти </a:t>
            </a:r>
            <a:r>
              <a:rPr lang="ru-RU" dirty="0"/>
              <a:t>2 </a:t>
            </a:r>
            <a:r>
              <a:rPr lang="ru-RU" spc="-5" dirty="0"/>
              <a:t>этапа </a:t>
            </a:r>
            <a:r>
              <a:rPr lang="ru-RU" dirty="0"/>
              <a:t>в </a:t>
            </a:r>
            <a:r>
              <a:rPr lang="ru-RU" spc="-440" dirty="0"/>
              <a:t> </a:t>
            </a:r>
            <a:r>
              <a:rPr lang="ru-RU" spc="-5" dirty="0"/>
              <a:t>любом</a:t>
            </a:r>
            <a:r>
              <a:rPr lang="ru-RU" spc="-15" dirty="0"/>
              <a:t> </a:t>
            </a:r>
            <a:r>
              <a:rPr lang="ru-RU" spc="-5" dirty="0"/>
              <a:t>направлении</a:t>
            </a:r>
            <a:endParaRPr lang="ru-RU"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592" y="460705"/>
            <a:ext cx="21672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  <a:latin typeface="Trebuchet MS"/>
                <a:cs typeface="Trebuchet MS"/>
              </a:rPr>
              <a:t>Выбор</a:t>
            </a:r>
            <a:r>
              <a:rPr sz="3200" spc="-100" dirty="0">
                <a:solidFill>
                  <a:srgbClr val="EB3C9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EB3C9F"/>
                </a:solidFill>
                <a:latin typeface="Trebuchet MS"/>
                <a:cs typeface="Trebuchet MS"/>
              </a:rPr>
              <a:t>пути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3770" y="944625"/>
            <a:ext cx="4249420" cy="3627754"/>
            <a:chOff x="553770" y="944625"/>
            <a:chExt cx="4249420" cy="36277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770" y="1179626"/>
              <a:ext cx="4249420" cy="33921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08401" y="954150"/>
              <a:ext cx="842010" cy="801370"/>
            </a:xfrm>
            <a:custGeom>
              <a:avLst/>
              <a:gdLst/>
              <a:ahLst/>
              <a:cxnLst/>
              <a:rect l="l" t="t" r="r" b="b"/>
              <a:pathLst>
                <a:path w="842010" h="801369">
                  <a:moveTo>
                    <a:pt x="420750" y="0"/>
                  </a:moveTo>
                  <a:lnTo>
                    <a:pt x="371675" y="2694"/>
                  </a:lnTo>
                  <a:lnTo>
                    <a:pt x="324265" y="10578"/>
                  </a:lnTo>
                  <a:lnTo>
                    <a:pt x="278834" y="23350"/>
                  </a:lnTo>
                  <a:lnTo>
                    <a:pt x="235699" y="40711"/>
                  </a:lnTo>
                  <a:lnTo>
                    <a:pt x="195175" y="62359"/>
                  </a:lnTo>
                  <a:lnTo>
                    <a:pt x="157577" y="87994"/>
                  </a:lnTo>
                  <a:lnTo>
                    <a:pt x="123221" y="117316"/>
                  </a:lnTo>
                  <a:lnTo>
                    <a:pt x="92423" y="150024"/>
                  </a:lnTo>
                  <a:lnTo>
                    <a:pt x="65497" y="185818"/>
                  </a:lnTo>
                  <a:lnTo>
                    <a:pt x="42759" y="224397"/>
                  </a:lnTo>
                  <a:lnTo>
                    <a:pt x="24525" y="265461"/>
                  </a:lnTo>
                  <a:lnTo>
                    <a:pt x="11110" y="308709"/>
                  </a:lnTo>
                  <a:lnTo>
                    <a:pt x="2830" y="353842"/>
                  </a:lnTo>
                  <a:lnTo>
                    <a:pt x="0" y="400558"/>
                  </a:lnTo>
                  <a:lnTo>
                    <a:pt x="2830" y="447273"/>
                  </a:lnTo>
                  <a:lnTo>
                    <a:pt x="11110" y="492406"/>
                  </a:lnTo>
                  <a:lnTo>
                    <a:pt x="24525" y="535654"/>
                  </a:lnTo>
                  <a:lnTo>
                    <a:pt x="42759" y="576718"/>
                  </a:lnTo>
                  <a:lnTo>
                    <a:pt x="65497" y="615297"/>
                  </a:lnTo>
                  <a:lnTo>
                    <a:pt x="92423" y="651091"/>
                  </a:lnTo>
                  <a:lnTo>
                    <a:pt x="123221" y="683799"/>
                  </a:lnTo>
                  <a:lnTo>
                    <a:pt x="157577" y="713121"/>
                  </a:lnTo>
                  <a:lnTo>
                    <a:pt x="195175" y="738756"/>
                  </a:lnTo>
                  <a:lnTo>
                    <a:pt x="235699" y="760404"/>
                  </a:lnTo>
                  <a:lnTo>
                    <a:pt x="278834" y="777765"/>
                  </a:lnTo>
                  <a:lnTo>
                    <a:pt x="324265" y="790537"/>
                  </a:lnTo>
                  <a:lnTo>
                    <a:pt x="371675" y="798421"/>
                  </a:lnTo>
                  <a:lnTo>
                    <a:pt x="420750" y="801115"/>
                  </a:lnTo>
                  <a:lnTo>
                    <a:pt x="469827" y="798421"/>
                  </a:lnTo>
                  <a:lnTo>
                    <a:pt x="517243" y="790537"/>
                  </a:lnTo>
                  <a:lnTo>
                    <a:pt x="562682" y="777765"/>
                  </a:lnTo>
                  <a:lnTo>
                    <a:pt x="605827" y="760404"/>
                  </a:lnTo>
                  <a:lnTo>
                    <a:pt x="646363" y="738756"/>
                  </a:lnTo>
                  <a:lnTo>
                    <a:pt x="683974" y="713121"/>
                  </a:lnTo>
                  <a:lnTo>
                    <a:pt x="718343" y="683799"/>
                  </a:lnTo>
                  <a:lnTo>
                    <a:pt x="749155" y="651091"/>
                  </a:lnTo>
                  <a:lnTo>
                    <a:pt x="776094" y="615297"/>
                  </a:lnTo>
                  <a:lnTo>
                    <a:pt x="798844" y="576718"/>
                  </a:lnTo>
                  <a:lnTo>
                    <a:pt x="817088" y="535654"/>
                  </a:lnTo>
                  <a:lnTo>
                    <a:pt x="830511" y="492406"/>
                  </a:lnTo>
                  <a:lnTo>
                    <a:pt x="838796" y="447273"/>
                  </a:lnTo>
                  <a:lnTo>
                    <a:pt x="841628" y="400558"/>
                  </a:lnTo>
                  <a:lnTo>
                    <a:pt x="838796" y="353842"/>
                  </a:lnTo>
                  <a:lnTo>
                    <a:pt x="830511" y="308709"/>
                  </a:lnTo>
                  <a:lnTo>
                    <a:pt x="817088" y="265461"/>
                  </a:lnTo>
                  <a:lnTo>
                    <a:pt x="798844" y="224397"/>
                  </a:lnTo>
                  <a:lnTo>
                    <a:pt x="776094" y="185818"/>
                  </a:lnTo>
                  <a:lnTo>
                    <a:pt x="749155" y="150024"/>
                  </a:lnTo>
                  <a:lnTo>
                    <a:pt x="718343" y="117316"/>
                  </a:lnTo>
                  <a:lnTo>
                    <a:pt x="683974" y="87994"/>
                  </a:lnTo>
                  <a:lnTo>
                    <a:pt x="646363" y="62359"/>
                  </a:lnTo>
                  <a:lnTo>
                    <a:pt x="605827" y="40711"/>
                  </a:lnTo>
                  <a:lnTo>
                    <a:pt x="562682" y="23350"/>
                  </a:lnTo>
                  <a:lnTo>
                    <a:pt x="517243" y="10578"/>
                  </a:lnTo>
                  <a:lnTo>
                    <a:pt x="469827" y="2694"/>
                  </a:lnTo>
                  <a:lnTo>
                    <a:pt x="420750" y="0"/>
                  </a:lnTo>
                  <a:close/>
                </a:path>
              </a:pathLst>
            </a:custGeom>
            <a:solidFill>
              <a:srgbClr val="F49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8401" y="954150"/>
              <a:ext cx="842010" cy="801370"/>
            </a:xfrm>
            <a:custGeom>
              <a:avLst/>
              <a:gdLst/>
              <a:ahLst/>
              <a:cxnLst/>
              <a:rect l="l" t="t" r="r" b="b"/>
              <a:pathLst>
                <a:path w="842010" h="801369">
                  <a:moveTo>
                    <a:pt x="0" y="400558"/>
                  </a:moveTo>
                  <a:lnTo>
                    <a:pt x="2830" y="353842"/>
                  </a:lnTo>
                  <a:lnTo>
                    <a:pt x="11110" y="308709"/>
                  </a:lnTo>
                  <a:lnTo>
                    <a:pt x="24525" y="265461"/>
                  </a:lnTo>
                  <a:lnTo>
                    <a:pt x="42759" y="224397"/>
                  </a:lnTo>
                  <a:lnTo>
                    <a:pt x="65497" y="185818"/>
                  </a:lnTo>
                  <a:lnTo>
                    <a:pt x="92423" y="150024"/>
                  </a:lnTo>
                  <a:lnTo>
                    <a:pt x="123221" y="117316"/>
                  </a:lnTo>
                  <a:lnTo>
                    <a:pt x="157577" y="87994"/>
                  </a:lnTo>
                  <a:lnTo>
                    <a:pt x="195175" y="62359"/>
                  </a:lnTo>
                  <a:lnTo>
                    <a:pt x="235699" y="40711"/>
                  </a:lnTo>
                  <a:lnTo>
                    <a:pt x="278834" y="23350"/>
                  </a:lnTo>
                  <a:lnTo>
                    <a:pt x="324265" y="10578"/>
                  </a:lnTo>
                  <a:lnTo>
                    <a:pt x="371675" y="2694"/>
                  </a:lnTo>
                  <a:lnTo>
                    <a:pt x="420750" y="0"/>
                  </a:lnTo>
                  <a:lnTo>
                    <a:pt x="469827" y="2694"/>
                  </a:lnTo>
                  <a:lnTo>
                    <a:pt x="517243" y="10578"/>
                  </a:lnTo>
                  <a:lnTo>
                    <a:pt x="562682" y="23350"/>
                  </a:lnTo>
                  <a:lnTo>
                    <a:pt x="605827" y="40711"/>
                  </a:lnTo>
                  <a:lnTo>
                    <a:pt x="646363" y="62359"/>
                  </a:lnTo>
                  <a:lnTo>
                    <a:pt x="683974" y="87994"/>
                  </a:lnTo>
                  <a:lnTo>
                    <a:pt x="718343" y="117316"/>
                  </a:lnTo>
                  <a:lnTo>
                    <a:pt x="749155" y="150024"/>
                  </a:lnTo>
                  <a:lnTo>
                    <a:pt x="776094" y="185818"/>
                  </a:lnTo>
                  <a:lnTo>
                    <a:pt x="798844" y="224397"/>
                  </a:lnTo>
                  <a:lnTo>
                    <a:pt x="817088" y="265461"/>
                  </a:lnTo>
                  <a:lnTo>
                    <a:pt x="830511" y="308709"/>
                  </a:lnTo>
                  <a:lnTo>
                    <a:pt x="838796" y="353842"/>
                  </a:lnTo>
                  <a:lnTo>
                    <a:pt x="841628" y="400558"/>
                  </a:lnTo>
                  <a:lnTo>
                    <a:pt x="838796" y="447273"/>
                  </a:lnTo>
                  <a:lnTo>
                    <a:pt x="830511" y="492406"/>
                  </a:lnTo>
                  <a:lnTo>
                    <a:pt x="817088" y="535654"/>
                  </a:lnTo>
                  <a:lnTo>
                    <a:pt x="798844" y="576718"/>
                  </a:lnTo>
                  <a:lnTo>
                    <a:pt x="776094" y="615297"/>
                  </a:lnTo>
                  <a:lnTo>
                    <a:pt x="749155" y="651091"/>
                  </a:lnTo>
                  <a:lnTo>
                    <a:pt x="718343" y="683799"/>
                  </a:lnTo>
                  <a:lnTo>
                    <a:pt x="683974" y="713121"/>
                  </a:lnTo>
                  <a:lnTo>
                    <a:pt x="646363" y="738756"/>
                  </a:lnTo>
                  <a:lnTo>
                    <a:pt x="605827" y="760404"/>
                  </a:lnTo>
                  <a:lnTo>
                    <a:pt x="562682" y="777765"/>
                  </a:lnTo>
                  <a:lnTo>
                    <a:pt x="517243" y="790537"/>
                  </a:lnTo>
                  <a:lnTo>
                    <a:pt x="469827" y="798421"/>
                  </a:lnTo>
                  <a:lnTo>
                    <a:pt x="420750" y="801115"/>
                  </a:lnTo>
                  <a:lnTo>
                    <a:pt x="371675" y="798421"/>
                  </a:lnTo>
                  <a:lnTo>
                    <a:pt x="324265" y="790537"/>
                  </a:lnTo>
                  <a:lnTo>
                    <a:pt x="278834" y="777765"/>
                  </a:lnTo>
                  <a:lnTo>
                    <a:pt x="235699" y="760404"/>
                  </a:lnTo>
                  <a:lnTo>
                    <a:pt x="195175" y="738756"/>
                  </a:lnTo>
                  <a:lnTo>
                    <a:pt x="157577" y="713121"/>
                  </a:lnTo>
                  <a:lnTo>
                    <a:pt x="123221" y="683799"/>
                  </a:lnTo>
                  <a:lnTo>
                    <a:pt x="92423" y="651091"/>
                  </a:lnTo>
                  <a:lnTo>
                    <a:pt x="65497" y="615297"/>
                  </a:lnTo>
                  <a:lnTo>
                    <a:pt x="42759" y="576718"/>
                  </a:lnTo>
                  <a:lnTo>
                    <a:pt x="24525" y="535654"/>
                  </a:lnTo>
                  <a:lnTo>
                    <a:pt x="11110" y="492406"/>
                  </a:lnTo>
                  <a:lnTo>
                    <a:pt x="2830" y="447273"/>
                  </a:lnTo>
                  <a:lnTo>
                    <a:pt x="0" y="400558"/>
                  </a:lnTo>
                  <a:close/>
                </a:path>
              </a:pathLst>
            </a:custGeom>
            <a:ln w="19050">
              <a:solidFill>
                <a:srgbClr val="B36C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3949" y="2263012"/>
              <a:ext cx="1002665" cy="911225"/>
            </a:xfrm>
            <a:custGeom>
              <a:avLst/>
              <a:gdLst/>
              <a:ahLst/>
              <a:cxnLst/>
              <a:rect l="l" t="t" r="r" b="b"/>
              <a:pathLst>
                <a:path w="1002664" h="911225">
                  <a:moveTo>
                    <a:pt x="501269" y="0"/>
                  </a:moveTo>
                  <a:lnTo>
                    <a:pt x="450014" y="2352"/>
                  </a:lnTo>
                  <a:lnTo>
                    <a:pt x="400240" y="9255"/>
                  </a:lnTo>
                  <a:lnTo>
                    <a:pt x="352200" y="20481"/>
                  </a:lnTo>
                  <a:lnTo>
                    <a:pt x="306145" y="35800"/>
                  </a:lnTo>
                  <a:lnTo>
                    <a:pt x="262326" y="54983"/>
                  </a:lnTo>
                  <a:lnTo>
                    <a:pt x="220997" y="77802"/>
                  </a:lnTo>
                  <a:lnTo>
                    <a:pt x="182408" y="104027"/>
                  </a:lnTo>
                  <a:lnTo>
                    <a:pt x="146812" y="133429"/>
                  </a:lnTo>
                  <a:lnTo>
                    <a:pt x="114460" y="165779"/>
                  </a:lnTo>
                  <a:lnTo>
                    <a:pt x="85604" y="200849"/>
                  </a:lnTo>
                  <a:lnTo>
                    <a:pt x="60497" y="238409"/>
                  </a:lnTo>
                  <a:lnTo>
                    <a:pt x="39389" y="278231"/>
                  </a:lnTo>
                  <a:lnTo>
                    <a:pt x="22534" y="320084"/>
                  </a:lnTo>
                  <a:lnTo>
                    <a:pt x="10183" y="363741"/>
                  </a:lnTo>
                  <a:lnTo>
                    <a:pt x="2587" y="408972"/>
                  </a:lnTo>
                  <a:lnTo>
                    <a:pt x="0" y="455549"/>
                  </a:lnTo>
                  <a:lnTo>
                    <a:pt x="2587" y="502125"/>
                  </a:lnTo>
                  <a:lnTo>
                    <a:pt x="10183" y="547356"/>
                  </a:lnTo>
                  <a:lnTo>
                    <a:pt x="22534" y="591013"/>
                  </a:lnTo>
                  <a:lnTo>
                    <a:pt x="39389" y="632866"/>
                  </a:lnTo>
                  <a:lnTo>
                    <a:pt x="60497" y="672688"/>
                  </a:lnTo>
                  <a:lnTo>
                    <a:pt x="85604" y="710248"/>
                  </a:lnTo>
                  <a:lnTo>
                    <a:pt x="114460" y="745318"/>
                  </a:lnTo>
                  <a:lnTo>
                    <a:pt x="146812" y="777668"/>
                  </a:lnTo>
                  <a:lnTo>
                    <a:pt x="182408" y="807070"/>
                  </a:lnTo>
                  <a:lnTo>
                    <a:pt x="220997" y="833295"/>
                  </a:lnTo>
                  <a:lnTo>
                    <a:pt x="262326" y="856114"/>
                  </a:lnTo>
                  <a:lnTo>
                    <a:pt x="306145" y="875297"/>
                  </a:lnTo>
                  <a:lnTo>
                    <a:pt x="352200" y="890616"/>
                  </a:lnTo>
                  <a:lnTo>
                    <a:pt x="400240" y="901842"/>
                  </a:lnTo>
                  <a:lnTo>
                    <a:pt x="450014" y="908745"/>
                  </a:lnTo>
                  <a:lnTo>
                    <a:pt x="501269" y="911098"/>
                  </a:lnTo>
                  <a:lnTo>
                    <a:pt x="552545" y="908745"/>
                  </a:lnTo>
                  <a:lnTo>
                    <a:pt x="602338" y="901842"/>
                  </a:lnTo>
                  <a:lnTo>
                    <a:pt x="650396" y="890616"/>
                  </a:lnTo>
                  <a:lnTo>
                    <a:pt x="696466" y="875297"/>
                  </a:lnTo>
                  <a:lnTo>
                    <a:pt x="740296" y="856114"/>
                  </a:lnTo>
                  <a:lnTo>
                    <a:pt x="781636" y="833295"/>
                  </a:lnTo>
                  <a:lnTo>
                    <a:pt x="820233" y="807070"/>
                  </a:lnTo>
                  <a:lnTo>
                    <a:pt x="855837" y="777668"/>
                  </a:lnTo>
                  <a:lnTo>
                    <a:pt x="888194" y="745318"/>
                  </a:lnTo>
                  <a:lnTo>
                    <a:pt x="917053" y="710248"/>
                  </a:lnTo>
                  <a:lnTo>
                    <a:pt x="942164" y="672688"/>
                  </a:lnTo>
                  <a:lnTo>
                    <a:pt x="963273" y="632866"/>
                  </a:lnTo>
                  <a:lnTo>
                    <a:pt x="980129" y="591013"/>
                  </a:lnTo>
                  <a:lnTo>
                    <a:pt x="992481" y="547356"/>
                  </a:lnTo>
                  <a:lnTo>
                    <a:pt x="1000077" y="502125"/>
                  </a:lnTo>
                  <a:lnTo>
                    <a:pt x="1002664" y="455549"/>
                  </a:lnTo>
                  <a:lnTo>
                    <a:pt x="1000077" y="408972"/>
                  </a:lnTo>
                  <a:lnTo>
                    <a:pt x="992481" y="363741"/>
                  </a:lnTo>
                  <a:lnTo>
                    <a:pt x="980129" y="320084"/>
                  </a:lnTo>
                  <a:lnTo>
                    <a:pt x="963273" y="278231"/>
                  </a:lnTo>
                  <a:lnTo>
                    <a:pt x="942164" y="238409"/>
                  </a:lnTo>
                  <a:lnTo>
                    <a:pt x="917053" y="200849"/>
                  </a:lnTo>
                  <a:lnTo>
                    <a:pt x="888194" y="165779"/>
                  </a:lnTo>
                  <a:lnTo>
                    <a:pt x="855837" y="133429"/>
                  </a:lnTo>
                  <a:lnTo>
                    <a:pt x="820233" y="104027"/>
                  </a:lnTo>
                  <a:lnTo>
                    <a:pt x="781636" y="77802"/>
                  </a:lnTo>
                  <a:lnTo>
                    <a:pt x="740296" y="54983"/>
                  </a:lnTo>
                  <a:lnTo>
                    <a:pt x="696466" y="35800"/>
                  </a:lnTo>
                  <a:lnTo>
                    <a:pt x="650396" y="20481"/>
                  </a:lnTo>
                  <a:lnTo>
                    <a:pt x="602338" y="9255"/>
                  </a:lnTo>
                  <a:lnTo>
                    <a:pt x="552545" y="2352"/>
                  </a:lnTo>
                  <a:lnTo>
                    <a:pt x="501269" y="0"/>
                  </a:lnTo>
                  <a:close/>
                </a:path>
              </a:pathLst>
            </a:custGeom>
            <a:solidFill>
              <a:srgbClr val="F49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3949" y="2263012"/>
              <a:ext cx="1002665" cy="911225"/>
            </a:xfrm>
            <a:custGeom>
              <a:avLst/>
              <a:gdLst/>
              <a:ahLst/>
              <a:cxnLst/>
              <a:rect l="l" t="t" r="r" b="b"/>
              <a:pathLst>
                <a:path w="1002664" h="911225">
                  <a:moveTo>
                    <a:pt x="0" y="455549"/>
                  </a:moveTo>
                  <a:lnTo>
                    <a:pt x="2587" y="408972"/>
                  </a:lnTo>
                  <a:lnTo>
                    <a:pt x="10183" y="363741"/>
                  </a:lnTo>
                  <a:lnTo>
                    <a:pt x="22534" y="320084"/>
                  </a:lnTo>
                  <a:lnTo>
                    <a:pt x="39389" y="278231"/>
                  </a:lnTo>
                  <a:lnTo>
                    <a:pt x="60497" y="238409"/>
                  </a:lnTo>
                  <a:lnTo>
                    <a:pt x="85604" y="200849"/>
                  </a:lnTo>
                  <a:lnTo>
                    <a:pt x="114460" y="165779"/>
                  </a:lnTo>
                  <a:lnTo>
                    <a:pt x="146812" y="133429"/>
                  </a:lnTo>
                  <a:lnTo>
                    <a:pt x="182408" y="104027"/>
                  </a:lnTo>
                  <a:lnTo>
                    <a:pt x="220997" y="77802"/>
                  </a:lnTo>
                  <a:lnTo>
                    <a:pt x="262326" y="54983"/>
                  </a:lnTo>
                  <a:lnTo>
                    <a:pt x="306145" y="35800"/>
                  </a:lnTo>
                  <a:lnTo>
                    <a:pt x="352200" y="20481"/>
                  </a:lnTo>
                  <a:lnTo>
                    <a:pt x="400240" y="9255"/>
                  </a:lnTo>
                  <a:lnTo>
                    <a:pt x="450014" y="2352"/>
                  </a:lnTo>
                  <a:lnTo>
                    <a:pt x="501269" y="0"/>
                  </a:lnTo>
                  <a:lnTo>
                    <a:pt x="552545" y="2352"/>
                  </a:lnTo>
                  <a:lnTo>
                    <a:pt x="602338" y="9255"/>
                  </a:lnTo>
                  <a:lnTo>
                    <a:pt x="650396" y="20481"/>
                  </a:lnTo>
                  <a:lnTo>
                    <a:pt x="696466" y="35800"/>
                  </a:lnTo>
                  <a:lnTo>
                    <a:pt x="740296" y="54983"/>
                  </a:lnTo>
                  <a:lnTo>
                    <a:pt x="781636" y="77802"/>
                  </a:lnTo>
                  <a:lnTo>
                    <a:pt x="820233" y="104027"/>
                  </a:lnTo>
                  <a:lnTo>
                    <a:pt x="855837" y="133429"/>
                  </a:lnTo>
                  <a:lnTo>
                    <a:pt x="888194" y="165779"/>
                  </a:lnTo>
                  <a:lnTo>
                    <a:pt x="917053" y="200849"/>
                  </a:lnTo>
                  <a:lnTo>
                    <a:pt x="942164" y="238409"/>
                  </a:lnTo>
                  <a:lnTo>
                    <a:pt x="963273" y="278231"/>
                  </a:lnTo>
                  <a:lnTo>
                    <a:pt x="980129" y="320084"/>
                  </a:lnTo>
                  <a:lnTo>
                    <a:pt x="992481" y="363741"/>
                  </a:lnTo>
                  <a:lnTo>
                    <a:pt x="1000077" y="408972"/>
                  </a:lnTo>
                  <a:lnTo>
                    <a:pt x="1002664" y="455549"/>
                  </a:lnTo>
                  <a:lnTo>
                    <a:pt x="1000077" y="502125"/>
                  </a:lnTo>
                  <a:lnTo>
                    <a:pt x="992481" y="547356"/>
                  </a:lnTo>
                  <a:lnTo>
                    <a:pt x="980129" y="591013"/>
                  </a:lnTo>
                  <a:lnTo>
                    <a:pt x="963273" y="632866"/>
                  </a:lnTo>
                  <a:lnTo>
                    <a:pt x="942164" y="672688"/>
                  </a:lnTo>
                  <a:lnTo>
                    <a:pt x="917053" y="710248"/>
                  </a:lnTo>
                  <a:lnTo>
                    <a:pt x="888194" y="745318"/>
                  </a:lnTo>
                  <a:lnTo>
                    <a:pt x="855837" y="777668"/>
                  </a:lnTo>
                  <a:lnTo>
                    <a:pt x="820233" y="807070"/>
                  </a:lnTo>
                  <a:lnTo>
                    <a:pt x="781636" y="833295"/>
                  </a:lnTo>
                  <a:lnTo>
                    <a:pt x="740296" y="856114"/>
                  </a:lnTo>
                  <a:lnTo>
                    <a:pt x="696466" y="875297"/>
                  </a:lnTo>
                  <a:lnTo>
                    <a:pt x="650396" y="890616"/>
                  </a:lnTo>
                  <a:lnTo>
                    <a:pt x="602338" y="901842"/>
                  </a:lnTo>
                  <a:lnTo>
                    <a:pt x="552545" y="908745"/>
                  </a:lnTo>
                  <a:lnTo>
                    <a:pt x="501269" y="911098"/>
                  </a:lnTo>
                  <a:lnTo>
                    <a:pt x="450014" y="908745"/>
                  </a:lnTo>
                  <a:lnTo>
                    <a:pt x="400240" y="901842"/>
                  </a:lnTo>
                  <a:lnTo>
                    <a:pt x="352200" y="890616"/>
                  </a:lnTo>
                  <a:lnTo>
                    <a:pt x="306145" y="875297"/>
                  </a:lnTo>
                  <a:lnTo>
                    <a:pt x="262326" y="856114"/>
                  </a:lnTo>
                  <a:lnTo>
                    <a:pt x="220997" y="833295"/>
                  </a:lnTo>
                  <a:lnTo>
                    <a:pt x="182408" y="807070"/>
                  </a:lnTo>
                  <a:lnTo>
                    <a:pt x="146812" y="777668"/>
                  </a:lnTo>
                  <a:lnTo>
                    <a:pt x="114460" y="745318"/>
                  </a:lnTo>
                  <a:lnTo>
                    <a:pt x="85604" y="710248"/>
                  </a:lnTo>
                  <a:lnTo>
                    <a:pt x="60497" y="672688"/>
                  </a:lnTo>
                  <a:lnTo>
                    <a:pt x="39389" y="632866"/>
                  </a:lnTo>
                  <a:lnTo>
                    <a:pt x="22534" y="591013"/>
                  </a:lnTo>
                  <a:lnTo>
                    <a:pt x="10183" y="547356"/>
                  </a:lnTo>
                  <a:lnTo>
                    <a:pt x="2587" y="502125"/>
                  </a:lnTo>
                  <a:lnTo>
                    <a:pt x="0" y="455549"/>
                  </a:lnTo>
                  <a:close/>
                </a:path>
              </a:pathLst>
            </a:custGeom>
            <a:ln w="19050">
              <a:solidFill>
                <a:srgbClr val="B36C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0517" y="3476878"/>
              <a:ext cx="842010" cy="758825"/>
            </a:xfrm>
            <a:custGeom>
              <a:avLst/>
              <a:gdLst/>
              <a:ahLst/>
              <a:cxnLst/>
              <a:rect l="l" t="t" r="r" b="b"/>
              <a:pathLst>
                <a:path w="842010" h="758825">
                  <a:moveTo>
                    <a:pt x="420750" y="0"/>
                  </a:moveTo>
                  <a:lnTo>
                    <a:pt x="371675" y="2551"/>
                  </a:lnTo>
                  <a:lnTo>
                    <a:pt x="324265" y="10016"/>
                  </a:lnTo>
                  <a:lnTo>
                    <a:pt x="278834" y="22111"/>
                  </a:lnTo>
                  <a:lnTo>
                    <a:pt x="235699" y="38550"/>
                  </a:lnTo>
                  <a:lnTo>
                    <a:pt x="195175" y="59049"/>
                  </a:lnTo>
                  <a:lnTo>
                    <a:pt x="157577" y="83325"/>
                  </a:lnTo>
                  <a:lnTo>
                    <a:pt x="123221" y="111093"/>
                  </a:lnTo>
                  <a:lnTo>
                    <a:pt x="92423" y="142068"/>
                  </a:lnTo>
                  <a:lnTo>
                    <a:pt x="65497" y="175966"/>
                  </a:lnTo>
                  <a:lnTo>
                    <a:pt x="42759" y="212502"/>
                  </a:lnTo>
                  <a:lnTo>
                    <a:pt x="24525" y="251393"/>
                  </a:lnTo>
                  <a:lnTo>
                    <a:pt x="11110" y="292354"/>
                  </a:lnTo>
                  <a:lnTo>
                    <a:pt x="2830" y="335101"/>
                  </a:lnTo>
                  <a:lnTo>
                    <a:pt x="0" y="379349"/>
                  </a:lnTo>
                  <a:lnTo>
                    <a:pt x="2830" y="423602"/>
                  </a:lnTo>
                  <a:lnTo>
                    <a:pt x="11110" y="466356"/>
                  </a:lnTo>
                  <a:lnTo>
                    <a:pt x="24525" y="507324"/>
                  </a:lnTo>
                  <a:lnTo>
                    <a:pt x="42759" y="546223"/>
                  </a:lnTo>
                  <a:lnTo>
                    <a:pt x="65497" y="582768"/>
                  </a:lnTo>
                  <a:lnTo>
                    <a:pt x="92423" y="616675"/>
                  </a:lnTo>
                  <a:lnTo>
                    <a:pt x="123221" y="647658"/>
                  </a:lnTo>
                  <a:lnTo>
                    <a:pt x="157577" y="675434"/>
                  </a:lnTo>
                  <a:lnTo>
                    <a:pt x="195175" y="699717"/>
                  </a:lnTo>
                  <a:lnTo>
                    <a:pt x="235699" y="720223"/>
                  </a:lnTo>
                  <a:lnTo>
                    <a:pt x="278834" y="736668"/>
                  </a:lnTo>
                  <a:lnTo>
                    <a:pt x="324265" y="748766"/>
                  </a:lnTo>
                  <a:lnTo>
                    <a:pt x="371675" y="756234"/>
                  </a:lnTo>
                  <a:lnTo>
                    <a:pt x="420750" y="758786"/>
                  </a:lnTo>
                  <a:lnTo>
                    <a:pt x="469827" y="756234"/>
                  </a:lnTo>
                  <a:lnTo>
                    <a:pt x="517243" y="748766"/>
                  </a:lnTo>
                  <a:lnTo>
                    <a:pt x="562682" y="736668"/>
                  </a:lnTo>
                  <a:lnTo>
                    <a:pt x="605827" y="720223"/>
                  </a:lnTo>
                  <a:lnTo>
                    <a:pt x="646363" y="699717"/>
                  </a:lnTo>
                  <a:lnTo>
                    <a:pt x="683974" y="675434"/>
                  </a:lnTo>
                  <a:lnTo>
                    <a:pt x="718343" y="647658"/>
                  </a:lnTo>
                  <a:lnTo>
                    <a:pt x="749155" y="616675"/>
                  </a:lnTo>
                  <a:lnTo>
                    <a:pt x="776094" y="582768"/>
                  </a:lnTo>
                  <a:lnTo>
                    <a:pt x="798844" y="546223"/>
                  </a:lnTo>
                  <a:lnTo>
                    <a:pt x="817088" y="507324"/>
                  </a:lnTo>
                  <a:lnTo>
                    <a:pt x="830511" y="466356"/>
                  </a:lnTo>
                  <a:lnTo>
                    <a:pt x="838796" y="423602"/>
                  </a:lnTo>
                  <a:lnTo>
                    <a:pt x="841629" y="379349"/>
                  </a:lnTo>
                  <a:lnTo>
                    <a:pt x="838796" y="335101"/>
                  </a:lnTo>
                  <a:lnTo>
                    <a:pt x="830511" y="292354"/>
                  </a:lnTo>
                  <a:lnTo>
                    <a:pt x="817088" y="251393"/>
                  </a:lnTo>
                  <a:lnTo>
                    <a:pt x="798844" y="212502"/>
                  </a:lnTo>
                  <a:lnTo>
                    <a:pt x="776094" y="175966"/>
                  </a:lnTo>
                  <a:lnTo>
                    <a:pt x="749155" y="142068"/>
                  </a:lnTo>
                  <a:lnTo>
                    <a:pt x="718343" y="111093"/>
                  </a:lnTo>
                  <a:lnTo>
                    <a:pt x="683974" y="83325"/>
                  </a:lnTo>
                  <a:lnTo>
                    <a:pt x="646363" y="59049"/>
                  </a:lnTo>
                  <a:lnTo>
                    <a:pt x="605827" y="38550"/>
                  </a:lnTo>
                  <a:lnTo>
                    <a:pt x="562682" y="22111"/>
                  </a:lnTo>
                  <a:lnTo>
                    <a:pt x="517243" y="10016"/>
                  </a:lnTo>
                  <a:lnTo>
                    <a:pt x="469827" y="2551"/>
                  </a:lnTo>
                  <a:lnTo>
                    <a:pt x="420750" y="0"/>
                  </a:lnTo>
                  <a:close/>
                </a:path>
              </a:pathLst>
            </a:custGeom>
            <a:solidFill>
              <a:srgbClr val="F49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0517" y="3476878"/>
              <a:ext cx="842010" cy="758825"/>
            </a:xfrm>
            <a:custGeom>
              <a:avLst/>
              <a:gdLst/>
              <a:ahLst/>
              <a:cxnLst/>
              <a:rect l="l" t="t" r="r" b="b"/>
              <a:pathLst>
                <a:path w="842010" h="758825">
                  <a:moveTo>
                    <a:pt x="0" y="379349"/>
                  </a:moveTo>
                  <a:lnTo>
                    <a:pt x="2830" y="335101"/>
                  </a:lnTo>
                  <a:lnTo>
                    <a:pt x="11110" y="292354"/>
                  </a:lnTo>
                  <a:lnTo>
                    <a:pt x="24525" y="251393"/>
                  </a:lnTo>
                  <a:lnTo>
                    <a:pt x="42759" y="212502"/>
                  </a:lnTo>
                  <a:lnTo>
                    <a:pt x="65497" y="175966"/>
                  </a:lnTo>
                  <a:lnTo>
                    <a:pt x="92423" y="142068"/>
                  </a:lnTo>
                  <a:lnTo>
                    <a:pt x="123221" y="111093"/>
                  </a:lnTo>
                  <a:lnTo>
                    <a:pt x="157577" y="83325"/>
                  </a:lnTo>
                  <a:lnTo>
                    <a:pt x="195175" y="59049"/>
                  </a:lnTo>
                  <a:lnTo>
                    <a:pt x="235699" y="38550"/>
                  </a:lnTo>
                  <a:lnTo>
                    <a:pt x="278834" y="22111"/>
                  </a:lnTo>
                  <a:lnTo>
                    <a:pt x="324265" y="10016"/>
                  </a:lnTo>
                  <a:lnTo>
                    <a:pt x="371675" y="2551"/>
                  </a:lnTo>
                  <a:lnTo>
                    <a:pt x="420750" y="0"/>
                  </a:lnTo>
                  <a:lnTo>
                    <a:pt x="469827" y="2551"/>
                  </a:lnTo>
                  <a:lnTo>
                    <a:pt x="517243" y="10016"/>
                  </a:lnTo>
                  <a:lnTo>
                    <a:pt x="562682" y="22111"/>
                  </a:lnTo>
                  <a:lnTo>
                    <a:pt x="605827" y="38550"/>
                  </a:lnTo>
                  <a:lnTo>
                    <a:pt x="646363" y="59049"/>
                  </a:lnTo>
                  <a:lnTo>
                    <a:pt x="683974" y="83325"/>
                  </a:lnTo>
                  <a:lnTo>
                    <a:pt x="718343" y="111093"/>
                  </a:lnTo>
                  <a:lnTo>
                    <a:pt x="749155" y="142068"/>
                  </a:lnTo>
                  <a:lnTo>
                    <a:pt x="776094" y="175966"/>
                  </a:lnTo>
                  <a:lnTo>
                    <a:pt x="798844" y="212502"/>
                  </a:lnTo>
                  <a:lnTo>
                    <a:pt x="817088" y="251393"/>
                  </a:lnTo>
                  <a:lnTo>
                    <a:pt x="830511" y="292354"/>
                  </a:lnTo>
                  <a:lnTo>
                    <a:pt x="838796" y="335101"/>
                  </a:lnTo>
                  <a:lnTo>
                    <a:pt x="841629" y="379349"/>
                  </a:lnTo>
                  <a:lnTo>
                    <a:pt x="838796" y="423602"/>
                  </a:lnTo>
                  <a:lnTo>
                    <a:pt x="830511" y="466356"/>
                  </a:lnTo>
                  <a:lnTo>
                    <a:pt x="817088" y="507324"/>
                  </a:lnTo>
                  <a:lnTo>
                    <a:pt x="798844" y="546223"/>
                  </a:lnTo>
                  <a:lnTo>
                    <a:pt x="776094" y="582768"/>
                  </a:lnTo>
                  <a:lnTo>
                    <a:pt x="749155" y="616675"/>
                  </a:lnTo>
                  <a:lnTo>
                    <a:pt x="718343" y="647658"/>
                  </a:lnTo>
                  <a:lnTo>
                    <a:pt x="683974" y="675434"/>
                  </a:lnTo>
                  <a:lnTo>
                    <a:pt x="646363" y="699717"/>
                  </a:lnTo>
                  <a:lnTo>
                    <a:pt x="605827" y="720223"/>
                  </a:lnTo>
                  <a:lnTo>
                    <a:pt x="562682" y="736668"/>
                  </a:lnTo>
                  <a:lnTo>
                    <a:pt x="517243" y="748766"/>
                  </a:lnTo>
                  <a:lnTo>
                    <a:pt x="469827" y="756234"/>
                  </a:lnTo>
                  <a:lnTo>
                    <a:pt x="420750" y="758786"/>
                  </a:lnTo>
                  <a:lnTo>
                    <a:pt x="371675" y="756234"/>
                  </a:lnTo>
                  <a:lnTo>
                    <a:pt x="324265" y="748766"/>
                  </a:lnTo>
                  <a:lnTo>
                    <a:pt x="278834" y="736668"/>
                  </a:lnTo>
                  <a:lnTo>
                    <a:pt x="235699" y="720223"/>
                  </a:lnTo>
                  <a:lnTo>
                    <a:pt x="195175" y="699717"/>
                  </a:lnTo>
                  <a:lnTo>
                    <a:pt x="157577" y="675434"/>
                  </a:lnTo>
                  <a:lnTo>
                    <a:pt x="123221" y="647658"/>
                  </a:lnTo>
                  <a:lnTo>
                    <a:pt x="92423" y="616675"/>
                  </a:lnTo>
                  <a:lnTo>
                    <a:pt x="65497" y="582768"/>
                  </a:lnTo>
                  <a:lnTo>
                    <a:pt x="42759" y="546223"/>
                  </a:lnTo>
                  <a:lnTo>
                    <a:pt x="24525" y="507324"/>
                  </a:lnTo>
                  <a:lnTo>
                    <a:pt x="11110" y="466356"/>
                  </a:lnTo>
                  <a:lnTo>
                    <a:pt x="2830" y="423602"/>
                  </a:lnTo>
                  <a:lnTo>
                    <a:pt x="0" y="379349"/>
                  </a:lnTo>
                  <a:close/>
                </a:path>
              </a:pathLst>
            </a:custGeom>
            <a:ln w="19050">
              <a:solidFill>
                <a:srgbClr val="B36C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84982" y="342219"/>
            <a:ext cx="939165" cy="3940810"/>
          </a:xfrm>
          <a:prstGeom prst="rect">
            <a:avLst/>
          </a:prstGeom>
        </p:spPr>
        <p:txBody>
          <a:bodyPr vert="horz" wrap="square" lIns="0" tIns="46863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690"/>
              </a:spcBef>
            </a:pPr>
            <a:r>
              <a:rPr sz="6000" b="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6000">
              <a:latin typeface="Trebuchet MS"/>
              <a:cs typeface="Trebuchet MS"/>
            </a:endParaRPr>
          </a:p>
          <a:p>
            <a:pPr marL="479425">
              <a:lnSpc>
                <a:spcPct val="100000"/>
              </a:lnSpc>
              <a:spcBef>
                <a:spcPts val="3585"/>
              </a:spcBef>
            </a:pPr>
            <a:r>
              <a:rPr sz="6000" b="1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6000" b="1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525"/>
            <a:ext cx="447675" cy="2094230"/>
          </a:xfrm>
          <a:custGeom>
            <a:avLst/>
            <a:gdLst/>
            <a:ahLst/>
            <a:cxnLst/>
            <a:rect l="l" t="t" r="r" b="b"/>
            <a:pathLst>
              <a:path w="447675" h="2094229">
                <a:moveTo>
                  <a:pt x="0" y="0"/>
                </a:moveTo>
                <a:lnTo>
                  <a:pt x="0" y="2093974"/>
                </a:lnTo>
                <a:lnTo>
                  <a:pt x="447372" y="2093974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592" y="460705"/>
            <a:ext cx="2214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  <a:latin typeface="Trebuchet MS"/>
                <a:cs typeface="Trebuchet MS"/>
              </a:rPr>
              <a:t>1</a:t>
            </a:r>
            <a:r>
              <a:rPr sz="3200" spc="-55" dirty="0">
                <a:solidFill>
                  <a:srgbClr val="EB3C9F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EB3C9F"/>
                </a:solidFill>
                <a:latin typeface="Trebuchet MS"/>
                <a:cs typeface="Trebuchet MS"/>
              </a:rPr>
              <a:t>день</a:t>
            </a:r>
            <a:r>
              <a:rPr sz="3200" spc="-40" dirty="0">
                <a:solidFill>
                  <a:srgbClr val="EB3C9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EB3C9F"/>
                </a:solidFill>
                <a:latin typeface="Trebuchet MS"/>
                <a:cs typeface="Trebuchet MS"/>
              </a:rPr>
              <a:t>пути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064" y="1185798"/>
            <a:ext cx="5577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79675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Купили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еду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5	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монет. Если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есть 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скатерть самобранка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– еду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покупать не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надо.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23990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Препятствия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0862" y="1126856"/>
            <a:ext cx="5723255" cy="31813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18770" algn="l"/>
                <a:tab pos="2161540" algn="l"/>
              </a:tabLst>
            </a:pPr>
            <a:r>
              <a:rPr sz="1450" spc="-145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путь: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широкая	река.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18770" algn="l"/>
              </a:tabLst>
            </a:pPr>
            <a:r>
              <a:rPr sz="1450" spc="-15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путь: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высокие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горы.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Пеших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троп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нет.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18770" algn="l"/>
              </a:tabLst>
            </a:pPr>
            <a:r>
              <a:rPr sz="1450" spc="-15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путь: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непроходимый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лес.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Без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проводника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endParaRPr sz="1800">
              <a:latin typeface="Trebuchet MS"/>
              <a:cs typeface="Trebuchet MS"/>
            </a:endParaRPr>
          </a:p>
          <a:p>
            <a:pPr marL="3187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заблудиться.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94615">
              <a:lnSpc>
                <a:spcPct val="100000"/>
              </a:lnSpc>
              <a:spcBef>
                <a:spcPts val="152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Препятствия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пройти,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используя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волшебные</a:t>
            </a:r>
            <a:endParaRPr sz="1800">
              <a:latin typeface="Trebuchet MS"/>
              <a:cs typeface="Trebuchet MS"/>
            </a:endParaRPr>
          </a:p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предметы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силу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помощников</a:t>
            </a:r>
            <a:endParaRPr sz="1800">
              <a:latin typeface="Trebuchet MS"/>
              <a:cs typeface="Trebuchet MS"/>
            </a:endParaRPr>
          </a:p>
          <a:p>
            <a:pPr marL="94615" marR="20320">
              <a:lnSpc>
                <a:spcPct val="100000"/>
              </a:lnSpc>
              <a:spcBef>
                <a:spcPts val="9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После успешного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прохождения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команда получает 10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9525"/>
            <a:ext cx="447675" cy="2094230"/>
          </a:xfrm>
          <a:custGeom>
            <a:avLst/>
            <a:gdLst/>
            <a:ahLst/>
            <a:cxnLst/>
            <a:rect l="l" t="t" r="r" b="b"/>
            <a:pathLst>
              <a:path w="447675" h="2094229">
                <a:moveTo>
                  <a:pt x="0" y="0"/>
                </a:moveTo>
                <a:lnTo>
                  <a:pt x="0" y="2093974"/>
                </a:lnTo>
                <a:lnTo>
                  <a:pt x="447372" y="2093974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592" y="460705"/>
            <a:ext cx="2430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EB3C9F"/>
                </a:solidFill>
                <a:latin typeface="Trebuchet MS"/>
                <a:cs typeface="Trebuchet MS"/>
              </a:rPr>
              <a:t>Перекресток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831" y="1113789"/>
            <a:ext cx="59937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5"/>
              </a:spcBef>
              <a:tabLst>
                <a:tab pos="318770" algn="l"/>
                <a:tab pos="2817495" algn="l"/>
              </a:tabLst>
            </a:pPr>
            <a:r>
              <a:rPr sz="1600" spc="-16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Можно поменяться помощниками,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предметами,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уйти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другой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путь	или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вернуться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рынок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858" y="1963940"/>
            <a:ext cx="3502533" cy="26424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2214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2</a:t>
            </a:r>
            <a:r>
              <a:rPr sz="3200" spc="-55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день</a:t>
            </a:r>
            <a:r>
              <a:rPr sz="3200" spc="-40" dirty="0">
                <a:solidFill>
                  <a:srgbClr val="EB3C9F"/>
                </a:solidFill>
              </a:rPr>
              <a:t> </a:t>
            </a:r>
            <a:r>
              <a:rPr sz="3200" dirty="0">
                <a:solidFill>
                  <a:srgbClr val="EB3C9F"/>
                </a:solidFill>
              </a:rPr>
              <a:t>пути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72795" y="1218641"/>
            <a:ext cx="5993765" cy="1970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76145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Купили</a:t>
            </a:r>
            <a:r>
              <a:rPr sz="20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еду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на 5	монет.</a:t>
            </a:r>
            <a:r>
              <a:rPr sz="20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Если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есть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скатерть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самобранка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еду покупать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надо.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Стало холодно.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Приходится купить дрова для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костра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за 10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спички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за 5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Если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есть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необходимые волшебные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предметы, покупать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дрова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надо.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3275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Опасные</a:t>
            </a:r>
            <a:r>
              <a:rPr sz="3200" spc="-90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встречи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4801" y="802096"/>
            <a:ext cx="3624756" cy="2605200"/>
          </a:xfrm>
          <a:prstGeom prst="rect">
            <a:avLst/>
          </a:prstGeom>
        </p:spPr>
        <p:txBody>
          <a:bodyPr vert="horz" wrap="square" lIns="0" tIns="319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sz="4000" b="1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40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04040"/>
                </a:solidFill>
                <a:latin typeface="Trebuchet MS"/>
                <a:cs typeface="Trebuchet MS"/>
              </a:rPr>
              <a:t>путь: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spc="-10" dirty="0" err="1">
                <a:solidFill>
                  <a:srgbClr val="404040"/>
                </a:solidFill>
                <a:latin typeface="Trebuchet MS"/>
                <a:cs typeface="Trebuchet MS"/>
              </a:rPr>
              <a:t>Медведь-</a:t>
            </a:r>
            <a:r>
              <a:rPr sz="2000" b="1" spc="-5" dirty="0" err="1">
                <a:solidFill>
                  <a:srgbClr val="404040"/>
                </a:solidFill>
                <a:latin typeface="Trebuchet MS"/>
                <a:cs typeface="Trebuchet MS"/>
              </a:rPr>
              <a:t>шатун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Злой и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голодный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медведь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ищет</a:t>
            </a:r>
            <a:r>
              <a:rPr lang="ru-RU"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еду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ru-RU" sz="20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его </a:t>
            </a:r>
            <a:r>
              <a:rPr sz="20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накормить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ru-RU" sz="2000" spc="3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(-5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монет </a:t>
            </a:r>
            <a:r>
              <a:rPr sz="20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 еду)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ru-RU" sz="2000" spc="1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обезвредить.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0367" y="1693036"/>
            <a:ext cx="3510915" cy="28369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2625" l="10000" r="90000">
                        <a14:foregroundMark x1="39875" y1="5625" x2="39875" y2="5625"/>
                        <a14:foregroundMark x1="36375" y1="92625" x2="36375" y2="92625"/>
                        <a14:foregroundMark x1="87000" y1="74000" x2="87000" y2="7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1556" y="1118869"/>
            <a:ext cx="4104513" cy="307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995" y="748029"/>
            <a:ext cx="18389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latin typeface="Trebuchet MS"/>
                <a:cs typeface="Trebuchet MS"/>
              </a:rPr>
              <a:t>2</a:t>
            </a:r>
            <a:r>
              <a:rPr sz="4200" b="1" spc="-114" dirty="0">
                <a:latin typeface="Trebuchet MS"/>
                <a:cs typeface="Trebuchet MS"/>
              </a:rPr>
              <a:t> </a:t>
            </a:r>
            <a:r>
              <a:rPr sz="4200" b="1" spc="-5" dirty="0">
                <a:latin typeface="Trebuchet MS"/>
                <a:cs typeface="Trebuchet MS"/>
              </a:rPr>
              <a:t>путь: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994" y="1511935"/>
            <a:ext cx="4051605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4490">
              <a:lnSpc>
                <a:spcPct val="100000"/>
              </a:lnSpc>
              <a:spcBef>
                <a:spcPts val="95"/>
              </a:spcBef>
              <a:tabLst>
                <a:tab pos="1900555" algn="l"/>
              </a:tabLst>
            </a:pPr>
            <a:r>
              <a:rPr b="1" spc="-10" dirty="0">
                <a:solidFill>
                  <a:srgbClr val="404040"/>
                </a:solidFill>
                <a:latin typeface="Trebuchet MS"/>
                <a:cs typeface="Trebuchet MS"/>
              </a:rPr>
              <a:t>Лихо</a:t>
            </a:r>
            <a:r>
              <a:rPr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404040"/>
                </a:solidFill>
                <a:latin typeface="Trebuchet MS"/>
                <a:cs typeface="Trebuchet MS"/>
              </a:rPr>
              <a:t>одноглазое.	</a:t>
            </a:r>
            <a:endParaRPr lang="ru-RU" b="1" spc="-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364490">
              <a:lnSpc>
                <a:spcPct val="100000"/>
              </a:lnSpc>
              <a:spcBef>
                <a:spcPts val="95"/>
              </a:spcBef>
              <a:tabLst>
                <a:tab pos="1900555" algn="l"/>
              </a:tabLst>
            </a:pPr>
            <a:r>
              <a:rPr spc="-5" dirty="0" err="1">
                <a:solidFill>
                  <a:srgbClr val="404040"/>
                </a:solidFill>
                <a:latin typeface="Trebuchet MS"/>
                <a:cs typeface="Trebuchet MS"/>
              </a:rPr>
              <a:t>Нужно</a:t>
            </a:r>
            <a:r>
              <a:rPr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выбрать </a:t>
            </a:r>
            <a:r>
              <a:rPr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правильную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фразу</a:t>
            </a:r>
            <a:endParaRPr dirty="0">
              <a:latin typeface="Trebuchet MS"/>
              <a:cs typeface="Trebuchet MS"/>
            </a:endParaRPr>
          </a:p>
          <a:p>
            <a:pPr marL="527050" indent="-257175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Отстать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от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нас,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то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второй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глаз</a:t>
            </a:r>
            <a:endParaRPr dirty="0">
              <a:latin typeface="Trebuchet MS"/>
              <a:cs typeface="Trebuchet MS"/>
            </a:endParaRPr>
          </a:p>
          <a:p>
            <a:pPr marL="527050" indent="-257175">
              <a:lnSpc>
                <a:spcPct val="100000"/>
              </a:lnSpc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потеряешь</a:t>
            </a:r>
            <a:endParaRPr dirty="0">
              <a:latin typeface="Trebuchet MS"/>
              <a:cs typeface="Trebuchet MS"/>
            </a:endParaRPr>
          </a:p>
          <a:p>
            <a:pPr marL="527050" indent="-257175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 startAt="2"/>
              <a:tabLst>
                <a:tab pos="527685" algn="l"/>
                <a:tab pos="528320" algn="l"/>
              </a:tabLst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Лихо-лихо,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посиди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тихо</a:t>
            </a:r>
            <a:endParaRPr dirty="0">
              <a:latin typeface="Trebuchet MS"/>
              <a:cs typeface="Trebuchet MS"/>
            </a:endParaRPr>
          </a:p>
          <a:p>
            <a:pPr marL="527050" marR="5080" indent="-257175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 startAt="2"/>
              <a:tabLst>
                <a:tab pos="527685" algn="l"/>
                <a:tab pos="528320" algn="l"/>
              </a:tabLst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важно,</a:t>
            </a:r>
            <a:r>
              <a:rPr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сколько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глаз,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лишь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бы </a:t>
            </a:r>
            <a:r>
              <a:rPr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человек был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хороший.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278" y="706627"/>
            <a:ext cx="17233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rebuchet MS"/>
                <a:cs typeface="Trebuchet MS"/>
              </a:rPr>
              <a:t>3</a:t>
            </a:r>
            <a:r>
              <a:rPr sz="4400" b="1" spc="-105" dirty="0">
                <a:latin typeface="Trebuchet MS"/>
                <a:cs typeface="Trebuchet MS"/>
              </a:rPr>
              <a:t> </a:t>
            </a:r>
            <a:r>
              <a:rPr sz="4400" b="1" dirty="0">
                <a:latin typeface="Trebuchet MS"/>
                <a:cs typeface="Trebuchet MS"/>
              </a:rPr>
              <a:t>путь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278" y="1502155"/>
            <a:ext cx="3843122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595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Великий</a:t>
            </a:r>
            <a:r>
              <a:rPr sz="2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полоз.	</a:t>
            </a:r>
            <a:endParaRPr lang="ru-RU" sz="2400" b="1" spc="-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5950" algn="l"/>
              </a:tabLst>
            </a:pP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lang="ru-RU" sz="2400" dirty="0"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пропускает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дальше, угрожает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замуровать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пещеру.</a:t>
            </a:r>
            <a:endParaRPr sz="2400" dirty="0">
              <a:latin typeface="Trebuchet MS"/>
              <a:cs typeface="Trebuchet MS"/>
            </a:endParaRPr>
          </a:p>
          <a:p>
            <a:pPr marL="12700" marR="781685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Требует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отдать все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волшебные</a:t>
            </a:r>
            <a:r>
              <a:rPr sz="24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предметы.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1145" y="1012368"/>
            <a:ext cx="4112641" cy="317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3422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1</a:t>
            </a:r>
            <a:r>
              <a:rPr sz="3200" spc="-50" dirty="0">
                <a:solidFill>
                  <a:srgbClr val="EB3C9F"/>
                </a:solidFill>
              </a:rPr>
              <a:t> </a:t>
            </a:r>
            <a:r>
              <a:rPr sz="3200" dirty="0">
                <a:solidFill>
                  <a:srgbClr val="EB3C9F"/>
                </a:solidFill>
              </a:rPr>
              <a:t>путь</a:t>
            </a:r>
            <a:r>
              <a:rPr sz="3200" spc="-40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результаты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5888" y="1627377"/>
            <a:ext cx="6137910" cy="160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Накормленный медведь показывает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клад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монетами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Обезвреженный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медведь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пропускает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дальше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маршруту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2783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Правила</a:t>
            </a:r>
            <a:r>
              <a:rPr sz="3200" spc="-105" dirty="0">
                <a:solidFill>
                  <a:srgbClr val="EB3C9F"/>
                </a:solidFill>
              </a:rPr>
              <a:t> </a:t>
            </a:r>
            <a:r>
              <a:rPr sz="3200" dirty="0">
                <a:solidFill>
                  <a:srgbClr val="EB3C9F"/>
                </a:solidFill>
              </a:rPr>
              <a:t>игры: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5888" y="1628902"/>
            <a:ext cx="6047740" cy="177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93725" indent="-515620">
              <a:lnSpc>
                <a:spcPct val="100000"/>
              </a:lnSpc>
              <a:spcBef>
                <a:spcPts val="105"/>
              </a:spcBef>
              <a:buClr>
                <a:srgbClr val="EB3C9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Цель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игры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поймать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дракона, привезти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к </a:t>
            </a:r>
            <a:r>
              <a:rPr sz="2000" spc="-5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царю,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уговорить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работать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охранником</a:t>
            </a:r>
            <a:endParaRPr sz="2000">
              <a:latin typeface="Trebuchet MS"/>
              <a:cs typeface="Trebuchet MS"/>
            </a:endParaRPr>
          </a:p>
          <a:p>
            <a:pPr marL="527685" marR="23431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За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каждое действие или выбор начисляются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игровые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очки</a:t>
            </a:r>
            <a:endParaRPr sz="20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Побеждает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команда,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набравшая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больше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очков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3422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2</a:t>
            </a:r>
            <a:r>
              <a:rPr sz="3200" spc="-50" dirty="0">
                <a:solidFill>
                  <a:srgbClr val="EB3C9F"/>
                </a:solidFill>
              </a:rPr>
              <a:t> </a:t>
            </a:r>
            <a:r>
              <a:rPr sz="3200" dirty="0">
                <a:solidFill>
                  <a:srgbClr val="EB3C9F"/>
                </a:solidFill>
              </a:rPr>
              <a:t>путь</a:t>
            </a:r>
            <a:r>
              <a:rPr sz="3200" spc="-40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результаты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5888" y="1513077"/>
            <a:ext cx="5994400" cy="13519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89281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Лихо	одноглазое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Если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выбрали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3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фразу, показывает клад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монетами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3422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3</a:t>
            </a:r>
            <a:r>
              <a:rPr sz="3200" spc="-50" dirty="0">
                <a:solidFill>
                  <a:srgbClr val="EB3C9F"/>
                </a:solidFill>
              </a:rPr>
              <a:t> </a:t>
            </a:r>
            <a:r>
              <a:rPr sz="3200" dirty="0">
                <a:solidFill>
                  <a:srgbClr val="EB3C9F"/>
                </a:solidFill>
              </a:rPr>
              <a:t>путь</a:t>
            </a:r>
            <a:r>
              <a:rPr sz="3200" spc="-40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результаты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5888" y="1513077"/>
            <a:ext cx="5624195" cy="13519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Великий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полоз: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Если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отдали все волшебные предметы,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награждает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100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монетами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363" y="742950"/>
            <a:ext cx="193720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EB3C9F"/>
                </a:solidFill>
              </a:rPr>
              <a:t>Рын</a:t>
            </a:r>
            <a:r>
              <a:rPr sz="4000" spc="-15" dirty="0">
                <a:solidFill>
                  <a:srgbClr val="EB3C9F"/>
                </a:solidFill>
              </a:rPr>
              <a:t>о</a:t>
            </a:r>
            <a:r>
              <a:rPr sz="4000" dirty="0">
                <a:solidFill>
                  <a:srgbClr val="EB3C9F"/>
                </a:solidFill>
              </a:rPr>
              <a:t>к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53592" y="1625853"/>
            <a:ext cx="599694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Меняться не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получится.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r>
              <a:rPr lang="ru-RU" sz="2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перекупить</a:t>
            </a:r>
            <a:r>
              <a:rPr sz="2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предметы</a:t>
            </a:r>
            <a:r>
              <a:rPr sz="2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любую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сумму и переманить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помощников, </a:t>
            </a:r>
            <a:r>
              <a:rPr sz="2800" spc="-8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обещая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большую плату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12496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3</a:t>
            </a:r>
            <a:r>
              <a:rPr sz="3200" spc="-100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день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3592" y="1510944"/>
            <a:ext cx="4620895" cy="273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1358265">
              <a:lnSpc>
                <a:spcPct val="126800"/>
              </a:lnSpc>
              <a:spcBef>
                <a:spcPts val="100"/>
              </a:spcBef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вот он, дракон!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Что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будете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делать?</a:t>
            </a:r>
            <a:endParaRPr sz="28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80357"/>
              <a:buFont typeface="Wingdings"/>
              <a:buChar char=""/>
              <a:tabLst>
                <a:tab pos="31940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Биться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брать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плен</a:t>
            </a:r>
            <a:endParaRPr sz="28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80357"/>
              <a:buFont typeface="Wingdings"/>
              <a:buChar char=""/>
              <a:tabLst>
                <a:tab pos="319405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Уговаривать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 по-хорошему</a:t>
            </a:r>
            <a:endParaRPr sz="2800">
              <a:latin typeface="Trebuchet MS"/>
              <a:cs typeface="Trebuchet MS"/>
            </a:endParaRPr>
          </a:p>
          <a:p>
            <a:pPr marL="318770" indent="-306705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80357"/>
              <a:buFont typeface="Wingdings"/>
              <a:buChar char=""/>
              <a:tabLst>
                <a:tab pos="31940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Заманивать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хитростью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12496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3</a:t>
            </a:r>
            <a:r>
              <a:rPr sz="3200" spc="-100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день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3592" y="1627377"/>
            <a:ext cx="5897245" cy="318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180340" indent="-306705" algn="just">
              <a:lnSpc>
                <a:spcPct val="100000"/>
              </a:lnSpc>
              <a:spcBef>
                <a:spcPts val="100"/>
              </a:spcBef>
              <a:buClr>
                <a:srgbClr val="EB3C9F"/>
              </a:buClr>
              <a:buSzPct val="79166"/>
              <a:buFont typeface="Wingdings"/>
              <a:buChar char=""/>
              <a:tabLst>
                <a:tab pos="319405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Биться</a:t>
            </a:r>
            <a:r>
              <a:rPr sz="24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брать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24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плен.</a:t>
            </a: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выигрыша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нужно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купить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оружие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 50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монет</a:t>
            </a:r>
            <a:endParaRPr sz="2400">
              <a:latin typeface="Trebuchet MS"/>
              <a:cs typeface="Trebuchet MS"/>
            </a:endParaRPr>
          </a:p>
          <a:p>
            <a:pPr marL="318770" marR="794385" indent="-306705" algn="just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9166"/>
              <a:buFont typeface="Wingdings"/>
              <a:buChar char=""/>
              <a:tabLst>
                <a:tab pos="319405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Уговаривать по-хорошему.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За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вас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должны поручиться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3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персонажа-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помощника</a:t>
            </a:r>
            <a:endParaRPr sz="2400">
              <a:latin typeface="Trebuchet MS"/>
              <a:cs typeface="Trebuchet MS"/>
            </a:endParaRPr>
          </a:p>
          <a:p>
            <a:pPr marL="318770" marR="5080" indent="-306705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9166"/>
              <a:buFont typeface="Wingdings"/>
              <a:buChar char=""/>
              <a:tabLst>
                <a:tab pos="319405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Заманивать</a:t>
            </a:r>
            <a:r>
              <a:rPr sz="24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хитростью.</a:t>
            </a:r>
            <a:r>
              <a:rPr sz="2400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Использовать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5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волшебных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предметов.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Их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стоимость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сгорает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039" y="723449"/>
            <a:ext cx="59758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solidFill>
                  <a:srgbClr val="EB3C9F"/>
                </a:solidFill>
              </a:rPr>
              <a:t>Сбор</a:t>
            </a:r>
            <a:r>
              <a:rPr sz="3600" spc="-15" dirty="0">
                <a:solidFill>
                  <a:srgbClr val="EB3C9F"/>
                </a:solidFill>
              </a:rPr>
              <a:t> </a:t>
            </a:r>
            <a:r>
              <a:rPr sz="3600" spc="-5" dirty="0">
                <a:solidFill>
                  <a:srgbClr val="EB3C9F"/>
                </a:solidFill>
              </a:rPr>
              <a:t>команд</a:t>
            </a:r>
            <a:r>
              <a:rPr sz="3600" spc="-20" dirty="0">
                <a:solidFill>
                  <a:srgbClr val="EB3C9F"/>
                </a:solidFill>
              </a:rPr>
              <a:t> </a:t>
            </a:r>
            <a:r>
              <a:rPr sz="3600" dirty="0">
                <a:solidFill>
                  <a:srgbClr val="EB3C9F"/>
                </a:solidFill>
              </a:rPr>
              <a:t>и</a:t>
            </a:r>
            <a:r>
              <a:rPr sz="3600" spc="-10" dirty="0">
                <a:solidFill>
                  <a:srgbClr val="EB3C9F"/>
                </a:solidFill>
              </a:rPr>
              <a:t> </a:t>
            </a:r>
            <a:r>
              <a:rPr sz="3600" spc="-5" dirty="0">
                <a:solidFill>
                  <a:srgbClr val="EB3C9F"/>
                </a:solidFill>
              </a:rPr>
              <a:t>совещание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53592" y="1628902"/>
            <a:ext cx="6104255" cy="2791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5"/>
              </a:spcBef>
              <a:tabLst>
                <a:tab pos="318770" algn="l"/>
              </a:tabLst>
            </a:pPr>
            <a:r>
              <a:rPr spc="-16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На этом этапе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вы можете обменяться ресурсами </a:t>
            </a:r>
            <a:r>
              <a:rPr sz="24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создать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объединения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 marL="318770" marR="528955" indent="-306705">
              <a:lnSpc>
                <a:spcPct val="100000"/>
              </a:lnSpc>
              <a:spcBef>
                <a:spcPts val="1530"/>
              </a:spcBef>
              <a:tabLst>
                <a:tab pos="318770" algn="l"/>
              </a:tabLst>
            </a:pPr>
            <a:r>
              <a:rPr spc="-16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Побежденный любым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способом дракон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открывает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клад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100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монет.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Объединенные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команды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делят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выигрыш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по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договоренности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1" b="89142" l="202" r="94646">
                        <a14:foregroundMark x1="27980" y1="30831" x2="27980" y2="30831"/>
                        <a14:foregroundMark x1="6768" y1="53485" x2="6768" y2="53485"/>
                        <a14:foregroundMark x1="707" y1="53351" x2="707" y2="53351"/>
                        <a14:foregroundMark x1="74747" y1="8713" x2="74747" y2="8713"/>
                        <a14:foregroundMark x1="70000" y1="7507" x2="70000" y2="7507"/>
                        <a14:foregroundMark x1="90707" y1="32708" x2="90707" y2="32708"/>
                        <a14:foregroundMark x1="94747" y1="34987" x2="94747" y2="34987"/>
                        <a14:foregroundMark x1="77778" y1="6971" x2="77778" y2="6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521"/>
            <a:ext cx="9032786" cy="51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1154" y="282066"/>
            <a:ext cx="1786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EB3C9F"/>
                </a:solidFill>
              </a:rPr>
              <a:t>Контакты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3891" y="1173937"/>
            <a:ext cx="4161790" cy="33337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76898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Токмянина</a:t>
            </a:r>
            <a:r>
              <a:rPr sz="3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Мария </a:t>
            </a:r>
            <a:r>
              <a:rPr sz="3200" spc="-94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Александровна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WhatsApp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982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610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74 48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Почта: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800" u="heavy" spc="-5" dirty="0">
                <a:solidFill>
                  <a:srgbClr val="EE5285"/>
                </a:solidFill>
                <a:uFill>
                  <a:solidFill>
                    <a:srgbClr val="EE5285"/>
                  </a:solidFill>
                </a:uFill>
                <a:latin typeface="Trebuchet MS"/>
                <a:cs typeface="Trebuchet MS"/>
                <a:hlinkClick r:id="rId2"/>
              </a:rPr>
              <a:t>tokm-mariya@yandex.ru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3704"/>
              </a:lnSpc>
              <a:spcBef>
                <a:spcPts val="515"/>
              </a:spcBef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Группа</a:t>
            </a:r>
            <a:r>
              <a:rPr sz="3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ВК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2745"/>
              </a:lnSpc>
            </a:pPr>
            <a:r>
              <a:rPr sz="2400" u="heavy" spc="-5" dirty="0">
                <a:solidFill>
                  <a:srgbClr val="EE5285"/>
                </a:solidFill>
                <a:uFill>
                  <a:solidFill>
                    <a:srgbClr val="EE5285"/>
                  </a:solidFill>
                </a:uFill>
                <a:latin typeface="Trebuchet MS"/>
                <a:cs typeface="Trebuchet MS"/>
                <a:hlinkClick r:id="rId3"/>
              </a:rPr>
              <a:t>https://vk.com/club73547217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592" y="460705"/>
            <a:ext cx="11772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3C9F"/>
                </a:solidFill>
              </a:rPr>
              <a:t>1</a:t>
            </a:r>
            <a:r>
              <a:rPr sz="3200" spc="-95" dirty="0">
                <a:solidFill>
                  <a:srgbClr val="EB3C9F"/>
                </a:solidFill>
              </a:rPr>
              <a:t> </a:t>
            </a:r>
            <a:r>
              <a:rPr sz="3200" spc="-5" dirty="0">
                <a:solidFill>
                  <a:srgbClr val="EB3C9F"/>
                </a:solidFill>
              </a:rPr>
              <a:t>этап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35888" y="1627377"/>
            <a:ext cx="6103620" cy="160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75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До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отъезда осталось три дня,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а у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Ивана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много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дел.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Распределите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дела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степени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важности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запишите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таблицу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730" y="474091"/>
            <a:ext cx="7381240" cy="3902710"/>
          </a:xfrm>
          <a:custGeom>
            <a:avLst/>
            <a:gdLst/>
            <a:ahLst/>
            <a:cxnLst/>
            <a:rect l="l" t="t" r="r" b="b"/>
            <a:pathLst>
              <a:path w="7381240" h="3902710">
                <a:moveTo>
                  <a:pt x="3690531" y="0"/>
                </a:moveTo>
                <a:lnTo>
                  <a:pt x="3690531" y="3902697"/>
                </a:lnTo>
              </a:path>
              <a:path w="7381240" h="3902710">
                <a:moveTo>
                  <a:pt x="0" y="533526"/>
                </a:moveTo>
                <a:lnTo>
                  <a:pt x="7381151" y="533526"/>
                </a:lnTo>
              </a:path>
              <a:path w="7381240" h="3902710">
                <a:moveTo>
                  <a:pt x="0" y="1849501"/>
                </a:moveTo>
                <a:lnTo>
                  <a:pt x="7381151" y="1849501"/>
                </a:lnTo>
              </a:path>
              <a:path w="7381240" h="3902710">
                <a:moveTo>
                  <a:pt x="0" y="2580386"/>
                </a:moveTo>
                <a:lnTo>
                  <a:pt x="7381151" y="2580386"/>
                </a:lnTo>
              </a:path>
              <a:path w="7381240" h="3902710">
                <a:moveTo>
                  <a:pt x="6350" y="0"/>
                </a:moveTo>
                <a:lnTo>
                  <a:pt x="6350" y="3902697"/>
                </a:lnTo>
              </a:path>
              <a:path w="7381240" h="3902710">
                <a:moveTo>
                  <a:pt x="7374801" y="0"/>
                </a:moveTo>
                <a:lnTo>
                  <a:pt x="7374801" y="3902697"/>
                </a:lnTo>
              </a:path>
              <a:path w="7381240" h="3902710">
                <a:moveTo>
                  <a:pt x="0" y="6350"/>
                </a:moveTo>
                <a:lnTo>
                  <a:pt x="7381151" y="6350"/>
                </a:lnTo>
              </a:path>
              <a:path w="7381240" h="3902710">
                <a:moveTo>
                  <a:pt x="0" y="3896347"/>
                </a:moveTo>
                <a:lnTo>
                  <a:pt x="7381151" y="38963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833" y="497585"/>
            <a:ext cx="2093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1.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Сделать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в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первую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очередь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7890" y="497585"/>
            <a:ext cx="165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2.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Сделать</a:t>
            </a:r>
            <a:r>
              <a:rPr sz="1200" spc="3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до отъезда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833" y="2341245"/>
            <a:ext cx="1990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3.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Можно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поручить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другому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7890" y="2341245"/>
            <a:ext cx="916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4.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Не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делать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ЧТО</a:t>
            </a:r>
            <a:r>
              <a:rPr spc="-25" dirty="0"/>
              <a:t> </a:t>
            </a:r>
            <a:r>
              <a:rPr spc="-5" dirty="0"/>
              <a:t>НУЖНО</a:t>
            </a:r>
            <a:r>
              <a:rPr spc="-10" dirty="0"/>
              <a:t> СДЕЛАТЬ: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4069" y="3935069"/>
            <a:ext cx="255904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10" dirty="0">
                <a:solidFill>
                  <a:srgbClr val="EB3C9F"/>
                </a:solidFill>
                <a:latin typeface="Trebuchet MS"/>
                <a:cs typeface="Trebuchet MS"/>
              </a:rPr>
              <a:t>10.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069" y="556158"/>
            <a:ext cx="3946525" cy="360807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Купить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сапоги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Сыграть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лапту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друзьями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Посчитать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звезды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небе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Сходить в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лес по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грибы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Вспахать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огород</a:t>
            </a:r>
            <a:r>
              <a:rPr sz="1600" spc="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мамы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Сходить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рыбалку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Поспорить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другими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богатырями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Подковать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коня</a:t>
            </a:r>
            <a:endParaRPr sz="1600">
              <a:latin typeface="Trebuchet MS"/>
              <a:cs typeface="Trebuchet MS"/>
            </a:endParaRPr>
          </a:p>
          <a:p>
            <a:pPr marL="527685" marR="5080" indent="-527685">
              <a:lnSpc>
                <a:spcPct val="146900"/>
              </a:lnSpc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Сходить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кузнецу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острым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мечом </a:t>
            </a:r>
            <a:r>
              <a:rPr sz="16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Собрать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еду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дорогу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798" y="313181"/>
            <a:ext cx="21736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/>
              <a:t>СТОИМОСТЬ ДЕЛ</a:t>
            </a:r>
            <a:r>
              <a:rPr spc="-1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4069" y="3935069"/>
            <a:ext cx="255904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10" dirty="0">
                <a:solidFill>
                  <a:srgbClr val="EB3C9F"/>
                </a:solidFill>
                <a:latin typeface="Trebuchet MS"/>
                <a:cs typeface="Trebuchet MS"/>
              </a:rPr>
              <a:t>10.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069" y="556158"/>
            <a:ext cx="4326890" cy="360807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Купить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сапоги</a:t>
            </a:r>
            <a:r>
              <a:rPr sz="1600" spc="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+20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Сыграть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лапту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друзьями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-5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Посчитать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звезды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небе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-10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Сходить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лес по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грибы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+5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Вспахать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огород</a:t>
            </a:r>
            <a:r>
              <a:rPr sz="1600" spc="5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мамы</a:t>
            </a:r>
            <a:r>
              <a:rPr sz="16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+10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  <a:tab pos="254254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Сходить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рыбалку	+5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Поспорить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другими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богатырями</a:t>
            </a:r>
            <a:r>
              <a:rPr sz="16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-20</a:t>
            </a:r>
            <a:endParaRPr sz="1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Подковать</a:t>
            </a:r>
            <a:r>
              <a:rPr sz="16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коня</a:t>
            </a:r>
            <a:r>
              <a:rPr sz="1600" spc="48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+20</a:t>
            </a:r>
            <a:endParaRPr sz="1600">
              <a:latin typeface="Trebuchet MS"/>
              <a:cs typeface="Trebuchet MS"/>
            </a:endParaRPr>
          </a:p>
          <a:p>
            <a:pPr marL="527685" marR="5080" indent="-527685">
              <a:lnSpc>
                <a:spcPct val="146900"/>
              </a:lnSpc>
              <a:buClr>
                <a:srgbClr val="EB3C9F"/>
              </a:buClr>
              <a:buSzPct val="78125"/>
              <a:buAutoNum type="arabicPeriod"/>
              <a:tabLst>
                <a:tab pos="527685" algn="l"/>
                <a:tab pos="5283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Сходить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кузнецу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острым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мечом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+20 </a:t>
            </a:r>
            <a:r>
              <a:rPr sz="16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Собрать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еду</a:t>
            </a:r>
            <a:r>
              <a:rPr sz="16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дорогу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+10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5988"/>
              </p:ext>
            </p:extLst>
          </p:nvPr>
        </p:nvGraphicFramePr>
        <p:xfrm>
          <a:off x="382536" y="582041"/>
          <a:ext cx="7368540" cy="3834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4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Сделать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первую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очередь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95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Сделать</a:t>
                      </a:r>
                      <a:r>
                        <a:rPr sz="1600" b="1" spc="3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отъезда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9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4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Только</a:t>
                      </a:r>
                      <a:r>
                        <a:rPr sz="16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числа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20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Только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дела на 10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баллов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  <a:p>
                      <a:pPr marL="92075" marR="12319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баллов уменьшаются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 2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раза </a:t>
                      </a:r>
                      <a:r>
                        <a:rPr sz="1600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баллов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6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засчитываются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9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3.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Можно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поручить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другому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F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4.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делать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5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latin typeface="Trebuchet MS"/>
                          <a:cs typeface="Trebuchet MS"/>
                        </a:rPr>
                        <a:t>+20</a:t>
                      </a:r>
                      <a:r>
                        <a:rPr sz="16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3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+10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уменьшаются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раза.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EB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16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превращается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6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наоборот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85892"/>
            <a:ext cx="26992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solidFill>
                  <a:srgbClr val="EB3C9F"/>
                </a:solidFill>
              </a:rPr>
              <a:t>Помощники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895350"/>
            <a:ext cx="6960312" cy="44826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13664" indent="-342900">
              <a:lnSpc>
                <a:spcPct val="100000"/>
              </a:lnSpc>
              <a:spcBef>
                <a:spcPts val="95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Баба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 Яга</a:t>
            </a:r>
            <a:r>
              <a:rPr sz="17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перевозить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ступе</a:t>
            </a:r>
            <a:r>
              <a:rPr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через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препятствия </a:t>
            </a:r>
            <a:r>
              <a:rPr sz="17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2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монеты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каждого</a:t>
            </a:r>
            <a:endParaRPr sz="1700" dirty="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Соловей разбойник</a:t>
            </a:r>
            <a:r>
              <a:rPr sz="17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700" spc="4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 err="1">
                <a:solidFill>
                  <a:srgbClr val="404040"/>
                </a:solidFill>
                <a:latin typeface="Trebuchet MS"/>
                <a:cs typeface="Trebuchet MS"/>
              </a:rPr>
              <a:t>исполняет</a:t>
            </a:r>
            <a:r>
              <a:rPr sz="17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 err="1">
                <a:solidFill>
                  <a:srgbClr val="404040"/>
                </a:solidFill>
                <a:latin typeface="Trebuchet MS"/>
                <a:cs typeface="Trebuchet MS"/>
              </a:rPr>
              <a:t>художественный</a:t>
            </a:r>
            <a:r>
              <a:rPr lang="ru-RU" sz="1700" dirty="0">
                <a:latin typeface="Trebuchet MS"/>
                <a:cs typeface="Trebuchet MS"/>
              </a:rPr>
              <a:t> </a:t>
            </a:r>
            <a:r>
              <a:rPr sz="17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оглушающий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свист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монет.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Оглушает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противника</a:t>
            </a:r>
            <a:endParaRPr sz="1700" dirty="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900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Русалка</a:t>
            </a: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знает</a:t>
            </a:r>
            <a:r>
              <a:rPr sz="17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где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спрятана</a:t>
            </a:r>
            <a:r>
              <a:rPr sz="17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лодка.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Расскажет</a:t>
            </a:r>
            <a:r>
              <a:rPr sz="17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endParaRPr sz="1700" dirty="0">
              <a:latin typeface="Trebuchet MS"/>
              <a:cs typeface="Trebuchet MS"/>
            </a:endParaRPr>
          </a:p>
          <a:p>
            <a:pPr marL="354965" marR="117475" indent="-342900">
              <a:lnSpc>
                <a:spcPct val="100000"/>
              </a:lnSpc>
              <a:spcBef>
                <a:spcPts val="894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Кощей</a:t>
            </a:r>
            <a:r>
              <a:rPr sz="17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Бессмертный</a:t>
            </a:r>
            <a:r>
              <a:rPr sz="17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выдать</a:t>
            </a:r>
            <a:r>
              <a:rPr sz="17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долг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монет,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за </a:t>
            </a:r>
            <a:r>
              <a:rPr sz="17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требует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заложника</a:t>
            </a:r>
            <a:r>
              <a:rPr sz="17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(один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игрок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выходит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из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игры)</a:t>
            </a:r>
            <a:endParaRPr sz="1700" dirty="0">
              <a:latin typeface="Trebuchet MS"/>
              <a:cs typeface="Trebuchet MS"/>
            </a:endParaRPr>
          </a:p>
          <a:p>
            <a:pPr marL="354965" marR="43815" indent="-34290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Колобок</a:t>
            </a:r>
            <a:r>
              <a:rPr sz="17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знает</a:t>
            </a:r>
            <a:r>
              <a:rPr sz="17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тайные</a:t>
            </a:r>
            <a:r>
              <a:rPr sz="17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тропы,</a:t>
            </a:r>
            <a:r>
              <a:rPr sz="17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которые</a:t>
            </a:r>
            <a:r>
              <a:rPr sz="17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могут</a:t>
            </a:r>
            <a:r>
              <a:rPr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вывести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1700" spc="-4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другую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дорогу.</a:t>
            </a:r>
            <a:r>
              <a:rPr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Подскажет</a:t>
            </a:r>
            <a:r>
              <a:rPr sz="17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lang="ru-RU" sz="17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marR="43815" indent="-34290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ru-RU"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Кикимора</a:t>
            </a:r>
            <a:r>
              <a:rPr lang="ru-RU" sz="17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Болотная</a:t>
            </a:r>
            <a:r>
              <a:rPr lang="ru-RU" sz="17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lang="ru-RU"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защекочет</a:t>
            </a:r>
            <a:r>
              <a:rPr lang="ru-RU"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lang="ru-RU" sz="17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смерти</a:t>
            </a:r>
            <a:r>
              <a:rPr lang="ru-RU"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кого</a:t>
            </a:r>
            <a:r>
              <a:rPr lang="ru-RU"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угодно </a:t>
            </a:r>
            <a:r>
              <a:rPr lang="ru-RU" sz="17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(кроме</a:t>
            </a:r>
            <a:r>
              <a:rPr lang="ru-RU"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Бессмертного).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lang="ru-RU"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endParaRPr lang="ru-RU" sz="1700" dirty="0">
              <a:latin typeface="Trebuchet MS"/>
              <a:cs typeface="Trebuchet MS"/>
            </a:endParaRPr>
          </a:p>
          <a:p>
            <a:pPr marL="354965" marR="43815" indent="-34290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ru-RU" sz="1700" b="1" spc="-5" dirty="0">
                <a:solidFill>
                  <a:srgbClr val="404040"/>
                </a:solidFill>
                <a:latin typeface="Trebuchet MS"/>
                <a:cs typeface="Trebuchet MS"/>
              </a:rPr>
              <a:t>Мороз</a:t>
            </a:r>
            <a:r>
              <a:rPr lang="ru-RU" sz="17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b="1" spc="-10" dirty="0">
                <a:solidFill>
                  <a:srgbClr val="404040"/>
                </a:solidFill>
                <a:latin typeface="Trebuchet MS"/>
                <a:cs typeface="Trebuchet MS"/>
              </a:rPr>
              <a:t>Иванович</a:t>
            </a:r>
            <a:r>
              <a:rPr lang="ru-RU" sz="1700" b="1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lang="ru-RU"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lang="ru-RU"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замораживать</a:t>
            </a:r>
            <a:r>
              <a:rPr lang="ru-RU" sz="17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живых</a:t>
            </a:r>
            <a:r>
              <a:rPr lang="ru-RU"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10" dirty="0">
                <a:solidFill>
                  <a:srgbClr val="404040"/>
                </a:solidFill>
                <a:latin typeface="Trebuchet MS"/>
                <a:cs typeface="Trebuchet MS"/>
              </a:rPr>
              <a:t>существ</a:t>
            </a:r>
            <a:r>
              <a:rPr lang="ru-RU" sz="17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lang="ru-RU" sz="1700" dirty="0"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предметы.</a:t>
            </a:r>
            <a:r>
              <a:rPr lang="ru-RU"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lang="ru-RU"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7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endParaRPr lang="ru-RU" sz="1700" dirty="0">
              <a:latin typeface="Trebuchet MS"/>
              <a:cs typeface="Trebuchet MS"/>
            </a:endParaRPr>
          </a:p>
          <a:p>
            <a:pPr marL="527685" marR="43815" indent="-515620">
              <a:lnSpc>
                <a:spcPct val="100000"/>
              </a:lnSpc>
              <a:spcBef>
                <a:spcPts val="905"/>
              </a:spcBef>
              <a:buClr>
                <a:srgbClr val="EB3C9F"/>
              </a:buClr>
              <a:buSzPct val="78125"/>
              <a:buAutoNum type="arabicPeriod" startAt="3"/>
              <a:tabLst>
                <a:tab pos="527685" algn="l"/>
                <a:tab pos="528320" algn="l"/>
              </a:tabLst>
            </a:pPr>
            <a:endParaRPr sz="1700" dirty="0">
              <a:latin typeface="Trebuchet MS"/>
              <a:cs typeface="Trebuchet M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3838ECD-276C-4599-99BC-71F2AEB5AFFE}"/>
              </a:ext>
            </a:extLst>
          </p:cNvPr>
          <p:cNvSpPr txBox="1">
            <a:spLocks/>
          </p:cNvSpPr>
          <p:nvPr/>
        </p:nvSpPr>
        <p:spPr>
          <a:xfrm>
            <a:off x="4114800" y="93558"/>
            <a:ext cx="2699208" cy="752129"/>
          </a:xfrm>
          <a:prstGeom prst="rect">
            <a:avLst/>
          </a:prstGeom>
          <a:ln w="28575">
            <a:solidFill>
              <a:srgbClr val="F493CA"/>
            </a:solidFill>
          </a:ln>
        </p:spPr>
        <p:txBody>
          <a:bodyPr vert="horz" wrap="square" lIns="0" tIns="1333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2400" b="1" kern="0" spc="-5" dirty="0">
                <a:solidFill>
                  <a:srgbClr val="EB3C9F"/>
                </a:solidFill>
              </a:rPr>
              <a:t>Можно выбрать только 3х</a:t>
            </a:r>
            <a:endParaRPr lang="ru-RU" sz="2000" b="1" kern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14350"/>
            <a:ext cx="26230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solidFill>
                  <a:srgbClr val="EB3C9F"/>
                </a:solidFill>
              </a:rPr>
              <a:t>Помощники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53592" y="1630425"/>
            <a:ext cx="5824220" cy="23128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100330" indent="-306705">
              <a:lnSpc>
                <a:spcPct val="100000"/>
              </a:lnSpc>
              <a:spcBef>
                <a:spcPts val="95"/>
              </a:spcBef>
              <a:tabLst>
                <a:tab pos="318770" algn="l"/>
                <a:tab pos="2607945" algn="l"/>
              </a:tabLst>
            </a:pPr>
            <a:r>
              <a:rPr sz="1600" spc="-10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Кикимора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Болотная</a:t>
            </a:r>
            <a:r>
              <a:rPr sz="20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защекочет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смерти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кого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угодно </a:t>
            </a:r>
            <a:r>
              <a:rPr sz="2000" spc="-4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(кроме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Бессмертного).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318770" algn="l"/>
              </a:tabLst>
            </a:pPr>
            <a:r>
              <a:rPr sz="1600" spc="-100" dirty="0">
                <a:solidFill>
                  <a:srgbClr val="EB3C9F"/>
                </a:solidFill>
                <a:latin typeface="Lucida Sans Unicode"/>
                <a:cs typeface="Lucida Sans Unicode"/>
              </a:rPr>
              <a:t>▶	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Мороз</a:t>
            </a:r>
            <a:r>
              <a:rPr sz="20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Иванович</a:t>
            </a:r>
            <a:r>
              <a:rPr sz="2000" b="1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замораживать</a:t>
            </a:r>
            <a:r>
              <a:rPr sz="20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живых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rebuchet MS"/>
                <a:cs typeface="Trebuchet MS"/>
              </a:rPr>
              <a:t>существ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lang="ru-RU" sz="2000" dirty="0"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предметы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монет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dirty="0">
              <a:latin typeface="Trebuchet MS"/>
              <a:cs typeface="Trebuchet MS"/>
            </a:endParaRPr>
          </a:p>
          <a:p>
            <a:pPr marL="94615">
              <a:lnSpc>
                <a:spcPct val="100000"/>
              </a:lnSpc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выбрать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помощников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5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902</Words>
  <Application>Microsoft Office PowerPoint</Application>
  <PresentationFormat>Экран (16:9)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Lucida Sans Unicode</vt:lpstr>
      <vt:lpstr>Trebuchet MS</vt:lpstr>
      <vt:lpstr>Wingdings</vt:lpstr>
      <vt:lpstr>Office Theme</vt:lpstr>
      <vt:lpstr>Как Иван за  драконом ходил</vt:lpstr>
      <vt:lpstr>Правила игры:</vt:lpstr>
      <vt:lpstr>1 этап</vt:lpstr>
      <vt:lpstr>Презентация PowerPoint</vt:lpstr>
      <vt:lpstr>ЧТО НУЖНО СДЕЛАТЬ:</vt:lpstr>
      <vt:lpstr>СТОИМОСТЬ ДЕЛ:</vt:lpstr>
      <vt:lpstr>Презентация PowerPoint</vt:lpstr>
      <vt:lpstr>Помощники</vt:lpstr>
      <vt:lpstr>Помощники</vt:lpstr>
      <vt:lpstr>Волшебная лавка «Все по 10 монет»</vt:lpstr>
      <vt:lpstr>Презентация PowerPoint</vt:lpstr>
      <vt:lpstr>Презентация PowerPoint</vt:lpstr>
      <vt:lpstr>Препятствия</vt:lpstr>
      <vt:lpstr>Презентация PowerPoint</vt:lpstr>
      <vt:lpstr>2 день пути</vt:lpstr>
      <vt:lpstr>Опасные встречи</vt:lpstr>
      <vt:lpstr>2 путь:</vt:lpstr>
      <vt:lpstr>3 путь</vt:lpstr>
      <vt:lpstr>1 путь результаты</vt:lpstr>
      <vt:lpstr>2 путь результаты</vt:lpstr>
      <vt:lpstr>3 путь результаты</vt:lpstr>
      <vt:lpstr>Рынок</vt:lpstr>
      <vt:lpstr>3 день</vt:lpstr>
      <vt:lpstr>3 день</vt:lpstr>
      <vt:lpstr>Сбор команд и совещание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Мвидео</dc:creator>
  <cp:lastModifiedBy>tokm-mariya@yandex.ru</cp:lastModifiedBy>
  <cp:revision>2</cp:revision>
  <dcterms:created xsi:type="dcterms:W3CDTF">2024-04-13T10:20:39Z</dcterms:created>
  <dcterms:modified xsi:type="dcterms:W3CDTF">2024-04-13T11:32:46Z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2024-04-13T00:00:00Z</vt:filetime>
  </property>
</Properties>
</file>