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ентации\1613708792_64-p-foni-dlya-prezentatsii-krasivie-nezhnie-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033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20578"/>
            <a:ext cx="87484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Методическое объединение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Segoe Print" pitchFamily="2" charset="0"/>
                <a:ea typeface="Calibri" pitchFamily="34" charset="0"/>
                <a:cs typeface="Times New Roman" pitchFamily="18" charset="0"/>
              </a:rPr>
              <a:t>МАУДО «ЦВР «Подросток»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Тема: «Профессиональное выгорание педагогов: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причины, следствия и как с этим бороться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5013176"/>
            <a:ext cx="493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Выполнила: Полешко Татьяна Николаевна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6309320"/>
            <a:ext cx="162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Оренбург 2025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24000" y="3617817"/>
          <a:ext cx="6096000" cy="49072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Причины возникновения СЭВ (синдром эмоционального выгорания) у педагогов: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Desktop\Презентации\1660699503_62-kartinkin-net-p-fon-dlya-prezentatsii-kluba-krasivo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1285916" y="571480"/>
          <a:ext cx="11001452" cy="1248664"/>
        </p:xfrm>
        <a:graphic>
          <a:graphicData uri="http://schemas.openxmlformats.org/drawingml/2006/table">
            <a:tbl>
              <a:tblPr/>
              <a:tblGrid>
                <a:gridCol w="11001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457200" marR="0" indent="45021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профессионального выгорания:</a:t>
                      </a:r>
                      <a:endParaRPr lang="ru-RU" sz="28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i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00166" y="1142984"/>
          <a:ext cx="7429552" cy="5090160"/>
        </p:xfrm>
        <a:graphic>
          <a:graphicData uri="http://schemas.openxmlformats.org/drawingml/2006/table">
            <a:tbl>
              <a:tblPr/>
              <a:tblGrid>
                <a:gridCol w="742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6346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Забота о себе и снижение уровня стресса: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стремитесь к равновесию и гармонии, здоровому образу жизни,  удовлетворению потребности в общении;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старайтесь как можно больше и чаще получать удовольствие (релаксация);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старайтесь отвлекаться от переживаний, связанных с работой.</a:t>
                      </a:r>
                    </a:p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2.Трансформация негативных убеждений, чувства отчаяния, утраты смысла и безнадежности: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стремитесь находить смысл во всем (как в значительных событиях жизни, так и в привычных, повседневных заботах);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 стремитесь бороться со своими негативными убеждениями.</a:t>
                      </a:r>
                    </a:p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Повышайте уровень своего профессионального мастерства.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Если вы заметили первые признаки выгорания, прежде всего, признайте, что они есть.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Если вы понимаете, что выгорание уже происходит, необходимо обратиться к психологу, заведующему, с целью проведения специальной работы по отреагированию травматического опыта.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42950" indent="45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24000" y="3617817"/>
          <a:ext cx="6096000" cy="475171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Причины возникновения СЭВ (синдром эмоционального выгорания) у педагогов: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Desktop\Презентации\1660699503_62-kartinkin-net-p-fon-dlya-prezentatsii-kluba-krasivo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1285916" y="571480"/>
          <a:ext cx="11001452" cy="714380"/>
        </p:xfrm>
        <a:graphic>
          <a:graphicData uri="http://schemas.openxmlformats.org/drawingml/2006/table">
            <a:tbl>
              <a:tblPr/>
              <a:tblGrid>
                <a:gridCol w="11001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нужно и чего не нужно делать при выгорании</a:t>
                      </a:r>
                      <a:endParaRPr lang="ru-RU" sz="2800" b="1" i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00166" y="1142984"/>
          <a:ext cx="7429552" cy="4786346"/>
        </p:xfrm>
        <a:graphic>
          <a:graphicData uri="http://schemas.openxmlformats.org/drawingml/2006/table">
            <a:tbl>
              <a:tblPr/>
              <a:tblGrid>
                <a:gridCol w="742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6346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скрывайте свои чувства. Проявляйте Ваши эмоции и давайте Вашим друзьям обсуждать их вместе с Вами.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избегайте говорить о том, что случилось. Используйте каждую возможность пересмотреть свой опыт наедине с собой или вместе с другими.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позволяйте Вашему чувству стеснения останавливать Вас, когда другие предоставляют Вам шанс говорить или предлагают помощь.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ожидайте, что тяжелое состояние, характерное для выгорания, уйдет само собой.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Выделяйте достаточное время для сна, отдыха, размышлений.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Проявляйте ваши желания прямо, ясно и честно, говорите о них семье, друзьям и на работе.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Постарайтесь сохранять нормальный распорядок Вашей жизни, насколько это возможно;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Старайтесь чаще использовать методы саморегуляции.</a:t>
                      </a:r>
                    </a:p>
                    <a:p>
                      <a:pPr algn="just"/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C:\Users\User\Desktop\Презентации\1613545350_78-p-kartinki-na-belom-fone-dlya-prezentatsii-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29198"/>
            <a:ext cx="1643014" cy="1643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ентации\1613708792_64-p-foni-dlya-prezentatsii-krasivie-nezhnie-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033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242886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User\Desktop\Презентации\1660699503_62-kartinkin-net-p-fon-dlya-prezentatsii-kluba-krasivo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428604"/>
            <a:ext cx="69294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Выгорание — это истощение из-за постоянного стресса на рабочем месте, с которым не удалось справиться. </a:t>
            </a:r>
          </a:p>
          <a:p>
            <a:endParaRPr lang="ru-RU" dirty="0"/>
          </a:p>
        </p:txBody>
      </p:sp>
      <p:pic>
        <p:nvPicPr>
          <p:cNvPr id="9" name="Рисунок 8" descr="C:\Users\User\Desktop\Презентации\vsd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535785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User\Desktop\1626259696_34-kartinkin-com-p-fon-emotsionalnoe-vigoranie-krasivo-4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429132"/>
            <a:ext cx="23574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Презентации\1613445066_21-p-fon-dlya-prezentatsii-pro-poeta-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219856"/>
              </p:ext>
            </p:extLst>
          </p:nvPr>
        </p:nvGraphicFramePr>
        <p:xfrm>
          <a:off x="785786" y="740962"/>
          <a:ext cx="7215238" cy="2759476"/>
        </p:xfrm>
        <a:graphic>
          <a:graphicData uri="http://schemas.openxmlformats.org/drawingml/2006/table">
            <a:tbl>
              <a:tblPr/>
              <a:tblGrid>
                <a:gridCol w="721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947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Эмоциональное выгорание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— это синдром, развивающийся на фоне хронического стресса и ведущий к истощению эмоционально-энергетических и личностных ресурсов работающего человека.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 descr="C:\Users\User\Desktop\Презентации\356906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428976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User\Desktop\Презентации\1660699503_62-kartinkin-net-p-fon-dlya-prezentatsii-kluba-krasivo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71435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Три синдрома выгорания: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1643050"/>
            <a:ext cx="6643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Эмоциональное истощение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обнаруживает себя в чувствах беспомощности, безнадежности, в эмоциональных срывах, усталости, снижении энергетического тонуса и работоспособности, возникновении физического недомогания.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Деперсонализация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проявляется в деформации отношений с другими людьми. В одних случаях это может быть повышение зависимости от других. В других случаях – повышение негативизма по отношению к людям.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Сокращенная профессиональная реализация (или редукция личных достижений)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третий компонент выгорания. Может проявляться либо в тенденции к негативному, либо в редуцировании собственного достоинства.</a:t>
            </a:r>
          </a:p>
        </p:txBody>
      </p:sp>
      <p:pic>
        <p:nvPicPr>
          <p:cNvPr id="12" name="Рисунок 11" descr="C:\Users\User\Desktop\Презентации\c6b35ade-6a8e-57fd-ae55-b5db5a1c33d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71488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24000" y="3617817"/>
          <a:ext cx="6096000" cy="49072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Причины возникновения СЭВ (синдром эмоционального выгорания) у педагогов: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Desktop\Презентации\1660699503_62-kartinkin-net-p-fon-dlya-prezentatsii-kluba-krasivo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571480"/>
          <a:ext cx="8786874" cy="714380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dirty="0">
                          <a:latin typeface="Times New Roman"/>
                          <a:ea typeface="Times New Roman"/>
                          <a:cs typeface="Times New Roman"/>
                        </a:rPr>
                        <a:t>Причины возникновения СЭВ у педагогов:</a:t>
                      </a:r>
                      <a:endParaRPr lang="ru-RU" sz="2800" i="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0" y="1142984"/>
          <a:ext cx="7191404" cy="4290125"/>
        </p:xfrm>
        <a:graphic>
          <a:graphicData uri="http://schemas.openxmlformats.org/drawingml/2006/table">
            <a:tbl>
              <a:tblPr/>
              <a:tblGrid>
                <a:gridCol w="7191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0125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Повышенная ответственность педагога в выполнении своих профессиональных функций.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Загруженность в течение рабочего дня.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Высокая эмоциональная включенность в деятельность – эмоциональная перегрузка.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Неблагоприятные социальные условия и психологическая обстановка на рабочем месте.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Необходимость владения современными методиками и технологиями обучения.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Несоответствие результатов затраченным силам.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Неумение регулировать собственные эмоциональные состояния.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Ответственность перед администрацией, коллегами за результаты своего труда.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C:\Users\User\Desktop\1674729593_top-fon-com-p-emotsionalnoe-vigoranie-fon-dlya-prezentat-3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929198"/>
            <a:ext cx="25717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24000" y="3617817"/>
          <a:ext cx="6096000" cy="49072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Причины возникновения СЭВ (синдром эмоционального выгорания) у педагогов: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Desktop\Презентации\1660699503_62-kartinkin-net-p-fon-dlya-prezentatsii-kluba-krasivo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571480"/>
          <a:ext cx="8786874" cy="714380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u="none" dirty="0">
                          <a:latin typeface="Times New Roman"/>
                          <a:ea typeface="Times New Roman"/>
                          <a:cs typeface="Times New Roman"/>
                        </a:rPr>
                        <a:t>Ситуации, влияющие на возникновение СЭВ</a:t>
                      </a:r>
                      <a:endParaRPr lang="ru-RU" sz="2800" i="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1214422"/>
          <a:ext cx="7191404" cy="4290125"/>
        </p:xfrm>
        <a:graphic>
          <a:graphicData uri="http://schemas.openxmlformats.org/drawingml/2006/table">
            <a:tbl>
              <a:tblPr/>
              <a:tblGrid>
                <a:gridCol w="7191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0125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Начало своей деятельности после отпуска, каникул (функция-адаптационная).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Проведение открытого урока, на который было потрачено много сил, но не принесло соответствующего удовлетворения.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Окончание учебного года.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 descr="C:\Users\User\Desktop\Презентации\slide-0.jpg"/>
          <p:cNvPicPr/>
          <p:nvPr/>
        </p:nvPicPr>
        <p:blipFill>
          <a:blip r:embed="rId3"/>
          <a:srcRect l="33520" t="40335" r="31781" b="6148"/>
          <a:stretch>
            <a:fillRect/>
          </a:stretch>
        </p:blipFill>
        <p:spPr bwMode="auto">
          <a:xfrm>
            <a:off x="6215074" y="3857628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24000" y="3617817"/>
          <a:ext cx="6096000" cy="49072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Причины возникновения СЭВ (синдром эмоционального выгорания) у педагогов: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Desktop\Презентации\1660699503_62-kartinkin-net-p-fon-dlya-prezentatsii-kluba-krasivo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214346" y="571480"/>
          <a:ext cx="9358346" cy="1178560"/>
        </p:xfrm>
        <a:graphic>
          <a:graphicData uri="http://schemas.openxmlformats.org/drawingml/2006/table">
            <a:tbl>
              <a:tblPr/>
              <a:tblGrid>
                <a:gridCol w="935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457200" marR="0" indent="45021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 аспекта профессионального выгорания</a:t>
                      </a:r>
                      <a:endParaRPr lang="ru-RU" sz="3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i="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1643050"/>
          <a:ext cx="7191404" cy="4290125"/>
        </p:xfrm>
        <a:graphic>
          <a:graphicData uri="http://schemas.openxmlformats.org/drawingml/2006/table">
            <a:tbl>
              <a:tblPr/>
              <a:tblGrid>
                <a:gridCol w="7191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012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самооценки.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Одиночество.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Эмоциональное истощение, соматизация. 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2" descr="C:\Users\User\Desktop\Презентации\93ca5707b81c22487334d1410f3373d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14686"/>
            <a:ext cx="4786346" cy="318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24000" y="3617817"/>
          <a:ext cx="6096000" cy="49072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Причины возникновения СЭВ (синдром эмоционального выгорания) у педагогов: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Desktop\Презентации\1660699503_62-kartinkin-net-p-fon-dlya-prezentatsii-kluba-krasivo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214346" y="571480"/>
          <a:ext cx="9358346" cy="714380"/>
        </p:xfrm>
        <a:graphic>
          <a:graphicData uri="http://schemas.openxmlformats.org/drawingml/2006/table">
            <a:tbl>
              <a:tblPr/>
              <a:tblGrid>
                <a:gridCol w="935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i="0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Насколько</a:t>
                      </a:r>
                      <a:r>
                        <a:rPr lang="ru-RU" sz="3200" b="1" i="0" u="none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 готовы к работе?</a:t>
                      </a:r>
                      <a:endParaRPr lang="ru-RU" sz="3200" b="1" i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1643050"/>
          <a:ext cx="7191404" cy="4290125"/>
        </p:xfrm>
        <a:graphic>
          <a:graphicData uri="http://schemas.openxmlformats.org/drawingml/2006/table">
            <a:tbl>
              <a:tblPr/>
              <a:tblGrid>
                <a:gridCol w="7191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0125">
                <a:tc>
                  <a:txBody>
                    <a:bodyPr/>
                    <a:lstStyle/>
                    <a:p>
                      <a:pPr marL="742950" indent="45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AutoNum type="arabicPeriod"/>
                      </a:pPr>
                      <a:r>
                        <a:rPr lang="ru-RU" sz="28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Упражнение на готовность  к работе</a:t>
                      </a:r>
                    </a:p>
                    <a:p>
                      <a:pPr marL="742950" indent="45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AutoNum type="arabicPeriod"/>
                      </a:pPr>
                      <a:r>
                        <a:rPr lang="ru-RU" sz="28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Упражнение на эмоциональное состояние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 descr="C:\Users\User\Desktop\d_YOnGKEQIw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80" t="4926" r="4239" b="5172"/>
          <a:stretch>
            <a:fillRect/>
          </a:stretch>
        </p:blipFill>
        <p:spPr bwMode="auto">
          <a:xfrm>
            <a:off x="5000596" y="3357538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24000" y="3617817"/>
          <a:ext cx="6096000" cy="49072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Причины возникновения СЭВ (синдром эмоционального выгорания) у педагогов: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Desktop\Презентации\1660699503_62-kartinkin-net-p-fon-dlya-prezentatsii-kluba-krasivo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214346" y="571480"/>
          <a:ext cx="9358346" cy="714380"/>
        </p:xfrm>
        <a:graphic>
          <a:graphicData uri="http://schemas.openxmlformats.org/drawingml/2006/table">
            <a:tbl>
              <a:tblPr/>
              <a:tblGrid>
                <a:gridCol w="935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 эффективной саморегуляции</a:t>
                      </a:r>
                      <a:endParaRPr lang="ru-RU" sz="3600" b="1" i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1643050"/>
          <a:ext cx="7191404" cy="4290125"/>
        </p:xfrm>
        <a:graphic>
          <a:graphicData uri="http://schemas.openxmlformats.org/drawingml/2006/table">
            <a:tbl>
              <a:tblPr/>
              <a:tblGrid>
                <a:gridCol w="7191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0125">
                <a:tc>
                  <a:txBody>
                    <a:bodyPr/>
                    <a:lstStyle/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смех, улыбка, юмор;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размышления о хорошем, приятном;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различные движения типа потягивания, расслабления мышц;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цветов в помещении, пейзажа за окном;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вдыхание свежего воздуха;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стихов;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высказывание похвалы, комплиментов кому-либо просто так;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 спокойной, тихой музыки;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общение с супругом (гой), детьми, внуками;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рукоделие;</a:t>
                      </a:r>
                    </a:p>
                    <a:p>
                      <a:pPr lvl="0" algn="just">
                        <a:buFont typeface="Wingdings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общение с искусством.</a:t>
                      </a:r>
                    </a:p>
                    <a:p>
                      <a:pPr marL="742950" indent="45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 descr="C:\Users\User\Desktop\Презентации\1674729569_top-fon-com-p-emotsionalnoe-vigoranie-fon-dlya-prezentat-18.jpg"/>
          <p:cNvPicPr/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429132"/>
            <a:ext cx="328614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728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Стебнева Ольга</cp:lastModifiedBy>
  <cp:revision>31</cp:revision>
  <dcterms:created xsi:type="dcterms:W3CDTF">2023-03-23T06:39:38Z</dcterms:created>
  <dcterms:modified xsi:type="dcterms:W3CDTF">2025-04-24T09:12:18Z</dcterms:modified>
</cp:coreProperties>
</file>