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8"/>
  </p:notesMasterIdLst>
  <p:sldIdLst>
    <p:sldId id="256" r:id="rId8"/>
    <p:sldId id="286" r:id="rId9"/>
    <p:sldId id="283" r:id="rId10"/>
    <p:sldId id="267" r:id="rId11"/>
    <p:sldId id="268" r:id="rId12"/>
    <p:sldId id="293" r:id="rId13"/>
    <p:sldId id="289" r:id="rId14"/>
    <p:sldId id="269" r:id="rId15"/>
    <p:sldId id="270" r:id="rId16"/>
    <p:sldId id="271" r:id="rId17"/>
    <p:sldId id="284" r:id="rId18"/>
    <p:sldId id="294" r:id="rId19"/>
    <p:sldId id="290" r:id="rId20"/>
    <p:sldId id="291" r:id="rId21"/>
    <p:sldId id="292" r:id="rId22"/>
    <p:sldId id="287" r:id="rId23"/>
    <p:sldId id="272" r:id="rId24"/>
    <p:sldId id="273" r:id="rId25"/>
    <p:sldId id="274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1E903-F7A2-4401-97CB-9EDF6CA2946D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AB69-2D5D-4CAB-BCC7-28AAD11A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9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3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7753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8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57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6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9233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9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9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671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8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58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3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8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3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9B581-3856-439D-B360-77F2288C0D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7510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B9A33-F4C8-4D48-B6E2-C379397A24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89622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78AFE-6F57-4C79-A53F-81B1D04B7E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54070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9DF27-FE21-4B92-A397-EC4973BEFC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20400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34561-EEAD-42FA-8E91-21DF518ECA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76308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61B34-C0A6-4B44-AF5C-5AE3EC0AC6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12818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3B139-4279-4E8F-AE2B-A75A25C937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64390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20527-09C4-4E75-B3CD-D3B6E4FB51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6477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5F525-5149-48E3-B0C2-14194A7D11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35207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8E32-76F9-4923-8297-9531961D13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66479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1D7BB-030E-435B-8291-D2041D3E23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8124"/>
      </p:ext>
    </p:extLst>
  </p:cSld>
  <p:clrMapOvr>
    <a:masterClrMapping/>
  </p:clrMapOvr>
  <p:transition spd="med" advClick="0">
    <p:pull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B125F0-F2DB-4FF2-9C7E-D93D9C1569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640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CA237F-2F81-4402-9E88-F8C85D59B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55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FE9E66-66EE-41DF-AC7F-F65504F46D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438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65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5713" y="1981200"/>
            <a:ext cx="38481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44BC80-05F6-46D7-B66A-2A72340A9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727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614753-E0A8-4F67-9631-30B2BFB8E6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5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186A07-99DA-4563-AAA6-6045215A73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71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70EFC7-F7EA-4AC8-9A4E-31A8CEEB1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603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364478-FFF2-4D88-B5D5-725319163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530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4E087E-3F6C-4C75-AA12-A3222507E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158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0765B6-90E4-49CF-A3E5-11DDFC3BD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642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-528638"/>
            <a:ext cx="1960563" cy="67437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-528638"/>
            <a:ext cx="5734050" cy="67437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D5591A-C6E3-401F-8301-2DC23009C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620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16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87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49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3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43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6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3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3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1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3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7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0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2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07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33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63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59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42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A0AE0-19F0-469F-B1F1-8242D07E29A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B94506-39D1-4F34-ACF0-D24B4E6A7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97A0B-E451-4A2C-A096-E40EB98BE3A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>
    <p:pull dir="d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52400" y="314325"/>
            <a:ext cx="846138" cy="6542088"/>
            <a:chOff x="96" y="198"/>
            <a:chExt cx="533" cy="4121"/>
          </a:xfrm>
        </p:grpSpPr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5400000" flipH="1">
              <a:off x="80" y="3181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7" cy="531"/>
            </a:xfrm>
            <a:prstGeom prst="parallelogram">
              <a:avLst>
                <a:gd name="adj" fmla="val 55547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5400000" flipH="1">
              <a:off x="82" y="214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5400000" flipH="1">
              <a:off x="80" y="804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 flipH="1">
              <a:off x="80" y="1399"/>
              <a:ext cx="563" cy="531"/>
            </a:xfrm>
            <a:prstGeom prst="parallelogram">
              <a:avLst>
                <a:gd name="adj" fmla="val 56145"/>
              </a:avLst>
            </a:prstGeom>
            <a:gradFill rotWithShape="0">
              <a:gsLst>
                <a:gs pos="0">
                  <a:srgbClr val="01B0FF"/>
                </a:gs>
                <a:gs pos="100000">
                  <a:srgbClr val="99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</p:grp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rgbClr val="001932"/>
              </a:gs>
              <a:gs pos="50000">
                <a:srgbClr val="1C6D9A"/>
              </a:gs>
              <a:gs pos="100000">
                <a:srgbClr val="00193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flipH="1">
            <a:off x="546100" y="1703388"/>
            <a:ext cx="8596313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rgbClr val="001932"/>
              </a:gs>
              <a:gs pos="50000">
                <a:srgbClr val="1C6D9A"/>
              </a:gs>
              <a:gs pos="100000">
                <a:srgbClr val="00193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1C6D9A"/>
              </a:gs>
              <a:gs pos="100000">
                <a:srgbClr val="FE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1C6D9A"/>
              </a:gs>
              <a:gs pos="100000">
                <a:srgbClr val="FE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50813" y="0"/>
            <a:ext cx="847725" cy="6856413"/>
            <a:chOff x="95" y="0"/>
            <a:chExt cx="534" cy="4319"/>
          </a:xfrm>
        </p:grpSpPr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16200000">
              <a:off x="81" y="2292"/>
              <a:ext cx="563" cy="532"/>
            </a:xfrm>
            <a:prstGeom prst="parallelogram">
              <a:avLst>
                <a:gd name="adj" fmla="val 560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16200000">
              <a:off x="81" y="2887"/>
              <a:ext cx="564" cy="532"/>
            </a:xfrm>
            <a:prstGeom prst="parallelogram">
              <a:avLst>
                <a:gd name="adj" fmla="val 561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16200000">
              <a:off x="80" y="3480"/>
              <a:ext cx="563" cy="532"/>
            </a:xfrm>
            <a:prstGeom prst="parallelogram">
              <a:avLst>
                <a:gd name="adj" fmla="val 560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16200000">
              <a:off x="81" y="509"/>
              <a:ext cx="564" cy="532"/>
            </a:xfrm>
            <a:prstGeom prst="parallelogram">
              <a:avLst>
                <a:gd name="adj" fmla="val 561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16200000">
              <a:off x="80" y="1102"/>
              <a:ext cx="563" cy="532"/>
            </a:xfrm>
            <a:prstGeom prst="parallelogram">
              <a:avLst>
                <a:gd name="adj" fmla="val 560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 rot="16200000">
              <a:off x="80" y="1698"/>
              <a:ext cx="563" cy="532"/>
            </a:xfrm>
            <a:prstGeom prst="parallelogram">
              <a:avLst>
                <a:gd name="adj" fmla="val 56039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98" y="0"/>
              <a:ext cx="531" cy="464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w 532"/>
                <a:gd name="T13" fmla="*/ 0 h 465"/>
                <a:gd name="T14" fmla="*/ 532 w 532"/>
                <a:gd name="T1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>
              <a:off x="95" y="4060"/>
              <a:ext cx="456" cy="259"/>
            </a:xfrm>
            <a:custGeom>
              <a:avLst/>
              <a:gdLst>
                <a:gd name="G0" fmla="+- 1 0 0"/>
                <a:gd name="G1" fmla="+- 461 0 0"/>
                <a:gd name="G2" fmla="+- 2 0 0"/>
                <a:gd name="G3" fmla="*/ 1 2543 44192"/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w 457"/>
                <a:gd name="T9" fmla="*/ 0 h 264"/>
                <a:gd name="T10" fmla="*/ 457 w 457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rgbClr val="99FFCC"/>
                </a:gs>
                <a:gs pos="100000">
                  <a:srgbClr val="01B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40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</p:grpSp>
      <p:sp>
        <p:nvSpPr>
          <p:cNvPr id="30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-528638"/>
            <a:ext cx="777081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70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7021513" y="6248400"/>
            <a:ext cx="19034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fld id="{F4335F21-70D4-47BD-8EAB-C96E946380AF}" type="slidenum">
              <a:rPr lang="ru-RU" altLang="ru-RU" smtClean="0">
                <a:latin typeface="Times New Roman" pitchFamily="16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t>‹#›</a:t>
            </a:fld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8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2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6495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Орфограммы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 корне слова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285992"/>
            <a:ext cx="394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Корни с чередованием.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3286124"/>
          <a:ext cx="771530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950"/>
                <a:gridCol w="2071702"/>
                <a:gridCol w="1928826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Написание гласной зависит от ударения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Написание гласной зависит от суффикса, следующего за корнем 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Написание гласной зависит от буквы, следующей за гласной 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Написание гласной зависит от значения слова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2976" y="21429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Самая сложная часть правила, в которой в корнях происходит чередование гласных. Корней с чередованием достаточно много, и они делятся на несколько групп.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971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Объясни орфограмму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Нат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smtClean="0"/>
              <a:t>рать </a:t>
            </a:r>
            <a:r>
              <a:rPr lang="ru-RU" b="1" dirty="0"/>
              <a:t>пол, </a:t>
            </a:r>
            <a:r>
              <a:rPr lang="ru-RU" b="1" dirty="0" err="1" smtClean="0"/>
              <a:t>отп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реть</a:t>
            </a:r>
            <a:r>
              <a:rPr lang="ru-RU" b="1" dirty="0" smtClean="0"/>
              <a:t> </a:t>
            </a:r>
            <a:r>
              <a:rPr lang="ru-RU" b="1" dirty="0"/>
              <a:t>дверь, </a:t>
            </a:r>
            <a:r>
              <a:rPr lang="ru-RU" b="1" dirty="0" err="1" smtClean="0"/>
              <a:t>подст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smtClean="0"/>
              <a:t>лить </a:t>
            </a:r>
            <a:r>
              <a:rPr lang="ru-RU" b="1" dirty="0"/>
              <a:t>солому, </a:t>
            </a:r>
            <a:r>
              <a:rPr lang="ru-RU" b="1" dirty="0" err="1" smtClean="0"/>
              <a:t>выб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smtClean="0"/>
              <a:t>рать </a:t>
            </a:r>
            <a:r>
              <a:rPr lang="ru-RU" b="1" dirty="0"/>
              <a:t>куклу, </a:t>
            </a:r>
            <a:r>
              <a:rPr lang="ru-RU" b="1" dirty="0" smtClean="0"/>
              <a:t>проб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раться</a:t>
            </a:r>
            <a:r>
              <a:rPr lang="ru-RU" b="1" dirty="0" smtClean="0"/>
              <a:t> </a:t>
            </a:r>
            <a:r>
              <a:rPr lang="ru-RU" b="1" dirty="0"/>
              <a:t>через чащу, </a:t>
            </a:r>
            <a:r>
              <a:rPr lang="ru-RU" b="1" dirty="0" err="1" smtClean="0"/>
              <a:t>раст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реть</a:t>
            </a:r>
            <a:r>
              <a:rPr lang="ru-RU" b="1" dirty="0" smtClean="0"/>
              <a:t> по коже, </a:t>
            </a:r>
            <a:r>
              <a:rPr lang="ru-RU" b="1" dirty="0" err="1" smtClean="0"/>
              <a:t>соб</a:t>
            </a:r>
            <a:r>
              <a:rPr lang="ru-RU" b="1" dirty="0" err="1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рать</a:t>
            </a:r>
            <a:r>
              <a:rPr lang="ru-RU" b="1" dirty="0" smtClean="0"/>
              <a:t> </a:t>
            </a:r>
            <a:r>
              <a:rPr lang="ru-RU" b="1" dirty="0"/>
              <a:t>грибы, </a:t>
            </a:r>
            <a:r>
              <a:rPr lang="ru-RU" b="1" dirty="0" err="1" smtClean="0"/>
              <a:t>заб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ру</a:t>
            </a:r>
            <a:r>
              <a:rPr lang="ru-RU" b="1" dirty="0" smtClean="0"/>
              <a:t> </a:t>
            </a:r>
            <a:r>
              <a:rPr lang="ru-RU" b="1" dirty="0"/>
              <a:t>ручку, </a:t>
            </a:r>
            <a:r>
              <a:rPr lang="ru-RU" b="1" dirty="0" err="1" smtClean="0"/>
              <a:t>бл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снула</a:t>
            </a:r>
            <a:r>
              <a:rPr lang="ru-RU" b="1" dirty="0" smtClean="0"/>
              <a:t> </a:t>
            </a:r>
            <a:r>
              <a:rPr lang="ru-RU" b="1" dirty="0"/>
              <a:t>звезда, </a:t>
            </a:r>
            <a:r>
              <a:rPr lang="ru-RU" b="1" dirty="0" err="1" smtClean="0"/>
              <a:t>ст</a:t>
            </a:r>
            <a:r>
              <a:rPr lang="ru-RU" b="1" dirty="0" err="1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лет</a:t>
            </a:r>
            <a:r>
              <a:rPr lang="ru-RU" b="1" dirty="0" smtClean="0"/>
              <a:t> </a:t>
            </a:r>
            <a:r>
              <a:rPr lang="ru-RU" b="1" dirty="0"/>
              <a:t>постель, </a:t>
            </a:r>
            <a:r>
              <a:rPr lang="ru-RU" b="1" dirty="0" smtClean="0"/>
              <a:t>оп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реться</a:t>
            </a:r>
            <a:r>
              <a:rPr lang="ru-RU" b="1" dirty="0" smtClean="0"/>
              <a:t> </a:t>
            </a:r>
            <a:r>
              <a:rPr lang="ru-RU" b="1" dirty="0"/>
              <a:t>на стол, </a:t>
            </a:r>
            <a:r>
              <a:rPr lang="ru-RU" b="1" dirty="0" err="1" smtClean="0"/>
              <a:t>взб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раемся</a:t>
            </a:r>
            <a:r>
              <a:rPr lang="ru-RU" b="1" dirty="0" smtClean="0"/>
              <a:t> </a:t>
            </a:r>
            <a:r>
              <a:rPr lang="ru-RU" b="1" dirty="0"/>
              <a:t>на вершину, </a:t>
            </a:r>
            <a:r>
              <a:rPr lang="ru-RU" b="1" dirty="0" err="1" smtClean="0"/>
              <a:t>зам</a:t>
            </a:r>
            <a:r>
              <a:rPr lang="ru-RU" b="1" dirty="0" err="1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рать</a:t>
            </a:r>
            <a:r>
              <a:rPr lang="ru-RU" b="1" dirty="0" smtClean="0"/>
              <a:t> </a:t>
            </a:r>
            <a:r>
              <a:rPr lang="ru-RU" b="1" dirty="0"/>
              <a:t>от испуга, </a:t>
            </a:r>
            <a:r>
              <a:rPr lang="ru-RU" b="1" dirty="0" err="1" smtClean="0"/>
              <a:t>прот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smtClean="0"/>
              <a:t>рать </a:t>
            </a:r>
            <a:r>
              <a:rPr lang="ru-RU" b="1" dirty="0"/>
              <a:t>стекло, звёзды </a:t>
            </a:r>
            <a:r>
              <a:rPr lang="ru-RU" b="1" dirty="0" err="1" smtClean="0"/>
              <a:t>бл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стят</a:t>
            </a:r>
            <a:r>
              <a:rPr lang="ru-RU" b="1" dirty="0" smtClean="0"/>
              <a:t>, прод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раться сквозь </a:t>
            </a:r>
            <a:r>
              <a:rPr lang="ru-RU" b="1" dirty="0" err="1" smtClean="0"/>
              <a:t>зар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err="1" smtClean="0"/>
              <a:t>сли</a:t>
            </a:r>
            <a:r>
              <a:rPr lang="ru-RU" b="1" dirty="0" smtClean="0"/>
              <a:t>, </a:t>
            </a:r>
            <a:r>
              <a:rPr lang="ru-RU" b="1" dirty="0" err="1" smtClean="0"/>
              <a:t>приж</a:t>
            </a:r>
            <a:r>
              <a:rPr lang="ru-RU" b="1" dirty="0" smtClean="0">
                <a:solidFill>
                  <a:srgbClr val="FF0000"/>
                </a:solidFill>
              </a:rPr>
              <a:t>..</a:t>
            </a:r>
            <a:r>
              <a:rPr lang="ru-RU" b="1" dirty="0" smtClean="0"/>
              <a:t>гать </a:t>
            </a:r>
            <a:r>
              <a:rPr lang="ru-RU" b="1" dirty="0"/>
              <a:t>йодом.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О </a:t>
            </a:r>
            <a:r>
              <a:rPr lang="ru-RU" sz="4000" b="1" dirty="0" smtClean="0">
                <a:solidFill>
                  <a:schemeClr val="tx1"/>
                </a:solidFill>
                <a:latin typeface="Century" pitchFamily="18" charset="0"/>
              </a:rPr>
              <a:t>или </a:t>
            </a: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latin typeface="Century" pitchFamily="18" charset="0"/>
              </a:rPr>
              <a:t> ?</a:t>
            </a:r>
            <a:endParaRPr lang="ru-RU" sz="40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>
                <a:latin typeface="Century" pitchFamily="18" charset="0"/>
              </a:rPr>
              <a:t>У</a:t>
            </a:r>
            <a:r>
              <a:rPr lang="ru-RU" b="1" dirty="0" err="1" smtClean="0">
                <a:latin typeface="Century" pitchFamily="18" charset="0"/>
              </a:rPr>
              <a:t>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жить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Сл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г</a:t>
            </a:r>
            <a:r>
              <a:rPr lang="ru-RU" b="1" dirty="0" err="1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err="1" smtClean="0">
                <a:latin typeface="Century" pitchFamily="18" charset="0"/>
              </a:rPr>
              <a:t>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Сл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жить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Прил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г</a:t>
            </a:r>
            <a:r>
              <a:rPr lang="ru-RU" b="1" dirty="0" err="1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err="1" smtClean="0">
                <a:latin typeface="Century" pitchFamily="18" charset="0"/>
              </a:rPr>
              <a:t>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Прил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жить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Возл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smtClean="0">
                <a:latin typeface="Century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smtClean="0">
                <a:latin typeface="Century" pitchFamily="18" charset="0"/>
              </a:rPr>
              <a:t>ть</a:t>
            </a:r>
          </a:p>
          <a:p>
            <a:r>
              <a:rPr lang="ru-RU" b="1" dirty="0" err="1" smtClean="0">
                <a:latin typeface="Century" pitchFamily="18" charset="0"/>
              </a:rPr>
              <a:t>Возл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smtClean="0">
                <a:latin typeface="Century" pitchFamily="18" charset="0"/>
              </a:rPr>
              <a:t>жить</a:t>
            </a:r>
          </a:p>
          <a:p>
            <a:r>
              <a:rPr lang="ru-RU" b="1" dirty="0" err="1" smtClean="0">
                <a:latin typeface="Century" pitchFamily="18" charset="0"/>
              </a:rPr>
              <a:t>Прил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г</a:t>
            </a:r>
            <a:r>
              <a:rPr lang="ru-RU" b="1" dirty="0" err="1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err="1" smtClean="0">
                <a:latin typeface="Century" pitchFamily="18" charset="0"/>
              </a:rPr>
              <a:t>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Прил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жить</a:t>
            </a:r>
            <a:endParaRPr lang="ru-RU" b="1" dirty="0" smtClean="0">
              <a:latin typeface="Century" pitchFamily="18" charset="0"/>
            </a:endParaRPr>
          </a:p>
          <a:p>
            <a:endParaRPr lang="ru-RU" b="1" dirty="0" smtClean="0">
              <a:latin typeface="Century" pitchFamily="18" charset="0"/>
            </a:endParaRPr>
          </a:p>
          <a:p>
            <a:endParaRPr lang="ru-RU" b="1" dirty="0">
              <a:latin typeface="Century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 smtClean="0">
                <a:latin typeface="Century" pitchFamily="18" charset="0"/>
              </a:rPr>
              <a:t>Изл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smtClean="0">
                <a:latin typeface="Century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smtClean="0">
                <a:latin typeface="Century" pitchFamily="18" charset="0"/>
              </a:rPr>
              <a:t>ть</a:t>
            </a:r>
          </a:p>
          <a:p>
            <a:r>
              <a:rPr lang="ru-RU" b="1" dirty="0" err="1" smtClean="0">
                <a:latin typeface="Century" pitchFamily="18" charset="0"/>
              </a:rPr>
              <a:t>Изл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smtClean="0">
                <a:latin typeface="Century" pitchFamily="18" charset="0"/>
              </a:rPr>
              <a:t>жить</a:t>
            </a:r>
          </a:p>
          <a:p>
            <a:r>
              <a:rPr lang="ru-RU" b="1" dirty="0" err="1" smtClean="0">
                <a:latin typeface="Century" pitchFamily="18" charset="0"/>
              </a:rPr>
              <a:t>Предл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г</a:t>
            </a:r>
            <a:r>
              <a:rPr lang="ru-RU" b="1" dirty="0" err="1" smtClean="0">
                <a:solidFill>
                  <a:srgbClr val="7030A0"/>
                </a:solidFill>
                <a:latin typeface="Century" pitchFamily="18" charset="0"/>
              </a:rPr>
              <a:t>а</a:t>
            </a:r>
            <a:r>
              <a:rPr lang="ru-RU" b="1" dirty="0" err="1" smtClean="0">
                <a:latin typeface="Century" pitchFamily="18" charset="0"/>
              </a:rPr>
              <a:t>ть</a:t>
            </a:r>
            <a:endParaRPr lang="ru-RU" b="1" dirty="0" smtClean="0">
              <a:latin typeface="Century" pitchFamily="18" charset="0"/>
            </a:endParaRPr>
          </a:p>
          <a:p>
            <a:r>
              <a:rPr lang="ru-RU" b="1" dirty="0" err="1" smtClean="0">
                <a:latin typeface="Century" pitchFamily="18" charset="0"/>
              </a:rPr>
              <a:t>Дол</a:t>
            </a:r>
            <a:r>
              <a:rPr lang="ru-RU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b="1" dirty="0" err="1" smtClean="0">
                <a:latin typeface="Century" pitchFamily="18" charset="0"/>
              </a:rPr>
              <a:t>жить</a:t>
            </a:r>
            <a:endParaRPr lang="ru-RU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mtClean="0"/>
              <a:t>   </a:t>
            </a:r>
            <a:r>
              <a:rPr lang="ru-RU" alt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Исключите в каждом ряду «лишнее» слово.</a:t>
            </a:r>
          </a:p>
          <a:p>
            <a:pPr eaLnBrk="1" hangingPunct="1">
              <a:buFontTx/>
              <a:buNone/>
              <a:defRPr/>
            </a:pPr>
            <a:r>
              <a:rPr lang="ru-RU" altLang="ru-RU" smtClean="0"/>
              <a:t> </a:t>
            </a:r>
          </a:p>
          <a:p>
            <a:pPr eaLnBrk="1" hangingPunct="1">
              <a:defRPr/>
            </a:pPr>
            <a:r>
              <a:rPr lang="ru-RU" altLang="ru-RU" sz="3600" b="1" smtClean="0"/>
              <a:t>1. Коситься, коснуться, касаться.</a:t>
            </a:r>
          </a:p>
          <a:p>
            <a:pPr eaLnBrk="1" hangingPunct="1">
              <a:defRPr/>
            </a:pPr>
            <a:r>
              <a:rPr lang="ru-RU" altLang="ru-RU" sz="3600" b="1" smtClean="0"/>
              <a:t>2. Прикосновение, коса, касательная.</a:t>
            </a:r>
          </a:p>
        </p:txBody>
      </p:sp>
    </p:spTree>
    <p:extLst>
      <p:ext uri="{BB962C8B-B14F-4D97-AF65-F5344CB8AC3E}">
        <p14:creationId xmlns:p14="http://schemas.microsoft.com/office/powerpoint/2010/main" val="3523703456"/>
      </p:ext>
    </p:extLst>
  </p:cSld>
  <p:clrMapOvr>
    <a:masterClrMapping/>
  </p:clrMapOvr>
  <p:transition spd="med" advClick="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971550" y="187325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400" b="1" smtClean="0">
                <a:solidFill>
                  <a:srgbClr val="01B0FF"/>
                </a:solidFill>
              </a:rPr>
              <a:t>Распределите слова в зависимости от написания гласных о - а. Орфограмму обозначьте.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defTabSz="449263" fontAlgn="base">
              <a:spcBef>
                <a:spcPts val="350"/>
              </a:spcBef>
              <a:spcAft>
                <a:spcPct val="0"/>
              </a:spcAft>
              <a:buSzPct val="100000"/>
            </a:pPr>
            <a:r>
              <a:rPr lang="ru-RU" alt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/>
            </a:r>
            <a:br>
              <a:rPr lang="ru-RU" alt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alt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Times New Roman" pitchFamily="16" charset="0"/>
              </a:rPr>
              <a:t> </a:t>
            </a:r>
          </a:p>
          <a:p>
            <a:pPr defTabSz="449263" fontAlgn="base">
              <a:spcBef>
                <a:spcPts val="350"/>
              </a:spcBef>
              <a:spcAft>
                <a:spcPct val="0"/>
              </a:spcAft>
              <a:buSzPct val="100000"/>
            </a:pPr>
            <a:endParaRPr lang="ru-RU" altLang="ru-RU" sz="14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Times New Roman" pitchFamily="16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611188" y="2743200"/>
            <a:ext cx="8077200" cy="4114800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440" cap="sq">
            <a:solidFill>
              <a:srgbClr val="01B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400" b="1" smtClean="0">
                <a:solidFill>
                  <a:srgbClr val="000080"/>
                </a:solidFill>
              </a:rPr>
              <a:t>Оз..ренность, г..рение, з..ре-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400" b="1" smtClean="0">
                <a:solidFill>
                  <a:srgbClr val="000080"/>
                </a:solidFill>
              </a:rPr>
              <a:t>вать, возг..рается, наг..рит,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400" b="1" smtClean="0">
                <a:solidFill>
                  <a:srgbClr val="000080"/>
                </a:solidFill>
              </a:rPr>
              <a:t>з..рничный, огарок, разгар,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400" b="1" smtClean="0">
                <a:solidFill>
                  <a:srgbClr val="000080"/>
                </a:solidFill>
              </a:rPr>
              <a:t>г..реть, зорька, з..ревой.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00800" y="-2640013"/>
            <a:ext cx="1588" cy="34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100" smtClean="0">
                <a:cs typeface="Times New Roman" pitchFamily="16" charset="0"/>
              </a:rPr>
              <a:t> 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100" smtClean="0">
              <a:cs typeface="Times New Roman" pitchFamily="16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400800" y="-2640013"/>
            <a:ext cx="1588" cy="34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40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7696200" y="1066800"/>
            <a:ext cx="457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600" b="1" i="1" kern="10" smtClean="0">
                <a:ln w="12600" cap="sq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143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600" b="1" i="1" kern="10" smtClean="0">
                <a:ln w="12600" cap="sq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6834684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285860"/>
          <a:ext cx="7500992" cy="4893601"/>
        </p:xfrm>
        <a:graphic>
          <a:graphicData uri="http://schemas.openxmlformats.org/drawingml/2006/table">
            <a:tbl>
              <a:tblPr/>
              <a:tblGrid>
                <a:gridCol w="1875248"/>
                <a:gridCol w="1875248"/>
                <a:gridCol w="1875248"/>
                <a:gridCol w="1875248"/>
              </a:tblGrid>
              <a:tr h="22431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ударения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суффикса, следующего за корнем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буквы, следующей за гласной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значения слова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7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4415" y="21429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Определите, для какой орфограммы представлена таблица, используя материал заполните ее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1357298"/>
          <a:ext cx="7929620" cy="5327904"/>
        </p:xfrm>
        <a:graphic>
          <a:graphicData uri="http://schemas.openxmlformats.org/drawingml/2006/table">
            <a:tbl>
              <a:tblPr/>
              <a:tblGrid>
                <a:gridCol w="1982405"/>
                <a:gridCol w="1982405"/>
                <a:gridCol w="1982405"/>
                <a:gridCol w="1982405"/>
              </a:tblGrid>
              <a:tr h="15259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ударения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суффикса, следующего за корнем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буквы, следующей за гласной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гласных зависит от значения слова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9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-гор-/-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гар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-клон-/-клан-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твор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-/-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твар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безударном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положении пишется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е/и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бир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мер-мир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жег-жига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пер-пир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тер-тир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чет-чит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блест-блист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стел-стил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Если за корнем есть суффикс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А,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то в корне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Раст-ращ-рос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Перед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 и Щ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пишу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А,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перед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 - О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Исключения: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Росток, ростовщик, Ростов, Ростислав, отрасль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Мак-мок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-мак-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«погрузить в жидкость»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-мок-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«пропускать жидкость, мокнуть»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Макать хлеб в молоко, вымокнуть под дождем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8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зор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-/-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зар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безударном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положении пишется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21429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Представитель группы презентует свой материал, остальные ученики заполняют пустые места в таблице. Общими усилиями получается вот такая таблица: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2" y="642918"/>
          <a:ext cx="7715308" cy="4486656"/>
        </p:xfrm>
        <a:graphic>
          <a:graphicData uri="http://schemas.openxmlformats.org/drawingml/2006/table">
            <a:tbl>
              <a:tblPr/>
              <a:tblGrid>
                <a:gridCol w="1928827"/>
                <a:gridCol w="1928827"/>
                <a:gridCol w="1928827"/>
                <a:gridCol w="1928827"/>
              </a:tblGrid>
              <a:tr h="9031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-плов-/-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плав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пишется в двух словах: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пловец, пловчиха, в остальных словах А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-им-//-а- (-я-)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-ин-//-а- (-я-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Если за корнем есть суффикс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А,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то в корне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Скак-скоч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Перед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пишу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А,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перед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Ч - О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Исключения: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скачок, скачу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Равн-ровн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равн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«равный, одинаковый»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ровн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«ровный, прямой, гладкий»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Сравнение, сровнять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Исключения: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равнина, ровесник, поровну, уровень.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Исключения:</a:t>
                      </a:r>
                      <a:endParaRPr lang="ru-RU" sz="16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Пригарь, выгарки, утварь, заревать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о/а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кос-каса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лож – лага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Если за корнем есть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суффикс А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то в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корне А</a:t>
                      </a:r>
                      <a:endParaRPr lang="ru-RU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Безударные гласные в корне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4857760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271C">
                    <a:lumMod val="75000"/>
                  </a:srgbClr>
                </a:solidFill>
              </a:rPr>
              <a:t>Корни с чередованием</a:t>
            </a:r>
            <a:endParaRPr lang="ru-RU" sz="3200" b="1" dirty="0">
              <a:solidFill>
                <a:srgbClr val="4F271C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785926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271C">
                    <a:lumMod val="75000"/>
                  </a:srgbClr>
                </a:solidFill>
              </a:rPr>
              <a:t>Проверяемые ударением</a:t>
            </a:r>
            <a:endParaRPr lang="ru-RU" sz="3200" b="1" dirty="0">
              <a:solidFill>
                <a:srgbClr val="4F271C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429000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271C">
                    <a:lumMod val="75000"/>
                  </a:srgbClr>
                </a:solidFill>
              </a:rPr>
              <a:t>Не проверяемые ударением</a:t>
            </a:r>
            <a:endParaRPr lang="ru-RU" sz="3200" b="1" dirty="0">
              <a:solidFill>
                <a:srgbClr val="4F271C">
                  <a:lumMod val="75000"/>
                </a:srgb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21769" y="1250141"/>
            <a:ext cx="642942" cy="5715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rot="16200000" flipH="1">
            <a:off x="3661167" y="2268134"/>
            <a:ext cx="2286014" cy="357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3" idx="0"/>
          </p:cNvCxnSpPr>
          <p:nvPr/>
        </p:nvCxnSpPr>
        <p:spPr>
          <a:xfrm rot="16200000" flipH="1">
            <a:off x="4804175" y="2339572"/>
            <a:ext cx="3714774" cy="13216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0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92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Памятка  выполнения  задания  9 (формат ЕГЭ)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Выдели в слове корень.</a:t>
            </a:r>
          </a:p>
          <a:p>
            <a:pPr marL="596646" indent="-514350">
              <a:buAutoNum type="arabicPeriod"/>
            </a:pPr>
            <a:r>
              <a:rPr lang="ru-RU" dirty="0" smtClean="0"/>
              <a:t>Определи тип пропущенных в корнях безударных гласных.</a:t>
            </a:r>
          </a:p>
          <a:p>
            <a:pPr marL="596646" indent="-514350">
              <a:buAutoNum type="arabicPeriod"/>
            </a:pPr>
            <a:r>
              <a:rPr lang="ru-RU" dirty="0" smtClean="0"/>
              <a:t>Найди корни  с чередующимися гласными.</a:t>
            </a:r>
          </a:p>
          <a:p>
            <a:pPr marL="596646" indent="-514350">
              <a:buAutoNum type="arabicPeriod"/>
            </a:pPr>
            <a:r>
              <a:rPr lang="ru-RU" dirty="0" smtClean="0"/>
              <a:t>Выдели среди оставшихся слова с проверяемыми гласными.</a:t>
            </a:r>
          </a:p>
          <a:p>
            <a:pPr marL="596646" indent="-514350">
              <a:buAutoNum type="arabicPeriod"/>
            </a:pPr>
            <a:r>
              <a:rPr lang="ru-RU" dirty="0" smtClean="0"/>
              <a:t>Слова с непроверяемыми гласными необходимо </a:t>
            </a:r>
            <a:r>
              <a:rPr lang="ru-RU" dirty="0" err="1" smtClean="0"/>
              <a:t>запомннить</a:t>
            </a:r>
            <a:r>
              <a:rPr lang="ru-RU" dirty="0" smtClean="0"/>
              <a:t>.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82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1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42976" y="438486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аспределите слова в два столбика; к словам, с проверяемой гласной,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подоберите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проверочные слова.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стибюль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перед..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вать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уд..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вляться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акк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мп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немент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об…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яние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по..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вляться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возр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…жать,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уг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щать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ув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..дать, пан…рама, упр..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стить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п…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риферия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ув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ртюра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эксп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римент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зак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лять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 к…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мб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незон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экстрав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гантный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САМОПРОВЕРКА: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1500174"/>
            <a:ext cx="80724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стибюль		            Перед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вать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перед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акк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немент		уд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вляться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яние			по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вляться (</a:t>
            </a: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вь)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возр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жать			уг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щать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рама			ув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дать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нуть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риферия		             упр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стить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ще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ув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ртюра		             зак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лять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зак</a:t>
            </a:r>
            <a:r>
              <a:rPr lang="ru-RU" sz="28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эксп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римент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экстрав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гантный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На какие три группы делятся безударные гласные в корне слова?</a:t>
            </a:r>
          </a:p>
          <a:p>
            <a:pPr marL="0" indent="0">
              <a:buNone/>
            </a:pPr>
            <a:r>
              <a:rPr lang="ru-RU" sz="2400" b="1" dirty="0" smtClean="0"/>
              <a:t>Распределите слова в три колонки, вставляя в них пропущенные буквы :</a:t>
            </a:r>
          </a:p>
          <a:p>
            <a:pPr marL="0" indent="0">
              <a:buNone/>
            </a:pPr>
            <a:r>
              <a:rPr lang="ru-RU" sz="2400" dirty="0" smtClean="0"/>
              <a:t>Ф…</a:t>
            </a:r>
            <a:r>
              <a:rPr lang="ru-RU" sz="2400" dirty="0" err="1" smtClean="0"/>
              <a:t>нарь</a:t>
            </a:r>
            <a:r>
              <a:rPr lang="ru-RU" sz="2400" dirty="0" smtClean="0"/>
              <a:t>, р…</a:t>
            </a:r>
            <a:r>
              <a:rPr lang="ru-RU" sz="2400" dirty="0" err="1" smtClean="0"/>
              <a:t>стение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прил</a:t>
            </a:r>
            <a:r>
              <a:rPr lang="ru-RU" sz="2400" dirty="0" smtClean="0"/>
              <a:t>…</a:t>
            </a:r>
            <a:r>
              <a:rPr lang="ru-RU" sz="2400" dirty="0" err="1" smtClean="0"/>
              <a:t>гательное</a:t>
            </a:r>
            <a:r>
              <a:rPr lang="ru-RU" sz="2400" dirty="0" smtClean="0"/>
              <a:t>, в…</a:t>
            </a:r>
            <a:r>
              <a:rPr lang="ru-RU" sz="2400" dirty="0" err="1" smtClean="0"/>
              <a:t>стибюль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насл</a:t>
            </a:r>
            <a:r>
              <a:rPr lang="ru-RU" sz="2400" dirty="0" smtClean="0"/>
              <a:t>….</a:t>
            </a:r>
            <a:r>
              <a:rPr lang="ru-RU" sz="2400" dirty="0" err="1" smtClean="0"/>
              <a:t>ждение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</a:t>
            </a:r>
            <a:r>
              <a:rPr lang="ru-RU" sz="2400" dirty="0" smtClean="0"/>
              <a:t>…</a:t>
            </a:r>
            <a:r>
              <a:rPr lang="ru-RU" sz="2400" dirty="0" err="1" smtClean="0"/>
              <a:t>реть</a:t>
            </a:r>
            <a:r>
              <a:rPr lang="ru-RU" sz="2400" dirty="0" smtClean="0"/>
              <a:t> (дверь), д…</a:t>
            </a:r>
            <a:r>
              <a:rPr lang="ru-RU" sz="2400" dirty="0" err="1" smtClean="0"/>
              <a:t>лекий</a:t>
            </a:r>
            <a:r>
              <a:rPr lang="ru-RU" sz="2400" dirty="0" smtClean="0"/>
              <a:t>, пол…</a:t>
            </a:r>
            <a:r>
              <a:rPr lang="ru-RU" sz="2400" dirty="0" err="1" smtClean="0"/>
              <a:t>жение</a:t>
            </a:r>
            <a:r>
              <a:rPr lang="ru-RU" sz="2400" dirty="0" smtClean="0"/>
              <a:t>, …</a:t>
            </a:r>
            <a:r>
              <a:rPr lang="ru-RU" sz="2400" dirty="0" err="1" smtClean="0"/>
              <a:t>ллея</a:t>
            </a:r>
            <a:r>
              <a:rPr lang="ru-RU" sz="2400" dirty="0" smtClean="0"/>
              <a:t>, п…</a:t>
            </a:r>
            <a:r>
              <a:rPr lang="ru-RU" sz="2400" dirty="0" err="1" smtClean="0"/>
              <a:t>хучий</a:t>
            </a:r>
            <a:r>
              <a:rPr lang="ru-RU" sz="2400" dirty="0" smtClean="0"/>
              <a:t>, п…</a:t>
            </a:r>
            <a:r>
              <a:rPr lang="ru-RU" sz="2400" dirty="0" err="1" smtClean="0"/>
              <a:t>ртрет</a:t>
            </a:r>
            <a:r>
              <a:rPr lang="ru-RU" sz="2400" dirty="0" smtClean="0"/>
              <a:t>, </a:t>
            </a:r>
            <a:r>
              <a:rPr lang="ru-RU" sz="2400" dirty="0" err="1" smtClean="0"/>
              <a:t>выр</a:t>
            </a:r>
            <a:r>
              <a:rPr lang="ru-RU" sz="2400" dirty="0" smtClean="0"/>
              <a:t>…щенный, </a:t>
            </a:r>
            <a:r>
              <a:rPr lang="ru-RU" sz="2400" dirty="0" err="1" smtClean="0"/>
              <a:t>зап</a:t>
            </a:r>
            <a:r>
              <a:rPr lang="ru-RU" sz="2400" dirty="0" smtClean="0"/>
              <a:t>…рать (дверь), к…</a:t>
            </a:r>
            <a:r>
              <a:rPr lang="ru-RU" sz="2400" dirty="0" err="1" smtClean="0"/>
              <a:t>бинет</a:t>
            </a:r>
            <a:r>
              <a:rPr lang="ru-RU" sz="2400" dirty="0" smtClean="0"/>
              <a:t>, </a:t>
            </a:r>
            <a:r>
              <a:rPr lang="ru-RU" sz="2400" dirty="0" err="1" smtClean="0"/>
              <a:t>подр</a:t>
            </a:r>
            <a:r>
              <a:rPr lang="ru-RU" sz="2400" dirty="0" smtClean="0"/>
              <a:t>…</a:t>
            </a:r>
            <a:r>
              <a:rPr lang="ru-RU" sz="2400" dirty="0" err="1" smtClean="0"/>
              <a:t>сли</a:t>
            </a:r>
            <a:r>
              <a:rPr lang="ru-RU" sz="2400" dirty="0" smtClean="0"/>
              <a:t>, </a:t>
            </a:r>
            <a:r>
              <a:rPr lang="ru-RU" sz="2400" dirty="0" err="1" smtClean="0"/>
              <a:t>сл</a:t>
            </a:r>
            <a:r>
              <a:rPr lang="ru-RU" sz="2400" dirty="0" smtClean="0"/>
              <a:t>…пить (глаза), к…</a:t>
            </a:r>
            <a:r>
              <a:rPr lang="ru-RU" sz="2400" dirty="0" err="1" smtClean="0"/>
              <a:t>заться</a:t>
            </a:r>
            <a:r>
              <a:rPr lang="ru-RU" sz="2400" dirty="0" smtClean="0"/>
              <a:t>, р…сток, в…</a:t>
            </a:r>
            <a:r>
              <a:rPr lang="ru-RU" sz="2400" dirty="0" err="1" smtClean="0"/>
              <a:t>лна</a:t>
            </a:r>
            <a:r>
              <a:rPr lang="ru-RU" sz="2400" dirty="0" smtClean="0"/>
              <a:t>., д…ректор.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77732"/>
              </p:ext>
            </p:extLst>
          </p:nvPr>
        </p:nvGraphicFramePr>
        <p:xfrm>
          <a:off x="395536" y="5013176"/>
          <a:ext cx="82089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Проверяемые ударением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Непроверяемые (словарные слова)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Чередующиеся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1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Вставь пропущенные буквы!</a:t>
            </a:r>
          </a:p>
          <a:p>
            <a:endParaRPr lang="ru-RU" sz="2800" b="1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в к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нете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дверь на б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лкон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смот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-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реть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т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л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визор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б..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рюзовые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гроздья с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рени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правильный м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ршрут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играть на п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анино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и</a:t>
            </a:r>
          </a:p>
          <a:p>
            <a:r>
              <a:rPr lang="ru-RU" sz="2800" b="1" dirty="0" err="1">
                <a:solidFill>
                  <a:schemeClr val="tx1"/>
                </a:solidFill>
                <a:latin typeface="Century" pitchFamily="18" charset="0"/>
              </a:rPr>
              <a:t>г</a:t>
            </a:r>
            <a:r>
              <a:rPr lang="ru-RU" sz="2800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таре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ш</a:t>
            </a:r>
            <a:r>
              <a:rPr lang="ru-RU" sz="2800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к</a:t>
            </a:r>
            <a:r>
              <a:rPr lang="ru-RU" sz="2800" b="1" dirty="0" err="1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ладные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к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нфеты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к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рзина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с 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гр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бами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померить к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стюм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бл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стательное</a:t>
            </a:r>
            <a:endParaRPr lang="ru-RU" sz="2800" b="1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выступление, п</a:t>
            </a:r>
            <a:r>
              <a:rPr lang="ru-RU" sz="2800" b="1" dirty="0" smtClean="0">
                <a:solidFill>
                  <a:srgbClr val="C00000"/>
                </a:solidFill>
                <a:latin typeface="Century" pitchFamily="18" charset="0"/>
              </a:rPr>
              <a:t>..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ркетный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пол, кожа</a:t>
            </a: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ые </a:t>
            </a:r>
            <a:r>
              <a:rPr lang="ru-RU" sz="2800" b="1" dirty="0" err="1" smtClean="0">
                <a:solidFill>
                  <a:schemeClr val="tx1"/>
                </a:solidFill>
                <a:latin typeface="Century" pitchFamily="18" charset="0"/>
              </a:rPr>
              <a:t>ш..рты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11266" name="Picture 2" descr="C:\Documents and Settings\Admin\Мои документы\Анимационные картинки для презентаций на тему Школа\799667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1152128" cy="109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928670"/>
            <a:ext cx="7715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Какими способами  проверяли безударную гласную в корне?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Что делать со словами, где гласную в корне проверить нельзя?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 smtClean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400" dirty="0" smtClean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1928802"/>
          <a:ext cx="7715304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ea typeface="Times New Roman" pitchFamily="18" charset="0"/>
                          <a:cs typeface="Times New Roman" pitchFamily="18" charset="0"/>
                        </a:rPr>
                        <a:t>Подбираем однокоренное слово или меняем форму слова, чтобы гласная стала ударной</a:t>
                      </a:r>
                      <a:endParaRPr lang="ru-RU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4500570"/>
          <a:ext cx="757242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ea typeface="Times New Roman" pitchFamily="18" charset="0"/>
                          <a:cs typeface="Times New Roman" pitchFamily="18" charset="0"/>
                        </a:rPr>
                        <a:t>Запомнить, в случае необходимости обратиться к орфографическому словарю</a:t>
                      </a:r>
                      <a:endParaRPr lang="ru-RU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1928802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Ст..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рожил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(местности) – ст..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рожил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(сад)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Разр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дить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(всходы)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разр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дить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(ружье)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Св..ла (гнездо) – св..ла (пятно)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Ч..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стота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(пульса) – ч..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стота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 (в квартире)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7" y="357166"/>
            <a:ext cx="80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определить гласную в этих парах слов? Как называются такие слов?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4357694"/>
          <a:ext cx="757242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/>
                          </a:solidFill>
                        </a:rPr>
                        <a:t>Это омофоны.</a:t>
                      </a:r>
                      <a:r>
                        <a:rPr lang="ru-RU" sz="2400" b="1" baseline="0" dirty="0" smtClean="0">
                          <a:solidFill>
                            <a:schemeClr val="accent5"/>
                          </a:solidFill>
                        </a:rPr>
                        <a:t> Чтобы не ошибиться в выборе гласной в корне, нужно определить лексической значение слова!</a:t>
                      </a:r>
                      <a:endParaRPr lang="ru-RU" sz="2400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Microsoft YaHei"/>
        <a:cs typeface=""/>
      </a:majorFont>
      <a:minorFont>
        <a:latin typeface="Arial Blac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995</Words>
  <Application>Microsoft Office PowerPoint</Application>
  <PresentationFormat>Экран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Солнцестояние</vt:lpstr>
      <vt:lpstr>Трек</vt:lpstr>
      <vt:lpstr>1_Трек</vt:lpstr>
      <vt:lpstr>Оформление по умолчанию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ПОВТОРИМ!!!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 орфограмму</vt:lpstr>
      <vt:lpstr> О или А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 выполнения  задания  9 (формат ЕГЭ)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«Тихвинская СШ»</dc:title>
  <dc:creator>1</dc:creator>
  <cp:lastModifiedBy>дом</cp:lastModifiedBy>
  <cp:revision>40</cp:revision>
  <dcterms:created xsi:type="dcterms:W3CDTF">2020-02-17T16:18:29Z</dcterms:created>
  <dcterms:modified xsi:type="dcterms:W3CDTF">2025-04-27T16:37:40Z</dcterms:modified>
</cp:coreProperties>
</file>