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8" r:id="rId4"/>
    <p:sldId id="262" r:id="rId5"/>
    <p:sldId id="267" r:id="rId6"/>
    <p:sldId id="270" r:id="rId7"/>
    <p:sldId id="269" r:id="rId8"/>
    <p:sldId id="271" r:id="rId9"/>
    <p:sldId id="272" r:id="rId10"/>
    <p:sldId id="273" r:id="rId11"/>
    <p:sldId id="274" r:id="rId12"/>
    <p:sldId id="277" r:id="rId13"/>
    <p:sldId id="275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6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6D6"/>
    <a:srgbClr val="FFFFCC"/>
    <a:srgbClr val="6D6137"/>
    <a:srgbClr val="7E5E3A"/>
    <a:srgbClr val="C69D54"/>
    <a:srgbClr val="E3B836"/>
    <a:srgbClr val="5F5D52"/>
    <a:srgbClr val="EEDB6D"/>
    <a:srgbClr val="9B987D"/>
    <a:srgbClr val="7E5D1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12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19.12.2016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s://sites.google.com/site/ist6kl/kultura-drevnej-rusi/73935468_Giperboreyskoe_voinstvo.jpg?attredirects=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hyperlink" Target="https://sites.google.com/site/ist6kl/kultura-drevnej-rusi/4_-_Il_tesoro_del_Cremlino_-_Manifattura_bizantinax_Crocifissionex_XI_sec.jpg?attredirects=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40996" y="1286678"/>
            <a:ext cx="5901039" cy="3323987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Культурное пространство 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Европы </a:t>
            </a:r>
          </a:p>
          <a:p>
            <a:pPr algn="ctr">
              <a:lnSpc>
                <a:spcPts val="8400"/>
              </a:lnSpc>
            </a:pPr>
            <a:r>
              <a:rPr lang="ru-RU" sz="4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и культура Руси </a:t>
            </a:r>
            <a:endParaRPr lang="ru-RU" sz="4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048" y="831906"/>
            <a:ext cx="758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Письменность и грамотность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910" y="1496915"/>
            <a:ext cx="8038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/>
              <a:t>Письменность у восточных славян зародилась </a:t>
            </a:r>
            <a:r>
              <a:rPr lang="ru-RU" dirty="0" smtClean="0"/>
              <a:t>ещё до </a:t>
            </a:r>
            <a:r>
              <a:rPr lang="ru-RU" dirty="0" smtClean="0"/>
              <a:t>принятия христианства. Славянскую азбуку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(кириллицу и глаголицу) </a:t>
            </a:r>
            <a:r>
              <a:rPr lang="ru-RU" dirty="0" smtClean="0"/>
              <a:t>создали </a:t>
            </a:r>
            <a:r>
              <a:rPr lang="ru-RU" dirty="0" smtClean="0"/>
              <a:t>византийские монахи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Кирилл и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Мефодий</a:t>
            </a:r>
            <a:r>
              <a:rPr lang="ru-RU" dirty="0" smtClean="0"/>
              <a:t>. При церквях и монастырях были открыты школы. Появляются первые </a:t>
            </a:r>
            <a:r>
              <a:rPr lang="ru-RU" dirty="0" smtClean="0"/>
              <a:t>рукописные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книги. 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un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9295" y="3005607"/>
            <a:ext cx="3994485" cy="34497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2530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rcy;&amp;ucy;&amp;kcy;&amp;ocy;&amp;pcy;&amp;icy;&amp;scy;&amp;ncy;&amp;ycy;&amp;iecy; &amp;kcy;&amp;ncy;&amp;icy;&amp;gcy;&amp;i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194" y="3048673"/>
            <a:ext cx="4124941" cy="3427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048" y="831906"/>
            <a:ext cx="758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Письменность и грамотность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910" y="1496915"/>
            <a:ext cx="803853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/>
              <a:t>При церквях и монастырях переводили в основном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жития святых, церковные книги, исторические сочинения.</a:t>
            </a:r>
            <a:endParaRPr lang="ru-RU" dirty="0" smtClean="0"/>
          </a:p>
          <a:p>
            <a:pPr algn="ctr">
              <a:spcBef>
                <a:spcPct val="50000"/>
              </a:spcBef>
            </a:pPr>
            <a:r>
              <a:rPr lang="ru-RU" dirty="0" smtClean="0"/>
              <a:t>Они были </a:t>
            </a:r>
            <a:r>
              <a:rPr lang="ru-RU" dirty="0" smtClean="0"/>
              <a:t>рукописными и очень дорогими. Листы книг изготовлялись из специально выделанной телячьей </a:t>
            </a:r>
            <a:r>
              <a:rPr lang="ru-RU" dirty="0" smtClean="0"/>
              <a:t>кожи (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пергамента)</a:t>
            </a:r>
            <a:r>
              <a:rPr lang="ru-RU" b="1" dirty="0" smtClean="0"/>
              <a:t>. </a:t>
            </a:r>
            <a:r>
              <a:rPr lang="ru-RU" dirty="0" smtClean="0"/>
              <a:t>Каждая буква в них </a:t>
            </a:r>
            <a:r>
              <a:rPr lang="ru-RU" dirty="0" smtClean="0"/>
              <a:t>была </a:t>
            </a:r>
            <a:r>
              <a:rPr lang="ru-RU" dirty="0" smtClean="0"/>
              <a:t>тщательно выписана по строгим правилам —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уставу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dirty="0" smtClean="0"/>
              <a:t> Книги украшались небольшими изящными картинками, иллюстрирующими текст, — миниатю­рами. Заказчиками книг могли быть только самые богатые люди. </a:t>
            </a:r>
            <a:r>
              <a:rPr lang="ru-RU" b="1" dirty="0" smtClean="0"/>
              <a:t>Самая древняя русская рукописная книга – </a:t>
            </a:r>
          </a:p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Остромирово Евангелие</a:t>
            </a:r>
          </a:p>
        </p:txBody>
      </p:sp>
      <p:pic>
        <p:nvPicPr>
          <p:cNvPr id="26626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Ocy;&amp;scy;&amp;tcy;&amp;rcy;&amp;ocy;&amp;mcy;&amp;icy;&amp;rcy;&amp;ocy;&amp;vcy;&amp;ocy; &amp;IEcy;&amp;vcy;&amp;acy;&amp;ncy;&amp;gcy;&amp;iecy;&amp;l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7091" y="4416965"/>
            <a:ext cx="3258166" cy="2074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7481" y="1678675"/>
            <a:ext cx="67692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Руси было много грамотных людей, </a:t>
            </a:r>
            <a:r>
              <a:rPr lang="ru-RU" dirty="0" smtClean="0"/>
              <a:t>особенно </a:t>
            </a:r>
            <a:r>
              <a:rPr lang="ru-RU" dirty="0" smtClean="0"/>
              <a:t>среди городского населения. С XI века, после </a:t>
            </a:r>
            <a:r>
              <a:rPr lang="ru-RU" dirty="0" smtClean="0"/>
              <a:t>основания </a:t>
            </a:r>
            <a:r>
              <a:rPr lang="ru-RU" dirty="0" smtClean="0"/>
              <a:t>женского монастыря в Киеве и школы при нём, </a:t>
            </a:r>
            <a:r>
              <a:rPr lang="ru-RU" dirty="0" smtClean="0"/>
              <a:t>грамоте </a:t>
            </a:r>
            <a:r>
              <a:rPr lang="ru-RU" dirty="0" smtClean="0"/>
              <a:t>стали учить и девочек. </a:t>
            </a:r>
            <a:r>
              <a:rPr lang="ru-RU" dirty="0" smtClean="0"/>
              <a:t>Люди </a:t>
            </a:r>
            <a:r>
              <a:rPr lang="ru-RU" dirty="0" smtClean="0"/>
              <a:t>обменивались деловой </a:t>
            </a:r>
            <a:r>
              <a:rPr lang="ru-RU" dirty="0" smtClean="0"/>
              <a:t>информацией</a:t>
            </a:r>
            <a:r>
              <a:rPr lang="ru-RU" dirty="0" smtClean="0"/>
              <a:t>, писали друг другу письма. Вместо бумаги </a:t>
            </a:r>
            <a:r>
              <a:rPr lang="ru-RU" dirty="0" smtClean="0"/>
              <a:t>пользовались </a:t>
            </a:r>
            <a:r>
              <a:rPr lang="ru-RU" dirty="0" smtClean="0"/>
              <a:t>берёзовой корой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берестой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048" y="831906"/>
            <a:ext cx="758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Письменность и грамотность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650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bcy;&amp;iecy;&amp;rcy;&amp;iecy;&amp;scy;&amp;tcy;&amp;yacy;&amp;ncy;&amp;ycy;&amp;iecy; &amp;gcy;&amp;rcy;&amp;acy;&amp;mcy;&amp;tcy;&amp;y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6954" y="3214639"/>
            <a:ext cx="5715000" cy="3124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048" y="831906"/>
            <a:ext cx="7588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Письменность и грамотность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910" y="1496915"/>
            <a:ext cx="80385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/>
              <a:t>Деловая переписка между простыми людьми велась с помощью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берестяных грамот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0973" y="2334282"/>
            <a:ext cx="4292221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Гостяты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Василю: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dirty="0" smtClean="0"/>
              <a:t>«Что мне дал отец и родичи дали </a:t>
            </a:r>
            <a:r>
              <a:rPr lang="ru-RU" dirty="0" err="1" smtClean="0"/>
              <a:t>впридачу</a:t>
            </a:r>
            <a:r>
              <a:rPr lang="ru-RU" dirty="0" smtClean="0"/>
              <a:t>, то за ним.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 А теперь, женясь на новой жене, мне он не дает ничего. Ударив по рукам (в знак новой помолвки), он меня прогнал, а другую взял в жены. Приезжай, сделай милость»</a:t>
            </a:r>
            <a:endParaRPr lang="ru-RU" dirty="0"/>
          </a:p>
        </p:txBody>
      </p:sp>
      <p:pic>
        <p:nvPicPr>
          <p:cNvPr id="5" name="Picture 11" descr="untitled-2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>
          <a:xfrm>
            <a:off x="349156" y="4308143"/>
            <a:ext cx="4038600" cy="2286000"/>
          </a:xfrm>
          <a:prstGeom prst="rect">
            <a:avLst/>
          </a:prstGeom>
        </p:spPr>
      </p:pic>
      <p:pic>
        <p:nvPicPr>
          <p:cNvPr id="25602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5628" y="2640802"/>
            <a:ext cx="4087076" cy="3063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346" y="736372"/>
            <a:ext cx="5895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Литература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5056" y="1515416"/>
            <a:ext cx="61892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</a:t>
            </a:r>
            <a:r>
              <a:rPr lang="ru-RU" dirty="0" smtClean="0"/>
              <a:t>XI веке на Руси появились письменные познавательные произведения, т. е. зарождается древнерусская литература. Первыми </a:t>
            </a:r>
            <a:r>
              <a:rPr lang="ru-RU" dirty="0" smtClean="0"/>
              <a:t>литературными </a:t>
            </a:r>
            <a:r>
              <a:rPr lang="ru-RU" dirty="0" smtClean="0"/>
              <a:t>произведениями </a:t>
            </a:r>
            <a:r>
              <a:rPr lang="ru-RU" dirty="0" smtClean="0"/>
              <a:t>были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летописи.</a:t>
            </a:r>
          </a:p>
          <a:p>
            <a:pPr algn="just"/>
            <a:r>
              <a:rPr lang="ru-RU" dirty="0" smtClean="0"/>
              <a:t>Древнейшая дошедшая до нас летопись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«Повесть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временных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лет» </a:t>
            </a:r>
            <a:r>
              <a:rPr lang="ru-RU" dirty="0" smtClean="0"/>
              <a:t>была создана около 1113 года монахом Киево-Печерского монастыря Нестором. Используя летописи, </a:t>
            </a:r>
            <a:r>
              <a:rPr lang="ru-RU" dirty="0" smtClean="0"/>
              <a:t>написанные </a:t>
            </a:r>
            <a:r>
              <a:rPr lang="ru-RU" dirty="0" smtClean="0"/>
              <a:t>его предшественниками, различные документы, в том числе, например, договоры </a:t>
            </a:r>
            <a:r>
              <a:rPr lang="ru-RU" dirty="0" smtClean="0"/>
              <a:t>Руси </a:t>
            </a:r>
            <a:r>
              <a:rPr lang="ru-RU" dirty="0" smtClean="0"/>
              <a:t>с Византией, Нестор </a:t>
            </a:r>
            <a:r>
              <a:rPr lang="ru-RU" dirty="0" smtClean="0"/>
              <a:t>воссоздал </a:t>
            </a:r>
            <a:r>
              <a:rPr lang="ru-RU" dirty="0" smtClean="0"/>
              <a:t>широкую картину </a:t>
            </a:r>
            <a:r>
              <a:rPr lang="ru-RU" dirty="0" smtClean="0"/>
              <a:t>исторических </a:t>
            </a:r>
            <a:r>
              <a:rPr lang="ru-RU" dirty="0" smtClean="0"/>
              <a:t>событий. В первых строках своей летописи он </a:t>
            </a:r>
            <a:r>
              <a:rPr lang="ru-RU" dirty="0" smtClean="0"/>
              <a:t>поставил </a:t>
            </a:r>
            <a:r>
              <a:rPr lang="ru-RU" dirty="0" smtClean="0"/>
              <a:t>вопрос: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«Откуда есть пошла Русская земля, кто в Киеве начал первым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княжити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ncy;&amp;iecy;&amp;scy;&amp;tcy;&amp;ocy;&amp;r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20" y="2747503"/>
            <a:ext cx="2069531" cy="3714711"/>
          </a:xfrm>
          <a:prstGeom prst="rect">
            <a:avLst/>
          </a:prstGeom>
          <a:noFill/>
        </p:spPr>
      </p:pic>
      <p:pic>
        <p:nvPicPr>
          <p:cNvPr id="24580" name="Picture 4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ncy;&amp;iecy;&amp;scy;&amp;tcy;&amp;ocy;&amp;r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1742" y="5112949"/>
            <a:ext cx="2046359" cy="1581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5719" y="722724"/>
            <a:ext cx="5895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Литература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2387" y="1374086"/>
            <a:ext cx="75881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Нестор был одним из первых создателей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житий</a:t>
            </a:r>
            <a:r>
              <a:rPr lang="ru-RU" dirty="0" smtClean="0"/>
              <a:t> — литературных описаний жизни людей, причисленных православной церковью к лику святых. В житиях обязательно рассказывалось о различных чудесах, </a:t>
            </a:r>
            <a:r>
              <a:rPr lang="ru-RU" dirty="0" smtClean="0"/>
              <a:t>совершённых </a:t>
            </a:r>
            <a:r>
              <a:rPr lang="ru-RU" dirty="0" smtClean="0"/>
              <a:t>святыми при жизни и после смерти. </a:t>
            </a:r>
            <a:r>
              <a:rPr lang="ru-RU" dirty="0" smtClean="0"/>
              <a:t>Нестор </a:t>
            </a:r>
            <a:r>
              <a:rPr lang="ru-RU" dirty="0" smtClean="0"/>
              <a:t>написал одно из первых житий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Бориса и Глеба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22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Bcy;&amp;ocy;&amp;rcy;&amp;icy;&amp;scy;&amp;acy; &amp;icy; &amp;Gcy;&amp;lcy;&amp;iecy;&amp;b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473" y="2941589"/>
            <a:ext cx="2381250" cy="3686176"/>
          </a:xfrm>
          <a:prstGeom prst="rect">
            <a:avLst/>
          </a:prstGeom>
          <a:noFill/>
        </p:spPr>
      </p:pic>
      <p:pic>
        <p:nvPicPr>
          <p:cNvPr id="30724" name="Picture 4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Bcy;&amp;ocy;&amp;rcy;&amp;icy;&amp;scy;&amp;acy; &amp;icy; &amp;Gcy;&amp;lcy;&amp;iecy;&amp;bcy;&amp;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0203" y="2879677"/>
            <a:ext cx="2607886" cy="3719016"/>
          </a:xfrm>
          <a:prstGeom prst="rect">
            <a:avLst/>
          </a:prstGeom>
          <a:noFill/>
        </p:spPr>
      </p:pic>
      <p:pic>
        <p:nvPicPr>
          <p:cNvPr id="30726" name="Picture 6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Bcy;&amp;ocy;&amp;rcy;&amp;icy;&amp;scy;&amp;acy; &amp;icy; &amp;Gcy;&amp;lcy;&amp;iecy;&amp;bcy;&amp;a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8983" y="3354080"/>
            <a:ext cx="2546207" cy="3265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161" y="1582341"/>
            <a:ext cx="75062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Ещё до Нестора жил другой крупный литератор Древней Руси — </a:t>
            </a:r>
            <a:r>
              <a:rPr lang="ru-RU" dirty="0" err="1" smtClean="0"/>
              <a:t>Иларион</a:t>
            </a:r>
            <a:r>
              <a:rPr lang="ru-RU" dirty="0" smtClean="0"/>
              <a:t>, первый киевский </a:t>
            </a:r>
            <a:r>
              <a:rPr lang="ru-RU" dirty="0" smtClean="0"/>
              <a:t>митрополит </a:t>
            </a:r>
            <a:r>
              <a:rPr lang="ru-RU" dirty="0" smtClean="0"/>
              <a:t>— уроженец Руси, а не византиец. Он создал целый ряд произведений в жанре слова — </a:t>
            </a:r>
            <a:r>
              <a:rPr lang="ru-RU" dirty="0" smtClean="0"/>
              <a:t>торжественного </a:t>
            </a:r>
            <a:r>
              <a:rPr lang="ru-RU" dirty="0" smtClean="0"/>
              <a:t>и поучающего обращения. Наиболее извест­ным является его </a:t>
            </a:r>
            <a:endParaRPr lang="ru-RU" dirty="0" smtClean="0"/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Слово о Законе и Благодати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dirty="0" smtClean="0"/>
              <a:t>, </a:t>
            </a:r>
            <a:r>
              <a:rPr lang="ru-RU" dirty="0" smtClean="0"/>
              <a:t>впервые произнесённое в 1049 году в честь </a:t>
            </a:r>
            <a:r>
              <a:rPr lang="ru-RU" dirty="0" smtClean="0"/>
              <a:t>завершения </a:t>
            </a:r>
            <a:r>
              <a:rPr lang="ru-RU" dirty="0" smtClean="0"/>
              <a:t>строительства оборонительных сооружений </a:t>
            </a:r>
            <a:r>
              <a:rPr lang="ru-RU" dirty="0" smtClean="0"/>
              <a:t>Киева.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19618" y="750020"/>
            <a:ext cx="5895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Литература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698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0202" y="3630303"/>
            <a:ext cx="2162226" cy="2957467"/>
          </a:xfrm>
          <a:prstGeom prst="rect">
            <a:avLst/>
          </a:prstGeom>
          <a:noFill/>
        </p:spPr>
      </p:pic>
      <p:pic>
        <p:nvPicPr>
          <p:cNvPr id="29700" name="Picture 4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Icy;&amp;lcy;&amp;acy;&amp;rcy;&amp;icy;&amp;ocy;&amp;ncy; &amp;scy;&amp;lcy;&amp;ocy;&amp;vcy;&amp;ocy; &amp;ocy; &amp;zcy;&amp;acy;&amp;kcy;&amp;ocy;&amp;ncy;&amp;iecy;"/>
          <p:cNvPicPr>
            <a:picLocks noChangeAspect="1" noChangeArrowheads="1"/>
          </p:cNvPicPr>
          <p:nvPr/>
        </p:nvPicPr>
        <p:blipFill>
          <a:blip r:embed="rId5" cstate="print"/>
          <a:srcRect l="9933" r="13154"/>
          <a:stretch>
            <a:fillRect/>
          </a:stretch>
        </p:blipFill>
        <p:spPr bwMode="auto">
          <a:xfrm>
            <a:off x="2320120" y="3759191"/>
            <a:ext cx="3343702" cy="2717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356" y="636009"/>
            <a:ext cx="784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Устное народное творчество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05023" y="1230252"/>
            <a:ext cx="8220362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С незапамятных времён развивалось на Руси устное народное твор­чество — песни, сказки, былины.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Былины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— это поэтические сказания о прошлом, в которых 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прославлялись подвиги русских богатырей.</a:t>
            </a:r>
            <a:endParaRPr kumimoji="0" lang="ru-RU" b="0" i="0" strike="noStrike" cap="none" normalizeH="0" baseline="0" dirty="0" smtClean="0">
              <a:ln>
                <a:noFill/>
              </a:ln>
              <a:effectLst/>
              <a:cs typeface="Arial" pitchFamily="34" charset="0"/>
              <a:hlinkClick r:id="rId4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strike="noStrike" cap="none" normalizeH="0" baseline="0" dirty="0" smtClean="0">
                <a:ln>
                  <a:noFill/>
                </a:ln>
                <a:effectLst/>
                <a:cs typeface="Arial" pitchFamily="34" charset="0"/>
                <a:hlinkClick r:id="rId4"/>
              </a:rPr>
              <a:t>  </a:t>
            </a:r>
            <a:endParaRPr kumimoji="0" lang="ru-RU" b="0" i="0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Любимыми былинными героями стали крестьянский сын, бесстрашный и могучий воин Илья Муромец, рассудительный и справедливый Добрыня Никитич, весёлый и сметливый Алёша Попович.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В отличие от западноевропейских рыцарских хроник, главной идеей которых была идея завоевания, крещения иноверцев, русские былины проникнуты идеей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освобождения своей земли, её защиты от врагов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.</a:t>
            </a:r>
          </a:p>
        </p:txBody>
      </p:sp>
      <p:pic>
        <p:nvPicPr>
          <p:cNvPr id="28676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14" y="4162567"/>
            <a:ext cx="3576631" cy="2354239"/>
          </a:xfrm>
          <a:prstGeom prst="rect">
            <a:avLst/>
          </a:prstGeom>
          <a:noFill/>
        </p:spPr>
      </p:pic>
      <p:pic>
        <p:nvPicPr>
          <p:cNvPr id="28678" name="Picture 6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bcy;&amp;ycy;&amp;lcy;&amp;icy;&amp;ncy;&amp;y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6466" y="4136249"/>
            <a:ext cx="3962796" cy="2496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1320" y="540475"/>
            <a:ext cx="83660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Зодчество и изобразительное искусство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501" y="1582341"/>
            <a:ext cx="80658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Издавна </a:t>
            </a:r>
            <a:r>
              <a:rPr lang="ru-RU" dirty="0" smtClean="0"/>
              <a:t>на Руси было развито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деревянное зодчество </a:t>
            </a:r>
            <a:r>
              <a:rPr lang="ru-RU" dirty="0" smtClean="0"/>
              <a:t>— </a:t>
            </a:r>
            <a:r>
              <a:rPr lang="ru-RU" dirty="0" smtClean="0"/>
              <a:t>искусство </a:t>
            </a:r>
            <a:r>
              <a:rPr lang="ru-RU" dirty="0" smtClean="0"/>
              <a:t>постройки различных зданий. Из дерева строились крестьянские избы, княжеские и боярские терема, городские крепости. Русское деревянное </a:t>
            </a:r>
            <a:r>
              <a:rPr lang="ru-RU" dirty="0" smtClean="0"/>
              <a:t>зодчество </a:t>
            </a:r>
            <a:r>
              <a:rPr lang="ru-RU" dirty="0" smtClean="0"/>
              <a:t>имело свои традиции. Для него была харак­терна </a:t>
            </a:r>
            <a:r>
              <a:rPr lang="ru-RU" dirty="0" err="1" smtClean="0"/>
              <a:t>многоярусность</a:t>
            </a:r>
            <a:r>
              <a:rPr lang="ru-RU" dirty="0" smtClean="0"/>
              <a:t> строений, увенчание их </a:t>
            </a:r>
            <a:r>
              <a:rPr lang="ru-RU" dirty="0" smtClean="0"/>
              <a:t>башенками </a:t>
            </a:r>
            <a:r>
              <a:rPr lang="ru-RU" dirty="0" smtClean="0"/>
              <a:t>и теремами, наличие разного рода пристроек — клетей, переходов, сеней. Затейливая художественная резьба по дереву непременно украшала деревянные строения.</a:t>
            </a:r>
            <a:endParaRPr lang="ru-RU" dirty="0"/>
          </a:p>
        </p:txBody>
      </p:sp>
      <p:pic>
        <p:nvPicPr>
          <p:cNvPr id="33794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dcy;&amp;iecy;&amp;rcy;&amp;iecy;&amp;vcy;&amp;yacy;&amp;ncy;&amp;ncy;&amp;ocy;&amp;iecy; &amp;zcy;&amp;ocy;&amp;dcy;&amp;chcy;&amp;iecy;&amp;scy;&amp;tcy;&amp;vcy;&amp;ocy;"/>
          <p:cNvPicPr>
            <a:picLocks noChangeAspect="1" noChangeArrowheads="1"/>
          </p:cNvPicPr>
          <p:nvPr/>
        </p:nvPicPr>
        <p:blipFill>
          <a:blip r:embed="rId4" cstate="print"/>
          <a:srcRect l="7989" r="5528"/>
          <a:stretch>
            <a:fillRect/>
          </a:stretch>
        </p:blipFill>
        <p:spPr bwMode="auto">
          <a:xfrm>
            <a:off x="5193666" y="3302758"/>
            <a:ext cx="3677379" cy="3093942"/>
          </a:xfrm>
          <a:prstGeom prst="rect">
            <a:avLst/>
          </a:prstGeom>
          <a:noFill/>
        </p:spPr>
      </p:pic>
      <p:pic>
        <p:nvPicPr>
          <p:cNvPr id="33796" name="Picture 4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rcy;&amp;iecy;&amp;zcy;&amp;softcy;&amp;bcy;&amp;acy; &amp;pcy;&amp;ocy; &amp;dcy;&amp;iecy;&amp;rcy;&amp;iecy;&amp;vcy;&amp;u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53" y="3824714"/>
            <a:ext cx="4367284" cy="2386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331" y="1897039"/>
            <a:ext cx="77655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Храмы строили из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плинфы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– тонкого кирпича.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Центральный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купол </a:t>
            </a:r>
            <a:r>
              <a:rPr lang="ru-RU" dirty="0" smtClean="0"/>
              <a:t>окружали размещённые чуть ниже четыре средних купола, за которыми ещё ниже стояли восемь малых. </a:t>
            </a:r>
            <a:r>
              <a:rPr lang="ru-RU" dirty="0" smtClean="0"/>
              <a:t>Стены </a:t>
            </a:r>
            <a:r>
              <a:rPr lang="ru-RU" dirty="0" smtClean="0"/>
              <a:t>были покрыты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фресками</a:t>
            </a:r>
            <a:r>
              <a:rPr lang="ru-RU" dirty="0" smtClean="0"/>
              <a:t> — </a:t>
            </a:r>
            <a:r>
              <a:rPr lang="ru-RU" dirty="0" smtClean="0"/>
              <a:t>картинами</a:t>
            </a:r>
            <a:r>
              <a:rPr lang="ru-RU" dirty="0" smtClean="0"/>
              <a:t>, написанными водяными красками по сырой штукатурке. Центральный купол </a:t>
            </a:r>
            <a:r>
              <a:rPr lang="ru-RU" dirty="0" smtClean="0"/>
              <a:t>часто переливался разноцветной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мозаикой</a:t>
            </a:r>
            <a:r>
              <a:rPr lang="ru-RU" dirty="0" smtClean="0"/>
              <a:t> — картинами из вдавленных в сырую штукатурку стекловидных камешков. </a:t>
            </a:r>
            <a:r>
              <a:rPr lang="ru-RU" dirty="0" smtClean="0"/>
              <a:t>Фрески и мозаика отличались яркостью, искусным подбором тонов. На </a:t>
            </a:r>
            <a:r>
              <a:rPr lang="ru-RU" dirty="0" smtClean="0"/>
              <a:t>них, помимо церковных </a:t>
            </a:r>
            <a:r>
              <a:rPr lang="ru-RU" dirty="0" smtClean="0"/>
              <a:t>сюжетов</a:t>
            </a:r>
            <a:r>
              <a:rPr lang="ru-RU" dirty="0" smtClean="0"/>
              <a:t>, были изображены картины повседневной жизни людей — пляски ряженых, охота на медведя и т.д.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10687" y="540475"/>
            <a:ext cx="6946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Зодчество и изобразительное искусство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770" name="Picture 2" descr="https://sites.google.com/site/ist6kl/_/rsrc/1391933308288/kultura-drevnej-rusi/0_2313a_a8aced87_XL.jpg?height=153&amp;width=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307" y="452675"/>
            <a:ext cx="1905000" cy="1457326"/>
          </a:xfrm>
          <a:prstGeom prst="rect">
            <a:avLst/>
          </a:prstGeom>
          <a:noFill/>
        </p:spPr>
      </p:pic>
      <p:pic>
        <p:nvPicPr>
          <p:cNvPr id="32774" name="Picture 6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mcy;&amp;ocy;&amp;zcy;&amp;acy;&amp;jcy;&amp;kcy;&amp;acy; &amp;fcy;&amp;rcy;&amp;iecy;&amp;scy;&amp;kcy;&amp;i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9116" y="4724643"/>
            <a:ext cx="2227907" cy="1805811"/>
          </a:xfrm>
          <a:prstGeom prst="rect">
            <a:avLst/>
          </a:prstGeom>
          <a:noFill/>
        </p:spPr>
      </p:pic>
      <p:pic>
        <p:nvPicPr>
          <p:cNvPr id="32776" name="Picture 8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mcy;&amp;ocy;&amp;zcy;&amp;acy;&amp;jcy;&amp;kcy;&amp;acy; &amp;fcy;&amp;rcy;&amp;iecy;&amp;scy;&amp;kcy;&amp;i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1867" y="4167116"/>
            <a:ext cx="1814348" cy="2507100"/>
          </a:xfrm>
          <a:prstGeom prst="rect">
            <a:avLst/>
          </a:prstGeom>
          <a:noFill/>
        </p:spPr>
      </p:pic>
      <p:pic>
        <p:nvPicPr>
          <p:cNvPr id="32778" name="Picture 10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mcy;&amp;ocy;&amp;zcy;&amp;acy;&amp;jcy;&amp;kcy;&amp;acy; &amp;fcy;&amp;rcy;&amp;iecy;&amp;scy;&amp;kcy;&amp;i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5021" y="4506900"/>
            <a:ext cx="2428069" cy="2071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6951" y="1984429"/>
            <a:ext cx="62273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Важнейшие </a:t>
            </a:r>
            <a:r>
              <a:rPr lang="ru-RU" sz="2400" dirty="0" smtClean="0"/>
              <a:t>черты культуры стран Европы в IX-XII вв.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Особенности культуры Руси.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Письменность и грамотность.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Литература.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Устное народное творчество.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Зодчество и изобразительное искусство.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Художественное ремесло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 smtClean="0"/>
              <a:t>Стр. 92 – </a:t>
            </a:r>
            <a:r>
              <a:rPr lang="ru-RU" sz="2400" dirty="0" err="1" smtClean="0"/>
              <a:t>самост</a:t>
            </a:r>
            <a:r>
              <a:rPr lang="ru-RU" sz="2400" dirty="0" smtClean="0"/>
              <a:t>. прочтение и </a:t>
            </a:r>
            <a:r>
              <a:rPr lang="ru-RU" sz="2400" dirty="0" smtClean="0"/>
              <a:t>анализ</a:t>
            </a:r>
            <a:endParaRPr lang="ru-RU" sz="2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23145" y="866089"/>
            <a:ext cx="4097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План урока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66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104" y="540475"/>
            <a:ext cx="7970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Художественное ремесло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00502" y="1216069"/>
            <a:ext cx="798394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Русь славилась своими искусными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ремесленниками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. Воины многих стран высоко ценили оружие и доспехи, изготовленные русскими мастерами-оружейниками, —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копья, мечи, щиты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, защитные рубахи из металлических колец –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кольчуги.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  <a:hlinkClick r:id="rId4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  <a:hlinkClick r:id="rId4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Высоким уровнем отличалось искусство русских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ювелиров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— мастеров по тонкой обработке драгоценных металлов и камней, делавших дорогие украшения, золотую и серебряную посуду. Для изготовления украшений —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серёжек, браслетов, подвесок, колец, ожерелий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— использовалась очень сложная техника. Например,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зернь,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когда на изделие напаивался узор, состоящий из множества мельчайших шариков-зёрнышек.</a:t>
            </a:r>
          </a:p>
        </p:txBody>
      </p:sp>
      <p:pic>
        <p:nvPicPr>
          <p:cNvPr id="31746" name="Picture 2" descr="https://sites.google.com/site/ist6kl/_/rsrc/1391934494528/kultura-drevnej-rusi/4_-_Il_tesoro_del_Cremlino_-_Manifattura_bizantinax_Crocifissionex_XI_sec.jpg?height=200&amp;width=15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2391" y="4168616"/>
            <a:ext cx="1666092" cy="2122410"/>
          </a:xfrm>
          <a:prstGeom prst="rect">
            <a:avLst/>
          </a:prstGeom>
          <a:noFill/>
        </p:spPr>
      </p:pic>
      <p:pic>
        <p:nvPicPr>
          <p:cNvPr id="31748" name="Picture 4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zcy;&amp;iecy;&amp;rcy;&amp;ncy;&amp;softcy; &amp;scy;&amp;kcy;&amp;acy;&amp;ncy;&amp;soft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5337" y="4036326"/>
            <a:ext cx="5323954" cy="2343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104" y="540475"/>
            <a:ext cx="7970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Художественное ремесло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319" y="1419367"/>
            <a:ext cx="8461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Применяли также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скань</a:t>
            </a:r>
            <a:r>
              <a:rPr lang="ru-RU" dirty="0" smtClean="0"/>
              <a:t>: орнамент или рисунок наносили тонкой золотой или серебряной </a:t>
            </a:r>
            <a:r>
              <a:rPr lang="ru-RU" dirty="0" smtClean="0"/>
              <a:t>проволокой</a:t>
            </a:r>
            <a:r>
              <a:rPr lang="ru-RU" dirty="0" smtClean="0"/>
              <a:t>, которую также напаивали на металлическую поверхность. Скань сочеталась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эмалью</a:t>
            </a:r>
            <a:r>
              <a:rPr lang="ru-RU" dirty="0" smtClean="0"/>
              <a:t>: </a:t>
            </a:r>
            <a:r>
              <a:rPr lang="ru-RU" dirty="0" smtClean="0"/>
              <a:t>промежутки </a:t>
            </a:r>
            <a:r>
              <a:rPr lang="ru-RU" dirty="0" smtClean="0"/>
              <a:t>между перегородками заполняли разноцветной эмалью, получалась так называемая перегородчатая эмаль.</a:t>
            </a:r>
            <a:endParaRPr lang="ru-RU" dirty="0"/>
          </a:p>
        </p:txBody>
      </p:sp>
      <p:pic>
        <p:nvPicPr>
          <p:cNvPr id="34818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scy;&amp;kcy;&amp;acy;&amp;ncy;&amp;soft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9796" y="2609976"/>
            <a:ext cx="3021463" cy="3934125"/>
          </a:xfrm>
          <a:prstGeom prst="rect">
            <a:avLst/>
          </a:prstGeom>
          <a:noFill/>
        </p:spPr>
      </p:pic>
      <p:pic>
        <p:nvPicPr>
          <p:cNvPr id="34820" name="Picture 4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scy;&amp;kcy;&amp;acy;&amp;ncy;&amp;soft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5469" y="2906974"/>
            <a:ext cx="3573990" cy="3435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7104" y="745192"/>
            <a:ext cx="797029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Домашнее задание</a:t>
            </a:r>
          </a:p>
          <a:p>
            <a:pPr lvl="0" algn="ctr"/>
            <a:endParaRPr lang="ru-RU" sz="4000" dirty="0" smtClean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ru-RU" sz="4000" dirty="0" smtClean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5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П. 10</a:t>
            </a:r>
            <a:endParaRPr lang="ru-RU" sz="54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482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0956" y="1348724"/>
            <a:ext cx="5419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       В </a:t>
            </a:r>
            <a:r>
              <a:rPr lang="en-US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XI</a:t>
            </a:r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 XII</a:t>
            </a:r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веках </a:t>
            </a:r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византийская культура достигла наивысшего </a:t>
            </a:r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расцвета: развивались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живопись, скульптура, литература, архитектура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2210" y="831906"/>
            <a:ext cx="5373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Византия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&amp;Kcy;&amp;acy;&amp;rcy;&amp;tcy;&amp;icy;&amp;ncy;&amp;kcy;&amp;icy; &amp;pcy;&amp;ocy; &amp;zcy;&amp;acy;&amp;pcy;&amp;rcy;&amp;ocy;&amp;scy;&amp;ucy; &amp;vcy;&amp;icy;&amp;zcy;&amp;acy;&amp;ncy;&amp;tcy;&amp;icy;&amp;jcy;&amp;scy;&amp;kcy;&amp;acy;&amp;yacy; &amp;kcy;&amp;ucy;&amp;lcy;&amp;softcy;&amp;tcy;&amp;ucy;&amp;r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2876" y="1279126"/>
            <a:ext cx="2925503" cy="2164873"/>
          </a:xfrm>
          <a:prstGeom prst="rect">
            <a:avLst/>
          </a:prstGeom>
          <a:noFill/>
        </p:spPr>
      </p:pic>
      <p:pic>
        <p:nvPicPr>
          <p:cNvPr id="5124" name="Picture 4" descr="&amp;Kcy;&amp;acy;&amp;rcy;&amp;tcy;&amp;icy;&amp;ncy;&amp;kcy;&amp;icy; &amp;pcy;&amp;ocy; &amp;zcy;&amp;acy;&amp;pcy;&amp;rcy;&amp;ocy;&amp;scy;&amp;ucy; &amp;vcy;&amp;icy;&amp;zcy;&amp;acy;&amp;ncy;&amp;tcy;&amp;icy;&amp;jcy;&amp;scy;&amp;kcy;&amp;acy;&amp;yacy; &amp;kcy;&amp;ucy;&amp;lcy;&amp;softcy;&amp;tcy;&amp;ucy;&amp;rcy;&amp;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466" y="3466533"/>
            <a:ext cx="3674272" cy="2810029"/>
          </a:xfrm>
          <a:prstGeom prst="rect">
            <a:avLst/>
          </a:prstGeom>
          <a:noFill/>
        </p:spPr>
      </p:pic>
      <p:pic>
        <p:nvPicPr>
          <p:cNvPr id="5126" name="Picture 6" descr="&amp;Kcy;&amp;acy;&amp;rcy;&amp;tcy;&amp;icy;&amp;ncy;&amp;kcy;&amp;icy; &amp;pcy;&amp;ocy; &amp;zcy;&amp;acy;&amp;pcy;&amp;rcy;&amp;ocy;&amp;scy;&amp;ucy; &amp;vcy;&amp;icy;&amp;zcy;&amp;acy;&amp;ncy;&amp;tcy;&amp;icy;&amp;jcy;&amp;scy;&amp;kcy;&amp;acy;&amp;yacy; &amp;kcy;&amp;ucy;&amp;lcy;&amp;softcy;&amp;tcy;&amp;ucy;&amp;rcy;&amp;acy;"/>
          <p:cNvPicPr>
            <a:picLocks noChangeAspect="1" noChangeArrowheads="1"/>
          </p:cNvPicPr>
          <p:nvPr/>
        </p:nvPicPr>
        <p:blipFill>
          <a:blip r:embed="rId6" cstate="print"/>
          <a:srcRect r="1636" b="7104"/>
          <a:stretch>
            <a:fillRect/>
          </a:stretch>
        </p:blipFill>
        <p:spPr bwMode="auto">
          <a:xfrm>
            <a:off x="3799526" y="3254991"/>
            <a:ext cx="4383539" cy="3104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113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82210" y="831906"/>
            <a:ext cx="5373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Западная Европа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956" y="1348724"/>
            <a:ext cx="54193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       В </a:t>
            </a:r>
            <a:r>
              <a:rPr lang="en-US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 веке наблюдается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Каролингское Возрождение </a:t>
            </a:r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– воскрешение античных традиций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&amp;Kcy;&amp;acy;&amp;rcy;&amp;tcy;&amp;icy;&amp;ncy;&amp;kcy;&amp;icy; &amp;pcy;&amp;ocy; &amp;zcy;&amp;acy;&amp;pcy;&amp;rcy;&amp;ocy;&amp;scy;&amp;ucy; &amp;Kcy;&amp;acy;&amp;rcy;&amp;ocy;&amp;lcy;&amp;icy;&amp;ncy;&amp;gcy;&amp;scy;&amp;kcy;&amp;ocy;&amp;iecy; &amp;Vcy;&amp;ocy;&amp;zcy;&amp;rcy;&amp;ocy;&amp;zhcy;&amp;dcy;&amp;iecy;&amp;n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3169" y="1386338"/>
            <a:ext cx="2819400" cy="3943350"/>
          </a:xfrm>
          <a:prstGeom prst="rect">
            <a:avLst/>
          </a:prstGeom>
          <a:noFill/>
        </p:spPr>
      </p:pic>
      <p:pic>
        <p:nvPicPr>
          <p:cNvPr id="4100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939" y="2543530"/>
            <a:ext cx="2886075" cy="4000501"/>
          </a:xfrm>
          <a:prstGeom prst="rect">
            <a:avLst/>
          </a:prstGeom>
          <a:noFill/>
        </p:spPr>
      </p:pic>
      <p:pic>
        <p:nvPicPr>
          <p:cNvPr id="4102" name="Picture 6" descr="&amp;Kcy;&amp;acy;&amp;rcy;&amp;tcy;&amp;icy;&amp;ncy;&amp;kcy;&amp;icy; &amp;pcy;&amp;ocy; &amp;zcy;&amp;acy;&amp;pcy;&amp;rcy;&amp;ocy;&amp;scy;&amp;ucy; &amp;kcy;&amp;acy;&amp;rcy;&amp;lcy; &amp;vcy;&amp;iecy;&amp;lcy;&amp;icy;&amp;kcy;&amp;icy;&amp;j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2256" y="3018219"/>
            <a:ext cx="3562065" cy="2861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172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2210" y="831906"/>
            <a:ext cx="5373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Западная Европа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955" y="1348724"/>
            <a:ext cx="835361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       В </a:t>
            </a:r>
            <a:r>
              <a:rPr lang="en-US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 веке появляются первые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университеты: </a:t>
            </a:r>
          </a:p>
          <a:p>
            <a:pPr marL="457200" indent="-457200"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Оксфорде 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и  Болонье</a:t>
            </a:r>
            <a:endParaRPr lang="ru-RU" sz="3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659" y="2514601"/>
            <a:ext cx="4366980" cy="2889913"/>
          </a:xfrm>
          <a:prstGeom prst="rect">
            <a:avLst/>
          </a:prstGeom>
          <a:noFill/>
        </p:spPr>
      </p:pic>
      <p:pic>
        <p:nvPicPr>
          <p:cNvPr id="3076" name="Picture 4" descr="&amp;Kcy;&amp;acy;&amp;rcy;&amp;tcy;&amp;icy;&amp;ncy;&amp;kcy;&amp;icy; &amp;pcy;&amp;ocy; &amp;zcy;&amp;acy;&amp;pcy;&amp;rcy;&amp;ocy;&amp;scy;&amp;ucy; &amp;pcy;&amp;iecy;&amp;rcy;&amp;vcy;&amp;ycy;&amp;jcy; &amp;ucy;&amp;ncy;&amp;icy;&amp;vcy;&amp;iecy;&amp;rcy;&amp;scy;&amp;icy;&amp;tcy;&amp;iecy;&amp;tcy; &amp;vcy; &amp;bcy;&amp;ocy;&amp;lcy;&amp;ocy;&amp;ncy;&amp;soft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4621" y="3351686"/>
            <a:ext cx="4016568" cy="2926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353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82210" y="831906"/>
            <a:ext cx="5373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Давайте вспомним…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9254" y="2454193"/>
            <a:ext cx="61153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Что изучали в средневековых университетах?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53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570549"/>
            <a:ext cx="4572000" cy="5890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endParaRPr lang="ru-RU" sz="2400" b="1" dirty="0">
              <a:solidFill>
                <a:prstClr val="black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2210" y="831906"/>
            <a:ext cx="5373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Культура Руси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956" y="1348724"/>
            <a:ext cx="5419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Основой древнерусской культуры стало богатое наследие </a:t>
            </a:r>
            <a:r>
              <a:rPr lang="ru-RU" sz="2200" dirty="0" smtClean="0">
                <a:ea typeface="Tahoma" panose="020B0604030504040204" pitchFamily="34" charset="0"/>
                <a:cs typeface="Tahoma" panose="020B0604030504040204" pitchFamily="34" charset="0"/>
              </a:rPr>
              <a:t>древних славян: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мифы и сказания, резьба по камню и дереву, искусство древних кузнецов </a:t>
            </a:r>
            <a:endParaRPr lang="ru-RU" sz="2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0" name="AutoShap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"/>
          <p:cNvSpPr>
            <a:spLocks noChangeAspect="1" noChangeArrowheads="1"/>
          </p:cNvSpPr>
          <p:nvPr/>
        </p:nvSpPr>
        <p:spPr bwMode="auto">
          <a:xfrm>
            <a:off x="155575" y="-2598738"/>
            <a:ext cx="7219950" cy="541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"/>
          <p:cNvSpPr>
            <a:spLocks noChangeAspect="1" noChangeArrowheads="1"/>
          </p:cNvSpPr>
          <p:nvPr/>
        </p:nvSpPr>
        <p:spPr bwMode="auto">
          <a:xfrm>
            <a:off x="155575" y="-2598738"/>
            <a:ext cx="7219950" cy="541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"/>
          <p:cNvSpPr>
            <a:spLocks noChangeAspect="1" noChangeArrowheads="1"/>
          </p:cNvSpPr>
          <p:nvPr/>
        </p:nvSpPr>
        <p:spPr bwMode="auto">
          <a:xfrm>
            <a:off x="155575" y="-2598738"/>
            <a:ext cx="7219950" cy="541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598738"/>
            <a:ext cx="7219950" cy="541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5874" y="1433015"/>
            <a:ext cx="2667000" cy="1905000"/>
          </a:xfrm>
          <a:prstGeom prst="rect">
            <a:avLst/>
          </a:prstGeom>
          <a:noFill/>
        </p:spPr>
      </p:pic>
      <p:pic>
        <p:nvPicPr>
          <p:cNvPr id="2060" name="Picture 12" descr="http://xn----8sbecdddeba8c8apddseikagdxkj.xn--p1ai/wp-content/uploads/2012/03/istoki-kyltyru-300x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38194" y="3123203"/>
            <a:ext cx="4415620" cy="3311715"/>
          </a:xfrm>
          <a:prstGeom prst="rect">
            <a:avLst/>
          </a:prstGeom>
          <a:noFill/>
        </p:spPr>
      </p:pic>
      <p:pic>
        <p:nvPicPr>
          <p:cNvPr id="2062" name="Picture 1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3774" y="3823103"/>
            <a:ext cx="4388699" cy="2782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891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6000" y="1570549"/>
            <a:ext cx="4572000" cy="5890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arenR"/>
            </a:pPr>
            <a:endParaRPr lang="ru-RU" sz="2400" b="1" dirty="0">
              <a:solidFill>
                <a:prstClr val="black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2210" y="831906"/>
            <a:ext cx="5373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Культура Руси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Hirmos Caps Ucs" panose="0200050009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7619" y="1403314"/>
            <a:ext cx="54193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Устное народное творчество: 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0" name="AutoShap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"/>
          <p:cNvSpPr>
            <a:spLocks noChangeAspect="1" noChangeArrowheads="1"/>
          </p:cNvSpPr>
          <p:nvPr/>
        </p:nvSpPr>
        <p:spPr bwMode="auto">
          <a:xfrm>
            <a:off x="155575" y="-2598738"/>
            <a:ext cx="7219950" cy="541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"/>
          <p:cNvSpPr>
            <a:spLocks noChangeAspect="1" noChangeArrowheads="1"/>
          </p:cNvSpPr>
          <p:nvPr/>
        </p:nvSpPr>
        <p:spPr bwMode="auto">
          <a:xfrm>
            <a:off x="155575" y="-2598738"/>
            <a:ext cx="7219950" cy="541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"/>
          <p:cNvSpPr>
            <a:spLocks noChangeAspect="1" noChangeArrowheads="1"/>
          </p:cNvSpPr>
          <p:nvPr/>
        </p:nvSpPr>
        <p:spPr bwMode="auto">
          <a:xfrm>
            <a:off x="155575" y="-2598738"/>
            <a:ext cx="7219950" cy="541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598738"/>
            <a:ext cx="7219950" cy="5419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595953" y="1942531"/>
            <a:ext cx="1905000" cy="533400"/>
          </a:xfrm>
          <a:prstGeom prst="horizontalScroll">
            <a:avLst>
              <a:gd name="adj" fmla="val 12500"/>
            </a:avLst>
          </a:prstGeom>
          <a:solidFill>
            <a:srgbClr val="E7D09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песни</a:t>
            </a:r>
            <a:endParaRPr lang="ru-RU" sz="2400" dirty="0"/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423314" y="2190466"/>
            <a:ext cx="1905000" cy="533400"/>
          </a:xfrm>
          <a:prstGeom prst="horizontalScroll">
            <a:avLst>
              <a:gd name="adj" fmla="val 12500"/>
            </a:avLst>
          </a:prstGeom>
          <a:solidFill>
            <a:srgbClr val="E7D09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сказки</a:t>
            </a:r>
            <a:endParaRPr lang="ru-RU" sz="2400" dirty="0"/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6332561" y="2506639"/>
            <a:ext cx="1905000" cy="533400"/>
          </a:xfrm>
          <a:prstGeom prst="horizontalScroll">
            <a:avLst>
              <a:gd name="adj" fmla="val 12500"/>
            </a:avLst>
          </a:prstGeom>
          <a:solidFill>
            <a:srgbClr val="E7D09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Hirmos Caps Ucs" panose="0200050009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былины</a:t>
            </a:r>
            <a:endParaRPr lang="ru-RU" sz="2400" dirty="0"/>
          </a:p>
        </p:txBody>
      </p:sp>
      <p:pic>
        <p:nvPicPr>
          <p:cNvPr id="21506" name="Picture 2" descr="&amp;Kcy;&amp;acy;&amp;rcy;&amp;tcy;&amp;icy;&amp;ncy;&amp;kcy;&amp;icy; &amp;pcy;&amp;ocy; &amp;zcy;&amp;acy;&amp;pcy;&amp;rcy;&amp;ocy;&amp;scy;&amp;ucy; &amp;dcy;&amp;rcy;&amp;iecy;&amp;vcy;&amp;ncy;&amp;iecy;&amp;rcy;&amp;ucy;&amp;scy;&amp;scy;&amp;kcy;&amp;acy;&amp;yacy; &amp;kcy;&amp;ucy;&amp;lcy;&amp;softcy;&amp;tcy;&amp;ucy;&amp;rcy;&amp;acy; &amp;bcy;&amp;ycy;&amp;lcy;&amp;icy;&amp;ncy;&amp;y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250" y="3356212"/>
            <a:ext cx="4124325" cy="3028950"/>
          </a:xfrm>
          <a:prstGeom prst="rect">
            <a:avLst/>
          </a:prstGeom>
          <a:noFill/>
        </p:spPr>
      </p:pic>
      <p:pic>
        <p:nvPicPr>
          <p:cNvPr id="21508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6018" y="3330054"/>
            <a:ext cx="4245970" cy="3057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891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4901" y="630535"/>
            <a:ext cx="6373505" cy="311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2000" dirty="0" smtClean="0"/>
              <a:t>Главным мотивом древнерусского искусства был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</a:t>
            </a:r>
            <a:r>
              <a:rPr lang="ru-RU" sz="2000" dirty="0" smtClean="0"/>
              <a:t>, призыв к объединению народных сил против внешних </a:t>
            </a:r>
            <a:r>
              <a:rPr lang="ru-RU" sz="2000" dirty="0" smtClean="0"/>
              <a:t>врагов.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вы понимаете понятие «патриотизм»? Приведите несколько примеров патриотизма из ранее изученного материала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ru-RU" b="1" dirty="0">
              <a:latin typeface="Arial" charset="0"/>
            </a:endParaRPr>
          </a:p>
        </p:txBody>
      </p:sp>
      <p:pic>
        <p:nvPicPr>
          <p:cNvPr id="23554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2943" y="3406371"/>
            <a:ext cx="3406015" cy="2954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1017</Words>
  <Application>Microsoft Office PowerPoint</Application>
  <PresentationFormat>Экран (4:3)</PresentationFormat>
  <Paragraphs>70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Оксана</cp:lastModifiedBy>
  <cp:revision>91</cp:revision>
  <dcterms:created xsi:type="dcterms:W3CDTF">2013-11-19T05:52:05Z</dcterms:created>
  <dcterms:modified xsi:type="dcterms:W3CDTF">2016-12-19T20:08:59Z</dcterms:modified>
</cp:coreProperties>
</file>