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71" r:id="rId7"/>
    <p:sldId id="261" r:id="rId8"/>
    <p:sldId id="262" r:id="rId9"/>
    <p:sldId id="263" r:id="rId10"/>
    <p:sldId id="265" r:id="rId11"/>
    <p:sldId id="264" r:id="rId12"/>
    <p:sldId id="267" r:id="rId13"/>
    <p:sldId id="305" r:id="rId14"/>
    <p:sldId id="304" r:id="rId15"/>
    <p:sldId id="307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10" d="100"/>
          <a:sy n="110" d="100"/>
        </p:scale>
        <p:origin x="1644" y="114"/>
      </p:cViewPr>
      <p:guideLst>
        <p:guide orient="horz" pos="211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None/>
            </a:pPr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anose="02040502050405020303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anose="02040502050405020303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9001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33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2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openxmlformats.org/officeDocument/2006/relationships/image" Target="../media/image30.png"/><Relationship Id="rId7" Type="http://schemas.openxmlformats.org/officeDocument/2006/relationships/image" Target="../media/image29.png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9" Type="http://schemas.openxmlformats.org/officeDocument/2006/relationships/slideLayout" Target="../slideLayouts/slideLayout2.xml"/><Relationship Id="rId18" Type="http://schemas.openxmlformats.org/officeDocument/2006/relationships/image" Target="../media/image40.jpeg"/><Relationship Id="rId17" Type="http://schemas.openxmlformats.org/officeDocument/2006/relationships/image" Target="../media/image39.jpeg"/><Relationship Id="rId16" Type="http://schemas.openxmlformats.org/officeDocument/2006/relationships/image" Target="../media/image38.png"/><Relationship Id="rId15" Type="http://schemas.openxmlformats.org/officeDocument/2006/relationships/image" Target="../media/image37.png"/><Relationship Id="rId14" Type="http://schemas.openxmlformats.org/officeDocument/2006/relationships/image" Target="../media/image36.png"/><Relationship Id="rId13" Type="http://schemas.openxmlformats.org/officeDocument/2006/relationships/image" Target="../media/image35.png"/><Relationship Id="rId12" Type="http://schemas.openxmlformats.org/officeDocument/2006/relationships/image" Target="../media/image34.png"/><Relationship Id="rId11" Type="http://schemas.openxmlformats.org/officeDocument/2006/relationships/image" Target="../media/image33.png"/><Relationship Id="rId10" Type="http://schemas.openxmlformats.org/officeDocument/2006/relationships/image" Target="../media/image32.png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0" y="4503"/>
            <a:ext cx="9137995" cy="685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75656" y="188640"/>
            <a:ext cx="6120680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000" kern="0" dirty="0">
                <a:solidFill>
                  <a:srgbClr val="C0504D">
                    <a:lumMod val="50000"/>
                  </a:srgbClr>
                </a:solidFill>
                <a:latin typeface="Arial" panose="020B0604020202020204" pitchFamily="34" charset="0"/>
              </a:rPr>
              <a:t>Детский сад «Елочка» с.Усть-Порозиха,филиал МБДОУ-детский сад «Березка» с.Шипуново</a:t>
            </a:r>
            <a:endParaRPr lang="ru-RU" sz="2000" kern="0" dirty="0">
              <a:solidFill>
                <a:srgbClr val="C0504D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49996" y="6093296"/>
            <a:ext cx="4572000" cy="52197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1400" b="1" dirty="0">
                <a:solidFill>
                  <a:srgbClr val="C0504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с.Усть-Порозиха</a:t>
            </a:r>
            <a:endParaRPr lang="ru-RU" sz="1400" b="1" dirty="0">
              <a:solidFill>
                <a:srgbClr val="C0504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sz="1400" b="1" dirty="0">
                <a:solidFill>
                  <a:srgbClr val="C0504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год </a:t>
            </a:r>
            <a:endParaRPr lang="ru-RU" sz="1400" b="1" dirty="0">
              <a:solidFill>
                <a:srgbClr val="C0504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2032000" y="1116330"/>
            <a:ext cx="6163945" cy="2334260"/>
          </a:xfrm>
          <a:prstGeom prst="rect">
            <a:avLst/>
          </a:prstGeom>
        </p:spPr>
        <p:txBody>
          <a:bodyPr>
            <a:noAutofit/>
          </a:bodyPr>
          <a:p>
            <a:pPr algn="l" defTabSz="266700"/>
            <a:endParaRPr sz="3600">
              <a:solidFill>
                <a:schemeClr val="tx1"/>
              </a:solidFill>
              <a:latin typeface="Arial Black" panose="020B0A04020102020204"/>
              <a:ea typeface="Arial Black" panose="020B0A04020102020204"/>
            </a:endParaRPr>
          </a:p>
          <a:p>
            <a:pPr algn="l" defTabSz="266700"/>
            <a:r>
              <a:rPr sz="3600">
                <a:solidFill>
                  <a:srgbClr val="FF0000"/>
                </a:solidFill>
                <a:latin typeface="Arial Black" panose="020B0A04020102020204"/>
                <a:ea typeface="Arial Black" panose="020B0A04020102020204"/>
              </a:rPr>
              <a:t>Тематический день</a:t>
            </a:r>
            <a:endParaRPr sz="3600">
              <a:solidFill>
                <a:srgbClr val="FF0000"/>
              </a:solidFill>
              <a:latin typeface="Arial Black" panose="020B0A04020102020204"/>
              <a:ea typeface="Arial Black" panose="020B0A04020102020204"/>
            </a:endParaRPr>
          </a:p>
          <a:p>
            <a:pPr algn="l" defTabSz="266700"/>
            <a:endParaRPr sz="3600">
              <a:solidFill>
                <a:srgbClr val="FF0000"/>
              </a:solidFill>
              <a:latin typeface="Tahoma" panose="020B0604030504040204"/>
              <a:ea typeface="Tahoma" panose="020B0604030504040204"/>
            </a:endParaRPr>
          </a:p>
          <a:p>
            <a:pPr algn="l" defTabSz="266700"/>
            <a:r>
              <a:rPr sz="3600">
                <a:solidFill>
                  <a:srgbClr val="FF0000"/>
                </a:solidFill>
                <a:latin typeface="Tahoma" panose="020B0604030504040204"/>
                <a:ea typeface="Tahoma" panose="020B0604030504040204"/>
              </a:rPr>
              <a:t>«Один день без игрушек»</a:t>
            </a:r>
            <a:endParaRPr sz="3600">
              <a:solidFill>
                <a:srgbClr val="FF0000"/>
              </a:solidFill>
              <a:latin typeface="Tahoma" panose="020B0604030504040204"/>
              <a:ea typeface="Tahoma" panose="020B060403050404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овое поле 2"/>
          <p:cNvSpPr txBox="1"/>
          <p:nvPr/>
        </p:nvSpPr>
        <p:spPr>
          <a:xfrm>
            <a:off x="914400" y="-635"/>
            <a:ext cx="4839970" cy="18738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en-US"/>
              <a:t>«</a:t>
            </a:r>
            <a:r>
              <a:rPr lang="en-US" altLang="en-US"/>
              <a:t>Бросовый</a:t>
            </a:r>
            <a:r>
              <a:rPr lang="en-US" altLang="ru-RU"/>
              <a:t> </a:t>
            </a:r>
            <a:r>
              <a:rPr lang="en-US" altLang="en-US"/>
              <a:t>материал</a:t>
            </a:r>
            <a:r>
              <a:rPr lang="en-US" altLang="ru-RU"/>
              <a:t> — </a:t>
            </a:r>
            <a:r>
              <a:rPr lang="en-US" altLang="en-US"/>
              <a:t>это</a:t>
            </a:r>
            <a:r>
              <a:rPr lang="en-US" altLang="ru-RU"/>
              <a:t> </a:t>
            </a:r>
            <a:r>
              <a:rPr lang="en-US" altLang="en-US"/>
              <a:t>все</a:t>
            </a:r>
            <a:r>
              <a:rPr lang="en-US" altLang="ru-RU"/>
              <a:t> </a:t>
            </a:r>
            <a:r>
              <a:rPr lang="en-US" altLang="en-US"/>
              <a:t>то</a:t>
            </a:r>
            <a:r>
              <a:rPr lang="en-US" altLang="ru-RU"/>
              <a:t>, </a:t>
            </a:r>
            <a:r>
              <a:rPr lang="en-US" altLang="en-US"/>
              <a:t>что</a:t>
            </a:r>
            <a:r>
              <a:rPr lang="en-US" altLang="ru-RU"/>
              <a:t> </a:t>
            </a:r>
            <a:r>
              <a:rPr lang="en-US" altLang="en-US"/>
              <a:t>можно</a:t>
            </a:r>
            <a:r>
              <a:rPr lang="en-US" altLang="ru-RU"/>
              <a:t> </a:t>
            </a:r>
            <a:r>
              <a:rPr lang="en-US" altLang="en-US"/>
              <a:t>было</a:t>
            </a:r>
            <a:r>
              <a:rPr lang="en-US" altLang="ru-RU"/>
              <a:t> </a:t>
            </a:r>
            <a:r>
              <a:rPr lang="en-US" altLang="en-US"/>
              <a:t>без</a:t>
            </a:r>
            <a:r>
              <a:rPr lang="en-US" altLang="ru-RU"/>
              <a:t> </a:t>
            </a:r>
            <a:r>
              <a:rPr lang="en-US" altLang="en-US"/>
              <a:t>жалости</a:t>
            </a:r>
            <a:r>
              <a:rPr lang="en-US" altLang="ru-RU"/>
              <a:t> </a:t>
            </a:r>
            <a:r>
              <a:rPr lang="en-US" altLang="en-US"/>
              <a:t>выкинуть</a:t>
            </a:r>
            <a:r>
              <a:rPr lang="en-US" altLang="ru-RU"/>
              <a:t>, </a:t>
            </a:r>
            <a:r>
              <a:rPr lang="en-US" altLang="en-US"/>
              <a:t>а</a:t>
            </a:r>
            <a:r>
              <a:rPr lang="en-US" altLang="ru-RU"/>
              <a:t> </a:t>
            </a:r>
            <a:r>
              <a:rPr lang="en-US" altLang="en-US"/>
              <a:t>можно</a:t>
            </a:r>
            <a:r>
              <a:rPr lang="en-US" altLang="ru-RU"/>
              <a:t> </a:t>
            </a:r>
            <a:r>
              <a:rPr lang="en-US" altLang="en-US"/>
              <a:t>и</a:t>
            </a:r>
            <a:r>
              <a:rPr lang="en-US" altLang="ru-RU"/>
              <a:t> </a:t>
            </a:r>
            <a:r>
              <a:rPr lang="en-US" altLang="en-US"/>
              <a:t>использовать</a:t>
            </a:r>
            <a:r>
              <a:rPr lang="en-US" altLang="ru-RU"/>
              <a:t>, </a:t>
            </a:r>
            <a:r>
              <a:rPr lang="en-US" altLang="en-US"/>
              <a:t>дав</a:t>
            </a:r>
            <a:r>
              <a:rPr lang="en-US" altLang="ru-RU"/>
              <a:t> </a:t>
            </a:r>
            <a:r>
              <a:rPr lang="en-US" altLang="en-US"/>
              <a:t>волю</a:t>
            </a:r>
            <a:r>
              <a:rPr lang="en-US" altLang="ru-RU"/>
              <a:t> </a:t>
            </a:r>
            <a:r>
              <a:rPr lang="en-US" altLang="en-US"/>
              <a:t>безграничной</a:t>
            </a:r>
            <a:r>
              <a:rPr lang="en-US" altLang="ru-RU"/>
              <a:t> </a:t>
            </a:r>
            <a:r>
              <a:rPr lang="en-US" altLang="en-US"/>
              <a:t>детской</a:t>
            </a:r>
            <a:r>
              <a:rPr lang="en-US" altLang="ru-RU"/>
              <a:t> </a:t>
            </a:r>
            <a:r>
              <a:rPr lang="en-US" altLang="en-US"/>
              <a:t>фантазии</a:t>
            </a:r>
            <a:r>
              <a:rPr lang="en-US" altLang="en-US"/>
              <a:t>»</a:t>
            </a:r>
            <a:endParaRPr lang="en-US" altLang="en-US"/>
          </a:p>
          <a:p>
            <a:endParaRPr lang="en-US" altLang="ru-RU"/>
          </a:p>
          <a:p>
            <a:r>
              <a:rPr lang="en-US" altLang="en-US"/>
              <a:t>О</a:t>
            </a:r>
            <a:r>
              <a:rPr lang="en-US" altLang="ru-RU"/>
              <a:t>. </a:t>
            </a:r>
            <a:r>
              <a:rPr lang="en-US" altLang="en-US"/>
              <a:t>Шлосс</a:t>
            </a:r>
            <a:endParaRPr lang="en-US" altLang="en-US"/>
          </a:p>
          <a:p>
            <a:endParaRPr lang="en-US" altLang="ru-RU"/>
          </a:p>
          <a:p>
            <a:endParaRPr lang="en-US" altLang="ru-RU"/>
          </a:p>
          <a:p>
            <a:endParaRPr lang="en-US" altLang="ru-RU"/>
          </a:p>
          <a:p>
            <a:endParaRPr lang="en-US" altLang="ru-RU"/>
          </a:p>
          <a:p>
            <a:endParaRPr lang="ru-RU" altLang="en-US"/>
          </a:p>
        </p:txBody>
      </p:sp>
      <p:pic>
        <p:nvPicPr>
          <p:cNvPr id="4" name="Изображение 3" descr="IMG-20250207-WA0086"/>
          <p:cNvPicPr>
            <a:picLocks noChangeAspect="1"/>
          </p:cNvPicPr>
          <p:nvPr/>
        </p:nvPicPr>
        <p:blipFill>
          <a:blip r:embed="rId1"/>
          <a:srcRect t="31102" b="17454"/>
          <a:stretch>
            <a:fillRect/>
          </a:stretch>
        </p:blipFill>
        <p:spPr>
          <a:xfrm>
            <a:off x="4436110" y="1946275"/>
            <a:ext cx="4044315" cy="4557395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5" name="Изображение 4" descr="IMG-20250207-WA0102"/>
          <p:cNvPicPr>
            <a:picLocks noChangeAspect="1"/>
          </p:cNvPicPr>
          <p:nvPr/>
        </p:nvPicPr>
        <p:blipFill>
          <a:blip r:embed="rId2"/>
          <a:srcRect b="25852"/>
          <a:stretch>
            <a:fillRect/>
          </a:stretch>
        </p:blipFill>
        <p:spPr>
          <a:xfrm>
            <a:off x="320675" y="1945640"/>
            <a:ext cx="3706495" cy="4519295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76672"/>
            <a:ext cx="6512511" cy="2232248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2400"/>
              <a:t>Планирование</a:t>
            </a:r>
            <a:r>
              <a:rPr lang="en-US" altLang="ru-RU" sz="2400"/>
              <a:t> </a:t>
            </a:r>
            <a:r>
              <a:rPr lang="en-US" altLang="en-US" sz="2400"/>
              <a:t>режимных</a:t>
            </a:r>
            <a:r>
              <a:rPr lang="en-US" altLang="ru-RU" sz="2400"/>
              <a:t> </a:t>
            </a:r>
            <a:r>
              <a:rPr lang="en-US" altLang="en-US" sz="2400"/>
              <a:t>моментов</a:t>
            </a:r>
            <a:r>
              <a:rPr lang="en-US" altLang="ru-RU" sz="2400"/>
              <a:t> </a:t>
            </a:r>
            <a:r>
              <a:rPr lang="en-US" altLang="en-US" sz="2400"/>
              <a:t>тематического</a:t>
            </a:r>
            <a:r>
              <a:rPr lang="en-US" altLang="ru-RU" sz="2400"/>
              <a:t> </a:t>
            </a:r>
            <a:r>
              <a:rPr lang="en-US" altLang="en-US" sz="2400"/>
              <a:t>дня</a:t>
            </a:r>
            <a:br>
              <a:rPr lang="en-US" altLang="en-US" sz="2400"/>
            </a:br>
            <a:r>
              <a:rPr lang="en-US" altLang="en-US" sz="2400"/>
              <a:t>«Один</a:t>
            </a:r>
            <a:r>
              <a:rPr lang="en-US" altLang="ru-RU" sz="2400"/>
              <a:t> </a:t>
            </a:r>
            <a:r>
              <a:rPr lang="en-US" altLang="en-US" sz="2400"/>
              <a:t>день</a:t>
            </a:r>
            <a:r>
              <a:rPr lang="en-US" altLang="ru-RU" sz="2400"/>
              <a:t> </a:t>
            </a:r>
            <a:r>
              <a:rPr lang="en-US" altLang="en-US" sz="2400"/>
              <a:t>без</a:t>
            </a:r>
            <a:r>
              <a:rPr lang="en-US" altLang="ru-RU" sz="2400"/>
              <a:t> </a:t>
            </a:r>
            <a:r>
              <a:rPr lang="en-US" altLang="en-US" sz="2400"/>
              <a:t>игрушек</a:t>
            </a:r>
            <a:br>
              <a:rPr lang="en-US" altLang="en-US" sz="2400"/>
            </a:br>
            <a:r>
              <a:rPr lang="ru-RU" altLang="en-US" sz="2400"/>
              <a:t>                        </a:t>
            </a:r>
            <a:r>
              <a:rPr lang="en-US" altLang="en-US" sz="1400"/>
              <a:t>Обсуждали</a:t>
            </a:r>
            <a:r>
              <a:rPr lang="en-US" altLang="ru-RU" sz="1400"/>
              <a:t> </a:t>
            </a:r>
            <a:r>
              <a:rPr lang="en-US" altLang="en-US" sz="1400"/>
              <a:t>распорядок</a:t>
            </a:r>
            <a:r>
              <a:rPr lang="en-US" altLang="ru-RU" sz="1400"/>
              <a:t> </a:t>
            </a:r>
            <a:r>
              <a:rPr lang="en-US" altLang="en-US" sz="1400"/>
              <a:t>дня</a:t>
            </a:r>
            <a:r>
              <a:rPr lang="en-US" altLang="ru-RU" sz="1400"/>
              <a:t> </a:t>
            </a:r>
            <a:r>
              <a:rPr lang="en-US" altLang="en-US" sz="1400"/>
              <a:t>и</a:t>
            </a:r>
            <a:r>
              <a:rPr lang="en-US" altLang="ru-RU" sz="1400"/>
              <a:t> </a:t>
            </a:r>
            <a:r>
              <a:rPr lang="en-US" altLang="en-US" sz="1400"/>
              <a:t>правила</a:t>
            </a:r>
            <a:r>
              <a:rPr lang="en-US" altLang="ru-RU" sz="1400"/>
              <a:t> </a:t>
            </a:r>
            <a:r>
              <a:rPr lang="en-US" altLang="en-US" sz="1400"/>
              <a:t>группы</a:t>
            </a:r>
            <a:br>
              <a:rPr lang="en-US" altLang="en-US" sz="1400"/>
            </a:br>
            <a:br>
              <a:rPr lang="en-US" altLang="ru-RU"/>
            </a:br>
            <a:br>
              <a:rPr lang="en-US" altLang="ru-RU"/>
            </a:br>
            <a:br>
              <a:rPr lang="en-US" altLang="ru-RU"/>
            </a:br>
            <a:br>
              <a:rPr lang="en-US" altLang="ru-RU"/>
            </a:br>
            <a:endParaRPr lang="en-US" altLang="en-US"/>
          </a:p>
        </p:txBody>
      </p:sp>
      <p:grpSp>
        <p:nvGrpSpPr>
          <p:cNvPr id="150" name="Group 150"/>
          <p:cNvGrpSpPr/>
          <p:nvPr/>
        </p:nvGrpSpPr>
        <p:grpSpPr>
          <a:xfrm>
            <a:off x="2218055" y="2116455"/>
            <a:ext cx="6295410" cy="3684193"/>
            <a:chOff x="0" y="0"/>
            <a:chExt cx="9124187" cy="6152387"/>
          </a:xfrm>
        </p:grpSpPr>
        <p:pic>
          <p:nvPicPr>
            <p:cNvPr id="151" name="Image 151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138427" y="644651"/>
              <a:ext cx="2004060" cy="1092708"/>
            </a:xfrm>
            <a:prstGeom prst="rect">
              <a:avLst/>
            </a:prstGeom>
          </p:spPr>
        </p:pic>
        <p:pic>
          <p:nvPicPr>
            <p:cNvPr id="152" name="Image 15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0644" y="1606296"/>
              <a:ext cx="720851" cy="2168652"/>
            </a:xfrm>
            <a:prstGeom prst="rect">
              <a:avLst/>
            </a:prstGeom>
          </p:spPr>
        </p:pic>
        <p:pic>
          <p:nvPicPr>
            <p:cNvPr id="153" name="Image 15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4651" y="3721608"/>
              <a:ext cx="1476755" cy="1786127"/>
            </a:xfrm>
            <a:prstGeom prst="rect">
              <a:avLst/>
            </a:prstGeom>
          </p:spPr>
        </p:pic>
        <p:pic>
          <p:nvPicPr>
            <p:cNvPr id="154" name="Image 15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26920" y="5320284"/>
              <a:ext cx="2223516" cy="440435"/>
            </a:xfrm>
            <a:prstGeom prst="rect">
              <a:avLst/>
            </a:prstGeom>
          </p:spPr>
        </p:pic>
        <p:pic>
          <p:nvPicPr>
            <p:cNvPr id="155" name="Image 15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55947" y="3721608"/>
              <a:ext cx="1476755" cy="1786127"/>
            </a:xfrm>
            <a:prstGeom prst="rect">
              <a:avLst/>
            </a:prstGeom>
          </p:spPr>
        </p:pic>
        <p:pic>
          <p:nvPicPr>
            <p:cNvPr id="156" name="Image 15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75859" y="1606296"/>
              <a:ext cx="720851" cy="2168652"/>
            </a:xfrm>
            <a:prstGeom prst="rect">
              <a:avLst/>
            </a:prstGeom>
          </p:spPr>
        </p:pic>
        <p:pic>
          <p:nvPicPr>
            <p:cNvPr id="157" name="Image 15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34867" y="644651"/>
              <a:ext cx="2004060" cy="1092708"/>
            </a:xfrm>
            <a:prstGeom prst="rect">
              <a:avLst/>
            </a:prstGeom>
          </p:spPr>
        </p:pic>
        <p:pic>
          <p:nvPicPr>
            <p:cNvPr id="158" name="Image 15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44267" y="2208276"/>
              <a:ext cx="1988819" cy="1988820"/>
            </a:xfrm>
            <a:prstGeom prst="rect">
              <a:avLst/>
            </a:prstGeom>
          </p:spPr>
        </p:pic>
        <p:pic>
          <p:nvPicPr>
            <p:cNvPr id="159" name="Image 15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441448" y="0"/>
              <a:ext cx="1394459" cy="1394460"/>
            </a:xfrm>
            <a:prstGeom prst="rect">
              <a:avLst/>
            </a:prstGeom>
          </p:spPr>
        </p:pic>
        <p:pic>
          <p:nvPicPr>
            <p:cNvPr id="160" name="Image 16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399788" y="943355"/>
              <a:ext cx="1394459" cy="1394460"/>
            </a:xfrm>
            <a:prstGeom prst="rect">
              <a:avLst/>
            </a:prstGeom>
          </p:spPr>
        </p:pic>
        <p:pic>
          <p:nvPicPr>
            <p:cNvPr id="161" name="Image 16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882896" y="3061716"/>
              <a:ext cx="1394459" cy="1394460"/>
            </a:xfrm>
            <a:prstGeom prst="rect">
              <a:avLst/>
            </a:prstGeom>
          </p:spPr>
        </p:pic>
        <p:pic>
          <p:nvPicPr>
            <p:cNvPr id="162" name="Image 16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528059" y="4760975"/>
              <a:ext cx="1394460" cy="1391412"/>
            </a:xfrm>
            <a:prstGeom prst="rect">
              <a:avLst/>
            </a:prstGeom>
          </p:spPr>
        </p:pic>
        <p:pic>
          <p:nvPicPr>
            <p:cNvPr id="163" name="Image 16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54836" y="4760975"/>
              <a:ext cx="1394460" cy="1391412"/>
            </a:xfrm>
            <a:prstGeom prst="rect">
              <a:avLst/>
            </a:prstGeom>
          </p:spPr>
        </p:pic>
        <p:pic>
          <p:nvPicPr>
            <p:cNvPr id="164" name="Image 16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0" y="3061716"/>
              <a:ext cx="1394460" cy="1394460"/>
            </a:xfrm>
            <a:prstGeom prst="rect">
              <a:avLst/>
            </a:prstGeom>
          </p:spPr>
        </p:pic>
        <p:pic>
          <p:nvPicPr>
            <p:cNvPr id="165" name="Image 16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83108" y="943355"/>
              <a:ext cx="1394460" cy="1394460"/>
            </a:xfrm>
            <a:prstGeom prst="rect">
              <a:avLst/>
            </a:prstGeom>
          </p:spPr>
        </p:pic>
        <p:pic>
          <p:nvPicPr>
            <p:cNvPr id="166" name="Image 166" descr="images.png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947672" y="1953767"/>
              <a:ext cx="2350007" cy="2339340"/>
            </a:xfrm>
            <a:prstGeom prst="rect">
              <a:avLst/>
            </a:prstGeom>
          </p:spPr>
        </p:pic>
        <p:sp>
          <p:nvSpPr>
            <p:cNvPr id="168" name="Graphic 168"/>
            <p:cNvSpPr/>
            <p:nvPr/>
          </p:nvSpPr>
          <p:spPr>
            <a:xfrm>
              <a:off x="5785358" y="2998851"/>
              <a:ext cx="3338829" cy="1985010"/>
            </a:xfrm>
            <a:custGeom>
              <a:avLst/>
              <a:gdLst/>
              <a:ahLst/>
              <a:cxnLst/>
              <a:rect l="l" t="t" r="r" b="b"/>
              <a:pathLst>
                <a:path w="3338829" h="1985010">
                  <a:moveTo>
                    <a:pt x="530098" y="1984628"/>
                  </a:moveTo>
                  <a:lnTo>
                    <a:pt x="3338829" y="1984628"/>
                  </a:lnTo>
                  <a:lnTo>
                    <a:pt x="3338829" y="174116"/>
                  </a:lnTo>
                  <a:lnTo>
                    <a:pt x="530098" y="174116"/>
                  </a:lnTo>
                  <a:lnTo>
                    <a:pt x="530098" y="1984628"/>
                  </a:lnTo>
                  <a:close/>
                </a:path>
                <a:path w="3338829" h="1985010">
                  <a:moveTo>
                    <a:pt x="463296" y="680847"/>
                  </a:moveTo>
                  <a:lnTo>
                    <a:pt x="210693" y="346329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FFC000"/>
              </a:solidFill>
              <a:prstDash val="solid"/>
            </a:ln>
          </p:spPr>
        </p:sp>
      </p:grpSp>
      <p:sp>
        <p:nvSpPr>
          <p:cNvPr id="4" name="Текстовое поле 3"/>
          <p:cNvSpPr txBox="1"/>
          <p:nvPr/>
        </p:nvSpPr>
        <p:spPr>
          <a:xfrm>
            <a:off x="4022090" y="2260600"/>
            <a:ext cx="763905" cy="505460"/>
          </a:xfrm>
          <a:prstGeom prst="rect">
            <a:avLst/>
          </a:prstGeom>
        </p:spPr>
        <p:txBody>
          <a:bodyPr>
            <a:noAutofit/>
          </a:bodyPr>
          <a:p>
            <a:pPr algn="l" defTabSz="266700">
              <a:lnSpc>
                <a:spcPct val="112000"/>
              </a:lnSpc>
            </a:pPr>
            <a:r>
              <a:rPr sz="1000">
                <a:solidFill>
                  <a:schemeClr val="tx1"/>
                </a:solidFill>
                <a:latin typeface="Tahoma" panose="020B0604030504040204"/>
                <a:ea typeface="Tahoma" panose="020B0604030504040204"/>
              </a:rPr>
              <a:t>Утренний прием</a:t>
            </a:r>
            <a:endParaRPr sz="1000">
              <a:solidFill>
                <a:schemeClr val="tx1"/>
              </a:solidFill>
              <a:latin typeface="Tahoma" panose="020B0604030504040204"/>
              <a:ea typeface="Tahoma" panose="020B0604030504040204"/>
            </a:endParaRP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5373370" y="2715260"/>
            <a:ext cx="788670" cy="6223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 defTabSz="266700">
              <a:lnSpc>
                <a:spcPct val="112000"/>
              </a:lnSpc>
            </a:pPr>
            <a:r>
              <a:rPr sz="1000">
                <a:solidFill>
                  <a:schemeClr val="tx1"/>
                </a:solidFill>
                <a:latin typeface="Tahoma" panose="020B0604030504040204"/>
                <a:ea typeface="Tahoma" panose="020B0604030504040204"/>
                <a:sym typeface="+mn-ea"/>
              </a:rPr>
              <a:t>Утренн</a:t>
            </a:r>
            <a:r>
              <a:rPr lang="ru-RU" sz="1000">
                <a:solidFill>
                  <a:schemeClr val="tx1"/>
                </a:solidFill>
                <a:latin typeface="Tahoma" panose="020B0604030504040204"/>
                <a:ea typeface="Tahoma" panose="020B0604030504040204"/>
                <a:sym typeface="+mn-ea"/>
              </a:rPr>
              <a:t>яя гимнастика</a:t>
            </a:r>
            <a:endParaRPr lang="ru-RU" sz="1000">
              <a:solidFill>
                <a:schemeClr val="tx1"/>
              </a:solidFill>
              <a:latin typeface="Tahoma" panose="020B0604030504040204"/>
              <a:ea typeface="Tahoma" panose="020B0604030504040204"/>
              <a:sym typeface="+mn-ea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5651500" y="4010025"/>
            <a:ext cx="786130" cy="6775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 defTabSz="266700">
              <a:lnSpc>
                <a:spcPct val="112000"/>
              </a:lnSpc>
            </a:pPr>
            <a:endParaRPr lang="ru-RU" altLang="en-US" sz="1200">
              <a:solidFill>
                <a:srgbClr val="FFFFFF"/>
              </a:solidFill>
              <a:latin typeface="Tahoma" panose="020B0604030504040204"/>
              <a:ea typeface="Tahoma" panose="020B0604030504040204"/>
              <a:sym typeface="+mn-ea"/>
            </a:endParaRPr>
          </a:p>
          <a:p>
            <a:pPr algn="l" defTabSz="266700">
              <a:lnSpc>
                <a:spcPct val="112000"/>
              </a:lnSpc>
            </a:pPr>
            <a:r>
              <a:rPr lang="ru-RU" altLang="en-US" sz="1200">
                <a:solidFill>
                  <a:schemeClr val="tx1"/>
                </a:solidFill>
                <a:latin typeface="Tahoma" panose="020B0604030504040204"/>
                <a:ea typeface="Tahoma" panose="020B0604030504040204"/>
                <a:sym typeface="+mn-ea"/>
              </a:rPr>
              <a:t>Занятия</a:t>
            </a:r>
            <a:endParaRPr lang="ru-RU" altLang="en-US" sz="1200">
              <a:solidFill>
                <a:schemeClr val="tx1"/>
              </a:solidFill>
              <a:latin typeface="Tahoma" panose="020B0604030504040204"/>
              <a:ea typeface="Tahoma" panose="020B0604030504040204"/>
              <a:sym typeface="+mn-ea"/>
            </a:endParaRP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4730115" y="5046980"/>
            <a:ext cx="808990" cy="6591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 defTabSz="266700">
              <a:lnSpc>
                <a:spcPct val="112000"/>
              </a:lnSpc>
            </a:pPr>
            <a:r>
              <a:rPr lang="ru-RU" altLang="en-US" sz="1000">
                <a:solidFill>
                  <a:schemeClr val="tx1"/>
                </a:solidFill>
                <a:latin typeface="Tahoma" panose="020B0604030504040204"/>
                <a:ea typeface="Tahoma" panose="020B0604030504040204"/>
                <a:sym typeface="+mn-ea"/>
              </a:rPr>
              <a:t>Индивидуальная работа с детьми</a:t>
            </a:r>
            <a:endParaRPr lang="ru-RU" altLang="en-US" sz="1000">
              <a:solidFill>
                <a:schemeClr val="tx1"/>
              </a:solidFill>
              <a:latin typeface="Tahoma" panose="020B0604030504040204"/>
              <a:ea typeface="Tahoma" panose="020B0604030504040204"/>
              <a:sym typeface="+mn-ea"/>
            </a:endParaRPr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3115945" y="5076825"/>
            <a:ext cx="966470" cy="6038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 defTabSz="266700">
              <a:lnSpc>
                <a:spcPct val="112000"/>
              </a:lnSpc>
            </a:pPr>
            <a:r>
              <a:rPr lang="ru-RU" altLang="en-US" sz="1000">
                <a:solidFill>
                  <a:srgbClr val="FFFFFF"/>
                </a:solidFill>
                <a:latin typeface="Tahoma" panose="020B0604030504040204"/>
                <a:ea typeface="Tahoma" panose="020B0604030504040204"/>
                <a:sym typeface="+mn-ea"/>
              </a:rPr>
              <a:t>  </a:t>
            </a:r>
            <a:endParaRPr lang="ru-RU" altLang="en-US" sz="1000">
              <a:solidFill>
                <a:srgbClr val="FFFFFF"/>
              </a:solidFill>
              <a:latin typeface="Tahoma" panose="020B0604030504040204"/>
              <a:ea typeface="Tahoma" panose="020B0604030504040204"/>
              <a:sym typeface="+mn-ea"/>
            </a:endParaRPr>
          </a:p>
          <a:p>
            <a:pPr algn="l" defTabSz="266700">
              <a:lnSpc>
                <a:spcPct val="112000"/>
              </a:lnSpc>
            </a:pPr>
            <a:r>
              <a:rPr lang="ru-RU" altLang="en-US" sz="1000">
                <a:solidFill>
                  <a:srgbClr val="FFFFFF"/>
                </a:solidFill>
                <a:latin typeface="Tahoma" panose="020B0604030504040204"/>
                <a:ea typeface="Tahoma" panose="020B0604030504040204"/>
                <a:sym typeface="+mn-ea"/>
              </a:rPr>
              <a:t>   </a:t>
            </a:r>
            <a:r>
              <a:rPr lang="ru-RU" altLang="en-US" sz="1000">
                <a:solidFill>
                  <a:schemeClr val="tx1"/>
                </a:solidFill>
                <a:latin typeface="Tahoma" panose="020B0604030504040204"/>
                <a:ea typeface="Tahoma" panose="020B0604030504040204"/>
                <a:sym typeface="+mn-ea"/>
              </a:rPr>
              <a:t>Прогулка</a:t>
            </a:r>
            <a:endParaRPr lang="ru-RU" altLang="en-US" sz="1000">
              <a:solidFill>
                <a:schemeClr val="tx1"/>
              </a:solidFill>
              <a:latin typeface="Tahoma" panose="020B0604030504040204"/>
              <a:ea typeface="Tahoma" panose="020B0604030504040204"/>
              <a:sym typeface="+mn-ea"/>
            </a:endParaRPr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2270125" y="3911600"/>
            <a:ext cx="845185" cy="8261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 defTabSz="266700">
              <a:lnSpc>
                <a:spcPct val="112000"/>
              </a:lnSpc>
            </a:pPr>
            <a:endParaRPr lang="ru-RU" altLang="en-US" sz="1000">
              <a:solidFill>
                <a:srgbClr val="FFFFFF"/>
              </a:solidFill>
              <a:latin typeface="Tahoma" panose="020B0604030504040204"/>
              <a:ea typeface="Tahoma" panose="020B0604030504040204"/>
              <a:sym typeface="+mn-ea"/>
            </a:endParaRPr>
          </a:p>
          <a:p>
            <a:pPr algn="l" defTabSz="266700">
              <a:lnSpc>
                <a:spcPct val="112000"/>
              </a:lnSpc>
            </a:pPr>
            <a:r>
              <a:rPr lang="ru-RU" altLang="en-US" sz="1000">
                <a:solidFill>
                  <a:schemeClr val="tx1"/>
                </a:solidFill>
                <a:latin typeface="Tahoma" panose="020B0604030504040204"/>
                <a:ea typeface="Tahoma" panose="020B0604030504040204"/>
                <a:sym typeface="+mn-ea"/>
              </a:rPr>
              <a:t>Настольные игры</a:t>
            </a:r>
            <a:endParaRPr lang="ru-RU" altLang="en-US" sz="1000">
              <a:solidFill>
                <a:schemeClr val="tx1"/>
              </a:solidFill>
              <a:latin typeface="Tahoma" panose="020B0604030504040204"/>
              <a:ea typeface="Tahoma" panose="020B0604030504040204"/>
              <a:sym typeface="+mn-ea"/>
            </a:endParaRPr>
          </a:p>
        </p:txBody>
      </p:sp>
      <p:sp>
        <p:nvSpPr>
          <p:cNvPr id="10" name="Текстовое поле 9"/>
          <p:cNvSpPr txBox="1"/>
          <p:nvPr/>
        </p:nvSpPr>
        <p:spPr>
          <a:xfrm>
            <a:off x="2527300" y="2681605"/>
            <a:ext cx="1026160" cy="8420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 defTabSz="266700">
              <a:lnSpc>
                <a:spcPct val="112000"/>
              </a:lnSpc>
            </a:pPr>
            <a:r>
              <a:rPr lang="ru-RU" altLang="en-US" sz="1000">
                <a:solidFill>
                  <a:srgbClr val="FFFFFF"/>
                </a:solidFill>
                <a:latin typeface="Tahoma" panose="020B0604030504040204"/>
                <a:ea typeface="Tahoma" panose="020B0604030504040204"/>
                <a:sym typeface="+mn-ea"/>
              </a:rPr>
              <a:t>  </a:t>
            </a:r>
            <a:endParaRPr lang="ru-RU" altLang="en-US" sz="1000">
              <a:solidFill>
                <a:srgbClr val="FFFFFF"/>
              </a:solidFill>
              <a:latin typeface="Tahoma" panose="020B0604030504040204"/>
              <a:ea typeface="Tahoma" panose="020B0604030504040204"/>
              <a:sym typeface="+mn-ea"/>
            </a:endParaRPr>
          </a:p>
          <a:p>
            <a:pPr algn="l" defTabSz="266700">
              <a:lnSpc>
                <a:spcPct val="112000"/>
              </a:lnSpc>
            </a:pPr>
            <a:r>
              <a:rPr lang="ru-RU" altLang="en-US" sz="1000">
                <a:solidFill>
                  <a:schemeClr val="tx1"/>
                </a:solidFill>
                <a:latin typeface="Tahoma" panose="020B0604030504040204"/>
                <a:ea typeface="Tahoma" panose="020B0604030504040204"/>
                <a:sym typeface="+mn-ea"/>
              </a:rPr>
              <a:t>Театрализованная деятельност</a:t>
            </a:r>
            <a:r>
              <a:rPr lang="ru-RU" altLang="en-US" sz="1000">
                <a:solidFill>
                  <a:srgbClr val="FFFFFF"/>
                </a:solidFill>
                <a:latin typeface="Tahoma" panose="020B0604030504040204"/>
                <a:ea typeface="Tahoma" panose="020B0604030504040204"/>
                <a:sym typeface="+mn-ea"/>
              </a:rPr>
              <a:t>ь</a:t>
            </a:r>
            <a:endParaRPr lang="ru-RU" altLang="en-US" sz="1000">
              <a:solidFill>
                <a:srgbClr val="FFFFFF"/>
              </a:solidFill>
              <a:latin typeface="Tahoma" panose="020B0604030504040204"/>
              <a:ea typeface="Tahoma" panose="020B0604030504040204"/>
              <a:sym typeface="+mn-ea"/>
            </a:endParaRPr>
          </a:p>
        </p:txBody>
      </p:sp>
      <p:sp>
        <p:nvSpPr>
          <p:cNvPr id="11" name="Текстовое поле 10"/>
          <p:cNvSpPr txBox="1"/>
          <p:nvPr/>
        </p:nvSpPr>
        <p:spPr>
          <a:xfrm>
            <a:off x="6351905" y="2059940"/>
            <a:ext cx="2656205" cy="12198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en-US"/>
              <a:t>Использовали</a:t>
            </a:r>
            <a:r>
              <a:rPr lang="en-US" altLang="ru-RU"/>
              <a:t> </a:t>
            </a:r>
            <a:r>
              <a:rPr lang="en-US" altLang="en-US"/>
              <a:t>вместо</a:t>
            </a:r>
            <a:endParaRPr lang="en-US" altLang="en-US"/>
          </a:p>
          <a:p>
            <a:r>
              <a:rPr lang="en-US" altLang="en-US"/>
              <a:t>спортивного</a:t>
            </a:r>
            <a:r>
              <a:rPr lang="en-US" altLang="ru-RU"/>
              <a:t> </a:t>
            </a:r>
            <a:r>
              <a:rPr lang="en-US" altLang="en-US"/>
              <a:t>инвентаря</a:t>
            </a:r>
            <a:r>
              <a:rPr lang="en-US" altLang="ru-RU"/>
              <a:t> </a:t>
            </a:r>
            <a:r>
              <a:rPr lang="en-US" altLang="en-US"/>
              <a:t>карандаши</a:t>
            </a:r>
            <a:r>
              <a:rPr lang="en-US" altLang="ru-RU"/>
              <a:t>, </a:t>
            </a:r>
            <a:r>
              <a:rPr lang="en-US" altLang="en-US"/>
              <a:t>веревки</a:t>
            </a:r>
            <a:r>
              <a:rPr lang="en-US" altLang="ru-RU"/>
              <a:t>, </a:t>
            </a:r>
            <a:r>
              <a:rPr lang="en-US" altLang="en-US"/>
              <a:t>коврики</a:t>
            </a:r>
            <a:endParaRPr lang="ru-RU" altLang="en-US"/>
          </a:p>
        </p:txBody>
      </p:sp>
      <p:sp>
        <p:nvSpPr>
          <p:cNvPr id="12" name="Текстовое поле 11"/>
          <p:cNvSpPr txBox="1"/>
          <p:nvPr/>
        </p:nvSpPr>
        <p:spPr>
          <a:xfrm>
            <a:off x="439420" y="1812290"/>
            <a:ext cx="1927860" cy="30378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en-US"/>
              <a:t>Играли</a:t>
            </a:r>
            <a:r>
              <a:rPr lang="en-US" altLang="ru-RU"/>
              <a:t> </a:t>
            </a:r>
            <a:r>
              <a:rPr lang="en-US" altLang="en-US"/>
              <a:t>в</a:t>
            </a:r>
            <a:r>
              <a:rPr lang="en-US" altLang="ru-RU"/>
              <a:t> </a:t>
            </a:r>
            <a:r>
              <a:rPr lang="en-US" altLang="en-US"/>
              <a:t>игры</a:t>
            </a:r>
            <a:r>
              <a:rPr lang="en-US" altLang="ru-RU"/>
              <a:t>, </a:t>
            </a:r>
            <a:r>
              <a:rPr lang="en-US" altLang="en-US"/>
              <a:t>сделанные</a:t>
            </a:r>
            <a:r>
              <a:rPr lang="en-US" altLang="ru-RU"/>
              <a:t> </a:t>
            </a:r>
            <a:r>
              <a:rPr lang="en-US" altLang="en-US"/>
              <a:t>руками</a:t>
            </a:r>
            <a:r>
              <a:rPr lang="en-US" altLang="ru-RU"/>
              <a:t> </a:t>
            </a:r>
            <a:r>
              <a:rPr lang="en-US" altLang="en-US"/>
              <a:t>родителей</a:t>
            </a:r>
            <a:r>
              <a:rPr lang="en-US" altLang="ru-RU"/>
              <a:t> </a:t>
            </a:r>
            <a:r>
              <a:rPr lang="en-US" altLang="en-US"/>
              <a:t>из</a:t>
            </a:r>
            <a:r>
              <a:rPr lang="en-US" altLang="ru-RU"/>
              <a:t> </a:t>
            </a:r>
            <a:r>
              <a:rPr lang="en-US" altLang="en-US"/>
              <a:t>подручного</a:t>
            </a:r>
            <a:endParaRPr lang="en-US" altLang="en-US"/>
          </a:p>
          <a:p>
            <a:r>
              <a:rPr lang="en-US" altLang="en-US"/>
              <a:t>материала</a:t>
            </a:r>
            <a:endParaRPr lang="ru-RU" altLang="en-US"/>
          </a:p>
        </p:txBody>
      </p:sp>
      <p:sp>
        <p:nvSpPr>
          <p:cNvPr id="13" name="Текстовое поле 12"/>
          <p:cNvSpPr txBox="1"/>
          <p:nvPr/>
        </p:nvSpPr>
        <p:spPr>
          <a:xfrm>
            <a:off x="6351270" y="5258435"/>
            <a:ext cx="2656840" cy="12503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en-US"/>
              <a:t>На</a:t>
            </a:r>
            <a:r>
              <a:rPr lang="en-US" altLang="ru-RU"/>
              <a:t> </a:t>
            </a:r>
            <a:r>
              <a:rPr lang="en-US" altLang="en-US"/>
              <a:t>занятии</a:t>
            </a:r>
            <a:r>
              <a:rPr lang="en-US" altLang="ru-RU"/>
              <a:t> </a:t>
            </a:r>
            <a:r>
              <a:rPr lang="en-US" altLang="en-US"/>
              <a:t>по</a:t>
            </a:r>
            <a:r>
              <a:rPr lang="en-US" altLang="ru-RU"/>
              <a:t> </a:t>
            </a:r>
            <a:r>
              <a:rPr lang="en-US" altLang="en-US"/>
              <a:t>физической</a:t>
            </a:r>
            <a:r>
              <a:rPr lang="en-US" altLang="ru-RU"/>
              <a:t> </a:t>
            </a:r>
            <a:r>
              <a:rPr lang="en-US" altLang="en-US"/>
              <a:t>культуре</a:t>
            </a:r>
            <a:r>
              <a:rPr lang="en-US" altLang="ru-RU"/>
              <a:t> </a:t>
            </a:r>
            <a:r>
              <a:rPr lang="en-US" altLang="en-US"/>
              <a:t>вместо</a:t>
            </a:r>
            <a:r>
              <a:rPr lang="en-US" altLang="ru-RU"/>
              <a:t> </a:t>
            </a:r>
            <a:r>
              <a:rPr lang="en-US" altLang="en-US"/>
              <a:t>мяча</a:t>
            </a:r>
            <a:r>
              <a:rPr lang="en-US" altLang="ru-RU"/>
              <a:t> </a:t>
            </a:r>
            <a:r>
              <a:rPr lang="en-US" altLang="en-US"/>
              <a:t>использовали</a:t>
            </a:r>
            <a:r>
              <a:rPr lang="en-US" altLang="ru-RU"/>
              <a:t> </a:t>
            </a:r>
            <a:r>
              <a:rPr lang="en-US" altLang="en-US"/>
              <a:t>коробки</a:t>
            </a:r>
            <a:endParaRPr lang="en-US" altLang="en-US"/>
          </a:p>
          <a:p>
            <a:endParaRPr lang="en-US" altLang="ru-RU"/>
          </a:p>
          <a:p>
            <a:endParaRPr lang="ru-RU" altLang="en-US"/>
          </a:p>
        </p:txBody>
      </p:sp>
      <p:sp>
        <p:nvSpPr>
          <p:cNvPr id="14" name="Текстовое поле 13"/>
          <p:cNvSpPr txBox="1"/>
          <p:nvPr/>
        </p:nvSpPr>
        <p:spPr>
          <a:xfrm>
            <a:off x="172085" y="5577840"/>
            <a:ext cx="3314065" cy="12566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en-US"/>
              <a:t>Соорудили</a:t>
            </a:r>
            <a:r>
              <a:rPr lang="en-US" altLang="ru-RU"/>
              <a:t> </a:t>
            </a:r>
            <a:r>
              <a:rPr lang="en-US" altLang="en-US"/>
              <a:t>шалаши</a:t>
            </a:r>
            <a:r>
              <a:rPr lang="en-US" altLang="ru-RU"/>
              <a:t> </a:t>
            </a:r>
            <a:r>
              <a:rPr lang="en-US" altLang="en-US"/>
              <a:t>из</a:t>
            </a:r>
            <a:r>
              <a:rPr lang="en-US" altLang="ru-RU"/>
              <a:t> </a:t>
            </a:r>
            <a:r>
              <a:rPr lang="en-US" altLang="en-US"/>
              <a:t>подручных</a:t>
            </a:r>
            <a:endParaRPr lang="en-US" altLang="en-US"/>
          </a:p>
          <a:p>
            <a:r>
              <a:rPr lang="en-US" altLang="en-US"/>
              <a:t>материалов</a:t>
            </a:r>
            <a:r>
              <a:rPr lang="en-US" altLang="ru-RU"/>
              <a:t> (</a:t>
            </a:r>
            <a:r>
              <a:rPr lang="en-US" altLang="en-US"/>
              <a:t>тряпки</a:t>
            </a:r>
            <a:r>
              <a:rPr lang="en-US" altLang="ru-RU"/>
              <a:t>, </a:t>
            </a:r>
            <a:r>
              <a:rPr lang="en-US" altLang="en-US"/>
              <a:t>палки</a:t>
            </a:r>
            <a:r>
              <a:rPr lang="en-US" altLang="ru-RU"/>
              <a:t> )</a:t>
            </a:r>
            <a:endParaRPr lang="ru-RU" altLang="en-US"/>
          </a:p>
        </p:txBody>
      </p:sp>
      <p:pic>
        <p:nvPicPr>
          <p:cNvPr id="3" name="Изображение 2" descr="IMG_20250207_154139_208"/>
          <p:cNvPicPr>
            <a:picLocks noChangeAspect="1"/>
          </p:cNvPicPr>
          <p:nvPr/>
        </p:nvPicPr>
        <p:blipFill>
          <a:blip r:embed="rId17"/>
          <a:srcRect b="29000"/>
          <a:stretch>
            <a:fillRect/>
          </a:stretch>
        </p:blipFill>
        <p:spPr>
          <a:xfrm>
            <a:off x="6590665" y="3337560"/>
            <a:ext cx="2264410" cy="1739265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15" name="Изображение 14" descr="IMG_20250207_154520_94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19075" y="3580130"/>
            <a:ext cx="1818005" cy="1833880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Текстовое поле 3"/>
          <p:cNvSpPr txBox="1"/>
          <p:nvPr/>
        </p:nvSpPr>
        <p:spPr>
          <a:xfrm>
            <a:off x="3252470" y="527050"/>
            <a:ext cx="3048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4000"/>
              <a:t>Итог дня</a:t>
            </a:r>
            <a:endParaRPr lang="ru-RU" altLang="en-US" sz="4000"/>
          </a:p>
        </p:txBody>
      </p:sp>
      <p:pic>
        <p:nvPicPr>
          <p:cNvPr id="15" name="Изображение 14" descr="IMG_20250207_154520_94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0" y="1296035"/>
            <a:ext cx="4304030" cy="4038600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sp>
        <p:nvSpPr>
          <p:cNvPr id="5" name="Текстовое поле 4"/>
          <p:cNvSpPr txBox="1"/>
          <p:nvPr/>
        </p:nvSpPr>
        <p:spPr>
          <a:xfrm>
            <a:off x="4674235" y="5607685"/>
            <a:ext cx="4352290" cy="927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ru-RU" altLang="en-US"/>
              <a:t>Сюжетно-ролевая игра «На поиски пропавших игрушек»</a:t>
            </a:r>
            <a:endParaRPr lang="ru-RU" altLang="en-US"/>
          </a:p>
        </p:txBody>
      </p:sp>
      <p:pic>
        <p:nvPicPr>
          <p:cNvPr id="6" name="Изображение 5" descr="IMG_20250210_110034_5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05" y="2564765"/>
            <a:ext cx="4114800" cy="4089400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sp>
        <p:nvSpPr>
          <p:cNvPr id="7" name="Текстовое поле 6"/>
          <p:cNvSpPr txBox="1"/>
          <p:nvPr/>
        </p:nvSpPr>
        <p:spPr>
          <a:xfrm>
            <a:off x="160020" y="1918970"/>
            <a:ext cx="41770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Конструирование из бросового материала</a:t>
            </a:r>
            <a:endParaRPr lang="ru-RU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Замещающее содержимое 2"/>
          <p:cNvSpPr>
            <a:spLocks noGrp="1"/>
          </p:cNvSpPr>
          <p:nvPr>
            <p:ph sz="quarter" idx="13"/>
          </p:nvPr>
        </p:nvSpPr>
        <p:spPr>
          <a:xfrm>
            <a:off x="1838325" y="731520"/>
            <a:ext cx="5705475" cy="3474720"/>
          </a:xfrm>
        </p:spPr>
        <p:txBody>
          <a:bodyPr>
            <a:normAutofit/>
          </a:bodyPr>
          <a:p>
            <a:pPr marL="45720" indent="0" algn="ctr">
              <a:buNone/>
            </a:pPr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en-US" sz="4000"/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2032000" y="3260408"/>
            <a:ext cx="5080000" cy="337185"/>
          </a:xfrm>
          <a:prstGeom prst="rect">
            <a:avLst/>
          </a:prstGeom>
        </p:spPr>
        <p:txBody>
          <a:bodyPr>
            <a:spAutoFit/>
          </a:bodyPr>
          <a:p>
            <a:pPr algn="l" defTabSz="266700"/>
            <a:endParaRPr sz="1600" b="1">
              <a:latin typeface="Calibri" panose="020F0502020204030204"/>
              <a:ea typeface="Tahoma" panose="020B0604030504040204"/>
            </a:endParaRPr>
          </a:p>
        </p:txBody>
      </p:sp>
      <p:pic>
        <p:nvPicPr>
          <p:cNvPr id="6" name="Изображение 5" descr="IMG_20250210_110224_5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55465" y="836930"/>
            <a:ext cx="4467860" cy="2592070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7" name="Изображение 6" descr="IMG_20250210_112222_502"/>
          <p:cNvPicPr>
            <a:picLocks noChangeAspect="1"/>
          </p:cNvPicPr>
          <p:nvPr/>
        </p:nvPicPr>
        <p:blipFill>
          <a:blip r:embed="rId2"/>
          <a:srcRect t="31045" b="20499"/>
          <a:stretch>
            <a:fillRect/>
          </a:stretch>
        </p:blipFill>
        <p:spPr>
          <a:xfrm>
            <a:off x="162560" y="764540"/>
            <a:ext cx="3917950" cy="2395855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sp>
        <p:nvSpPr>
          <p:cNvPr id="8" name="Текстовое поле 7"/>
          <p:cNvSpPr txBox="1"/>
          <p:nvPr/>
        </p:nvSpPr>
        <p:spPr>
          <a:xfrm>
            <a:off x="4471670" y="156210"/>
            <a:ext cx="4466590" cy="6083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ru-RU" altLang="en-US"/>
              <a:t>Роман и Дима изготовили машину для игры</a:t>
            </a:r>
            <a:endParaRPr lang="ru-RU" altLang="en-US"/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214630" y="73660"/>
            <a:ext cx="3865880" cy="6432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ru-RU" altLang="en-US"/>
              <a:t>Совместные работы детей с родителями</a:t>
            </a:r>
            <a:endParaRPr lang="ru-RU" altLang="en-US"/>
          </a:p>
        </p:txBody>
      </p:sp>
      <p:pic>
        <p:nvPicPr>
          <p:cNvPr id="10" name="Изображение 9" descr="конкурс"/>
          <p:cNvPicPr>
            <a:picLocks noChangeAspect="1"/>
          </p:cNvPicPr>
          <p:nvPr/>
        </p:nvPicPr>
        <p:blipFill>
          <a:blip r:embed="rId3"/>
          <a:srcRect l="4352" t="42648" r="43895"/>
          <a:stretch>
            <a:fillRect/>
          </a:stretch>
        </p:blipFill>
        <p:spPr>
          <a:xfrm>
            <a:off x="251460" y="3359785"/>
            <a:ext cx="2952750" cy="3359150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sp>
        <p:nvSpPr>
          <p:cNvPr id="11" name="Текстовое поле 10"/>
          <p:cNvSpPr txBox="1"/>
          <p:nvPr/>
        </p:nvSpPr>
        <p:spPr>
          <a:xfrm>
            <a:off x="3633470" y="4634865"/>
            <a:ext cx="3224530" cy="18230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ru-RU" altLang="en-US">
                <a:sym typeface="+mn-ea"/>
              </a:rPr>
              <a:t>Работы наших детей из бросового материала (стаканчики,бутылочки,втулки и т.д.)</a:t>
            </a:r>
            <a:endParaRPr lang="ru-RU" altLang="en-US">
              <a:sym typeface="+mn-e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67380" y="3861435"/>
            <a:ext cx="1172210" cy="631190"/>
          </a:xfrm>
        </p:spPr>
        <p:txBody>
          <a:bodyPr/>
          <a:p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20000"/>
          </a:bodyPr>
          <a:p>
            <a:pPr marL="45720" indent="0" algn="ctr">
              <a:buNone/>
            </a:pPr>
            <a:endParaRPr lang="ru-RU" sz="40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45720" indent="0" algn="ctr">
              <a:buNone/>
            </a:pPr>
            <a:endParaRPr lang="ru-RU" sz="40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45720" indent="0" algn="ctr">
              <a:buNone/>
            </a:pPr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СПАСИБО      </a:t>
            </a:r>
            <a:endParaRPr lang="ru-RU" sz="40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45720" indent="0" algn="ctr">
              <a:buNone/>
            </a:pPr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ЗА      </a:t>
            </a:r>
            <a:endParaRPr lang="ru-RU" sz="40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45720" indent="0" algn="ctr">
              <a:buNone/>
            </a:pPr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ВНИМАНИЕ!</a:t>
            </a: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en-US" sz="4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611560" y="1988840"/>
            <a:ext cx="7776864" cy="3960440"/>
          </a:xfrm>
        </p:spPr>
        <p:txBody>
          <a:bodyPr/>
          <a:lstStyle/>
          <a:p>
            <a:pPr marL="0" lvl="0" indent="0">
              <a:spcAft>
                <a:spcPts val="0"/>
              </a:spcAft>
              <a:buClr>
                <a:srgbClr val="B83D68"/>
              </a:buClr>
              <a:buSzPct val="70000"/>
              <a:buNone/>
            </a:pPr>
            <a:endParaRPr lang="ru-RU" sz="2400" dirty="0"/>
          </a:p>
          <a:p>
            <a:endParaRPr lang="ru-RU" dirty="0"/>
          </a:p>
        </p:txBody>
      </p:sp>
      <p:pic>
        <p:nvPicPr>
          <p:cNvPr id="19" name="Содержимое 18" descr="C:\Users\user\Desktop\Визитная карточка\P1000601.JPG"/>
          <p:cNvPicPr>
            <a:picLocks noGrp="1"/>
          </p:cNvPicPr>
          <p:nvPr>
            <p:ph idx="1"/>
          </p:nvPr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24485" y="260350"/>
            <a:ext cx="8536940" cy="6385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Текстовое поле 1"/>
          <p:cNvSpPr txBox="1"/>
          <p:nvPr/>
        </p:nvSpPr>
        <p:spPr>
          <a:xfrm>
            <a:off x="1331595" y="3751580"/>
            <a:ext cx="6843395" cy="2020570"/>
          </a:xfrm>
          <a:prstGeom prst="rect">
            <a:avLst/>
          </a:prstGeom>
        </p:spPr>
        <p:txBody>
          <a:bodyPr>
            <a:noAutofit/>
          </a:bodyPr>
          <a:p>
            <a:pPr algn="l" defTabSz="266700">
              <a:lnSpc>
                <a:spcPct val="127000"/>
              </a:lnSpc>
            </a:pPr>
            <a:r>
              <a:rPr lang="ru-RU" sz="2000">
                <a:solidFill>
                  <a:srgbClr val="FFFFFF"/>
                </a:solidFill>
                <a:latin typeface="Arial Black" panose="020B0A04020102020204"/>
                <a:ea typeface="Tahoma" panose="020B0604030504040204"/>
              </a:rPr>
              <a:t>Д</a:t>
            </a:r>
            <a:r>
              <a:rPr sz="2000">
                <a:solidFill>
                  <a:srgbClr val="FFFFFF"/>
                </a:solidFill>
                <a:latin typeface="Arial Black" panose="020B0A04020102020204"/>
                <a:ea typeface="Tahoma" panose="020B0604030504040204"/>
              </a:rPr>
              <a:t>етский сад «</a:t>
            </a:r>
            <a:r>
              <a:rPr lang="ru-RU" sz="2000">
                <a:solidFill>
                  <a:srgbClr val="FFFFFF"/>
                </a:solidFill>
                <a:latin typeface="Arial Black" panose="020B0A04020102020204"/>
                <a:ea typeface="Tahoma" panose="020B0604030504040204"/>
              </a:rPr>
              <a:t>Елочка</a:t>
            </a:r>
            <a:r>
              <a:rPr sz="2000">
                <a:solidFill>
                  <a:srgbClr val="FFFFFF"/>
                </a:solidFill>
                <a:latin typeface="Arial Black" panose="020B0A04020102020204"/>
                <a:ea typeface="Tahoma" panose="020B0604030504040204"/>
              </a:rPr>
              <a:t>» с.</a:t>
            </a:r>
            <a:r>
              <a:rPr lang="ru-RU" sz="2000">
                <a:solidFill>
                  <a:srgbClr val="FFFFFF"/>
                </a:solidFill>
                <a:latin typeface="Arial Black" panose="020B0A04020102020204"/>
                <a:ea typeface="Tahoma" panose="020B0604030504040204"/>
              </a:rPr>
              <a:t>Усть-Порозиха,филиал МБДОУ-детский сад «Березка» с.Шипуново</a:t>
            </a:r>
            <a:r>
              <a:rPr sz="2000">
                <a:solidFill>
                  <a:srgbClr val="FFFFFF"/>
                </a:solidFill>
                <a:latin typeface="Arial Black" panose="020B0A04020102020204"/>
                <a:ea typeface="Tahoma" panose="020B0604030504040204"/>
              </a:rPr>
              <a:t>  –</a:t>
            </a:r>
            <a:endParaRPr sz="2000">
              <a:solidFill>
                <a:srgbClr val="FFFFFF"/>
              </a:solidFill>
              <a:latin typeface="Arial Black" panose="020B0A04020102020204"/>
              <a:ea typeface="Tahoma" panose="020B0604030504040204"/>
            </a:endParaRPr>
          </a:p>
          <a:p>
            <a:pPr algn="l" defTabSz="266700"/>
            <a:r>
              <a:rPr sz="2000">
                <a:solidFill>
                  <a:srgbClr val="FFFFFF"/>
                </a:solidFill>
                <a:latin typeface="Arial Black" panose="020B0A04020102020204"/>
                <a:ea typeface="Tahoma" panose="020B0604030504040204"/>
              </a:rPr>
              <a:t>территория детства</a:t>
            </a:r>
            <a:endParaRPr sz="2000">
              <a:solidFill>
                <a:srgbClr val="FFFFFF"/>
              </a:solidFill>
              <a:latin typeface="Arial Black" panose="020B0A04020102020204"/>
              <a:ea typeface="Tahoma" panose="020B060403050404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55576" y="2708920"/>
            <a:ext cx="7416824" cy="2736304"/>
          </a:xfrm>
        </p:spPr>
        <p:txBody>
          <a:bodyPr/>
          <a:lstStyle/>
          <a:p>
            <a:pPr marL="45720" indent="0" algn="just">
              <a:buNone/>
            </a:pPr>
            <a:endParaRPr lang="ru-RU" sz="2400" dirty="0">
              <a:solidFill>
                <a:srgbClr val="FF0000"/>
              </a:solidFill>
            </a:endParaRPr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6" name="Изображение 5" descr="IMG_20240927_162411_2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315" y="2602865"/>
            <a:ext cx="2250440" cy="2383155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8" name="Изображение 7" descr="IMG_20240927_150953_673"/>
          <p:cNvPicPr>
            <a:picLocks noChangeAspect="1"/>
          </p:cNvPicPr>
          <p:nvPr/>
        </p:nvPicPr>
        <p:blipFill>
          <a:blip r:embed="rId2"/>
          <a:srcRect l="34609" t="14296" r="5186" b="26898"/>
          <a:stretch>
            <a:fillRect/>
          </a:stretch>
        </p:blipFill>
        <p:spPr>
          <a:xfrm>
            <a:off x="107950" y="116840"/>
            <a:ext cx="1882140" cy="2506345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11" name="Изображение 10" descr="IMG-20250206-WA008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785" y="2375535"/>
            <a:ext cx="2061210" cy="3069590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sp>
        <p:nvSpPr>
          <p:cNvPr id="12" name="Текстовое поле 11"/>
          <p:cNvSpPr txBox="1"/>
          <p:nvPr/>
        </p:nvSpPr>
        <p:spPr>
          <a:xfrm>
            <a:off x="4032885" y="-27305"/>
            <a:ext cx="5198745" cy="41490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en-US" sz="2000"/>
              <a:t>МЫ</a:t>
            </a:r>
            <a:r>
              <a:rPr lang="en-US" altLang="ru-RU" sz="2000"/>
              <a:t> </a:t>
            </a:r>
            <a:r>
              <a:rPr lang="en-US" altLang="en-US" sz="2000"/>
              <a:t>ГОРДИМСЯ</a:t>
            </a:r>
            <a:r>
              <a:rPr lang="en-US" altLang="ru-RU" sz="2000"/>
              <a:t> </a:t>
            </a:r>
            <a:r>
              <a:rPr lang="en-US" altLang="en-US" sz="2000"/>
              <a:t>тем</a:t>
            </a:r>
            <a:r>
              <a:rPr lang="en-US" altLang="ru-RU" sz="2000"/>
              <a:t>, </a:t>
            </a:r>
            <a:r>
              <a:rPr lang="en-US" altLang="en-US" sz="2000"/>
              <a:t>что</a:t>
            </a:r>
            <a:r>
              <a:rPr lang="en-US" altLang="ru-RU" sz="2000"/>
              <a:t> </a:t>
            </a:r>
            <a:r>
              <a:rPr lang="en-US" altLang="en-US" sz="2000"/>
              <a:t>мы</a:t>
            </a:r>
            <a:r>
              <a:rPr lang="en-US" altLang="ru-RU" sz="2000"/>
              <a:t> </a:t>
            </a:r>
            <a:r>
              <a:rPr lang="en-US" altLang="en-US" sz="2000"/>
              <a:t>воспитатели</a:t>
            </a:r>
            <a:r>
              <a:rPr lang="en-US" altLang="ru-RU" sz="2000"/>
              <a:t>, </a:t>
            </a:r>
            <a:r>
              <a:rPr lang="en-US" altLang="en-US" sz="2000"/>
              <a:t>а</a:t>
            </a:r>
            <a:r>
              <a:rPr lang="en-US" altLang="ru-RU" sz="2000"/>
              <a:t> </a:t>
            </a:r>
            <a:r>
              <a:rPr lang="en-US" altLang="en-US" sz="2000"/>
              <a:t>еще</a:t>
            </a:r>
            <a:r>
              <a:rPr lang="en-US" altLang="ru-RU" sz="2000"/>
              <a:t> </a:t>
            </a:r>
            <a:r>
              <a:rPr lang="en-US" altLang="en-US" sz="2000"/>
              <a:t>больше</a:t>
            </a:r>
            <a:r>
              <a:rPr lang="en-US" altLang="ru-RU" sz="2000"/>
              <a:t> </a:t>
            </a:r>
            <a:r>
              <a:rPr lang="en-US" altLang="en-US" sz="2000"/>
              <a:t>мы</a:t>
            </a:r>
            <a:r>
              <a:rPr lang="en-US" altLang="ru-RU" sz="2000"/>
              <a:t> </a:t>
            </a:r>
            <a:r>
              <a:rPr lang="en-US" altLang="en-US" sz="2000"/>
              <a:t>гордимся</a:t>
            </a:r>
            <a:r>
              <a:rPr lang="en-US" altLang="ru-RU" sz="2000"/>
              <a:t> </a:t>
            </a:r>
            <a:r>
              <a:rPr lang="en-US" altLang="en-US" sz="2000"/>
              <a:t>тем</a:t>
            </a:r>
            <a:r>
              <a:rPr lang="en-US" altLang="ru-RU" sz="2000"/>
              <a:t>, </a:t>
            </a:r>
            <a:r>
              <a:rPr lang="en-US" altLang="en-US" sz="2000"/>
              <a:t>что</a:t>
            </a:r>
            <a:r>
              <a:rPr lang="en-US" altLang="ru-RU" sz="2000"/>
              <a:t> </a:t>
            </a:r>
            <a:r>
              <a:rPr lang="en-US" altLang="en-US" sz="2000"/>
              <a:t>работаем</a:t>
            </a:r>
            <a:r>
              <a:rPr lang="en-US" altLang="ru-RU" sz="2000"/>
              <a:t> </a:t>
            </a:r>
            <a:r>
              <a:rPr lang="en-US" altLang="en-US" sz="2000"/>
              <a:t>в</a:t>
            </a:r>
            <a:r>
              <a:rPr lang="en-US" altLang="ru-RU" sz="2000"/>
              <a:t>  </a:t>
            </a:r>
            <a:r>
              <a:rPr lang="en-US" altLang="en-US" sz="2000"/>
              <a:t>детск</a:t>
            </a:r>
            <a:r>
              <a:rPr lang="ru-RU" altLang="en-US" sz="2000"/>
              <a:t>ом</a:t>
            </a:r>
            <a:r>
              <a:rPr lang="en-US" altLang="ru-RU" sz="2000"/>
              <a:t> </a:t>
            </a:r>
            <a:r>
              <a:rPr lang="en-US" altLang="en-US" sz="2000"/>
              <a:t>сад</a:t>
            </a:r>
            <a:r>
              <a:rPr lang="ru-RU" altLang="en-US" sz="2000"/>
              <a:t>у</a:t>
            </a:r>
            <a:r>
              <a:rPr lang="en-US" altLang="ru-RU" sz="2000"/>
              <a:t> "</a:t>
            </a:r>
            <a:r>
              <a:rPr lang="ru-RU" altLang="en-US" sz="2000"/>
              <a:t>Елочка</a:t>
            </a:r>
            <a:r>
              <a:rPr lang="en-US" altLang="ru-RU" sz="2000"/>
              <a:t>" </a:t>
            </a:r>
            <a:r>
              <a:rPr lang="en-US" altLang="en-US" sz="2000"/>
              <a:t>потому</a:t>
            </a:r>
            <a:r>
              <a:rPr lang="en-US" altLang="ru-RU" sz="2000"/>
              <a:t>-</a:t>
            </a:r>
            <a:r>
              <a:rPr lang="en-US" altLang="en-US" sz="2000"/>
              <a:t>что</a:t>
            </a:r>
            <a:r>
              <a:rPr lang="en-US" altLang="ru-RU" sz="2000"/>
              <a:t> </a:t>
            </a:r>
            <a:r>
              <a:rPr lang="en-US" altLang="en-US" sz="2000"/>
              <a:t>у</a:t>
            </a:r>
            <a:r>
              <a:rPr lang="en-US" altLang="ru-RU" sz="2000"/>
              <a:t> </a:t>
            </a:r>
            <a:r>
              <a:rPr lang="en-US" altLang="en-US" sz="2000"/>
              <a:t>нас</a:t>
            </a:r>
            <a:r>
              <a:rPr lang="en-US" altLang="ru-RU" sz="2000"/>
              <a:t>...</a:t>
            </a:r>
            <a:endParaRPr lang="en-US" altLang="ru-RU" sz="2000"/>
          </a:p>
          <a:p>
            <a:r>
              <a:rPr lang="en-US" altLang="ru-RU" sz="2000"/>
              <a:t>1</a:t>
            </a:r>
            <a:r>
              <a:rPr lang="ru-RU" altLang="en-US" sz="2000"/>
              <a:t>4</a:t>
            </a:r>
            <a:r>
              <a:rPr lang="en-US" altLang="ru-RU" sz="2000"/>
              <a:t> - </a:t>
            </a:r>
            <a:r>
              <a:rPr lang="en-US" altLang="en-US" sz="2000"/>
              <a:t>юных</a:t>
            </a:r>
            <a:r>
              <a:rPr lang="en-US" altLang="ru-RU" sz="2000"/>
              <a:t> </a:t>
            </a:r>
            <a:r>
              <a:rPr lang="en-US" altLang="en-US" sz="2000"/>
              <a:t>мечтателей</a:t>
            </a:r>
            <a:r>
              <a:rPr lang="en-US" altLang="ru-RU" sz="2000"/>
              <a:t> </a:t>
            </a:r>
            <a:r>
              <a:rPr lang="en-US" altLang="en-US" sz="2000"/>
              <a:t>и</a:t>
            </a:r>
            <a:r>
              <a:rPr lang="en-US" altLang="ru-RU" sz="2000"/>
              <a:t> </a:t>
            </a:r>
            <a:r>
              <a:rPr lang="en-US" altLang="en-US" sz="2000"/>
              <a:t>фантазеров</a:t>
            </a:r>
            <a:r>
              <a:rPr lang="en-US" altLang="ru-RU" sz="2000"/>
              <a:t>!</a:t>
            </a:r>
            <a:endParaRPr lang="en-US" altLang="ru-RU" sz="2000"/>
          </a:p>
          <a:p>
            <a:r>
              <a:rPr lang="ru-RU" altLang="en-US" sz="2000"/>
              <a:t>28</a:t>
            </a:r>
            <a:r>
              <a:rPr lang="en-US" altLang="ru-RU" sz="2000"/>
              <a:t> - </a:t>
            </a:r>
            <a:r>
              <a:rPr lang="en-US" altLang="en-US" sz="2000"/>
              <a:t>грамотных</a:t>
            </a:r>
            <a:r>
              <a:rPr lang="en-US" altLang="ru-RU" sz="2000"/>
              <a:t>, </a:t>
            </a:r>
            <a:r>
              <a:rPr lang="en-US" altLang="en-US" sz="2000"/>
              <a:t>образованных</a:t>
            </a:r>
            <a:r>
              <a:rPr lang="en-US" altLang="ru-RU" sz="2000"/>
              <a:t> </a:t>
            </a:r>
            <a:r>
              <a:rPr lang="en-US" altLang="en-US" sz="2000"/>
              <a:t>и</a:t>
            </a:r>
            <a:r>
              <a:rPr lang="en-US" altLang="ru-RU" sz="2000"/>
              <a:t> </a:t>
            </a:r>
            <a:r>
              <a:rPr lang="en-US" altLang="en-US" sz="2000"/>
              <a:t>отзывчивых</a:t>
            </a:r>
            <a:endParaRPr lang="en-US" altLang="en-US" sz="2000"/>
          </a:p>
          <a:p>
            <a:r>
              <a:rPr lang="en-US" altLang="en-US" sz="2000"/>
              <a:t>родителей</a:t>
            </a:r>
            <a:r>
              <a:rPr lang="en-US" altLang="ru-RU" sz="2000"/>
              <a:t>!</a:t>
            </a:r>
            <a:endParaRPr lang="en-US" altLang="ru-RU" sz="2000"/>
          </a:p>
          <a:p>
            <a:r>
              <a:rPr lang="ru-RU" altLang="en-US" sz="2000"/>
              <a:t>2</a:t>
            </a:r>
            <a:r>
              <a:rPr lang="en-US" altLang="ru-RU" sz="2000"/>
              <a:t> - </a:t>
            </a:r>
            <a:r>
              <a:rPr lang="en-US" altLang="en-US" sz="2000"/>
              <a:t>талантливых</a:t>
            </a:r>
            <a:r>
              <a:rPr lang="en-US" altLang="ru-RU" sz="2000"/>
              <a:t> </a:t>
            </a:r>
            <a:r>
              <a:rPr lang="en-US" altLang="en-US" sz="2000"/>
              <a:t>и</a:t>
            </a:r>
            <a:r>
              <a:rPr lang="en-US" altLang="ru-RU" sz="2000"/>
              <a:t> </a:t>
            </a:r>
            <a:r>
              <a:rPr lang="en-US" altLang="en-US" sz="2000"/>
              <a:t>креативных</a:t>
            </a:r>
            <a:r>
              <a:rPr lang="en-US" altLang="ru-RU" sz="2000"/>
              <a:t> </a:t>
            </a:r>
            <a:r>
              <a:rPr lang="en-US" altLang="en-US" sz="2000"/>
              <a:t>педагог</a:t>
            </a:r>
            <a:r>
              <a:rPr lang="ru-RU" altLang="en-US" sz="2000"/>
              <a:t>а.</a:t>
            </a:r>
            <a:endParaRPr lang="en-US" altLang="ru-RU" sz="2000"/>
          </a:p>
          <a:p>
            <a:r>
              <a:rPr lang="ru-RU" altLang="en-US" sz="2000"/>
              <a:t>7</a:t>
            </a:r>
            <a:r>
              <a:rPr lang="en-US" altLang="ru-RU" sz="2000"/>
              <a:t>% </a:t>
            </a:r>
            <a:r>
              <a:rPr lang="en-US" altLang="en-US" sz="2000"/>
              <a:t>наших</a:t>
            </a:r>
            <a:r>
              <a:rPr lang="en-US" altLang="ru-RU" sz="2000"/>
              <a:t> </a:t>
            </a:r>
            <a:r>
              <a:rPr lang="ru-RU" altLang="en-US" sz="2000"/>
              <a:t>детей</a:t>
            </a:r>
            <a:r>
              <a:rPr lang="en-US" altLang="ru-RU" sz="2000"/>
              <a:t> </a:t>
            </a:r>
            <a:r>
              <a:rPr lang="en-US" altLang="en-US" sz="2000"/>
              <a:t>посещают</a:t>
            </a:r>
            <a:r>
              <a:rPr lang="en-US" altLang="ru-RU" sz="2000"/>
              <a:t> </a:t>
            </a:r>
            <a:r>
              <a:rPr lang="en-US" altLang="en-US" sz="2000"/>
              <a:t>кружки</a:t>
            </a:r>
            <a:r>
              <a:rPr lang="en-US" altLang="ru-RU" sz="2000"/>
              <a:t> </a:t>
            </a:r>
            <a:r>
              <a:rPr lang="en-US" altLang="en-US" sz="2000"/>
              <a:t>Центра</a:t>
            </a:r>
            <a:r>
              <a:rPr lang="en-US" altLang="ru-RU" sz="2000"/>
              <a:t> </a:t>
            </a:r>
            <a:r>
              <a:rPr lang="en-US" altLang="en-US" sz="2000"/>
              <a:t>детского</a:t>
            </a:r>
            <a:r>
              <a:rPr lang="en-US" altLang="ru-RU" sz="2000"/>
              <a:t> </a:t>
            </a:r>
            <a:r>
              <a:rPr lang="en-US" altLang="en-US" sz="2000"/>
              <a:t>творчества</a:t>
            </a:r>
            <a:r>
              <a:rPr lang="en-US" altLang="ru-RU" sz="2000"/>
              <a:t>.</a:t>
            </a:r>
            <a:endParaRPr lang="en-US" altLang="ru-RU" sz="2000"/>
          </a:p>
          <a:p>
            <a:r>
              <a:rPr lang="ru-RU" altLang="en-US" sz="2000"/>
              <a:t>7</a:t>
            </a:r>
            <a:r>
              <a:rPr lang="en-US" altLang="ru-RU" sz="2000"/>
              <a:t>0% </a:t>
            </a:r>
            <a:r>
              <a:rPr lang="en-US" altLang="en-US" sz="2000"/>
              <a:t>семей</a:t>
            </a:r>
            <a:r>
              <a:rPr lang="en-US" altLang="ru-RU" sz="2000"/>
              <a:t> </a:t>
            </a:r>
            <a:r>
              <a:rPr lang="en-US" altLang="en-US" sz="2000"/>
              <a:t>нашего</a:t>
            </a:r>
            <a:r>
              <a:rPr lang="en-US" altLang="ru-RU" sz="2000"/>
              <a:t> </a:t>
            </a:r>
            <a:r>
              <a:rPr lang="en-US" altLang="en-US" sz="2000"/>
              <a:t>детского</a:t>
            </a:r>
            <a:r>
              <a:rPr lang="en-US" altLang="ru-RU" sz="2000"/>
              <a:t> </a:t>
            </a:r>
            <a:r>
              <a:rPr lang="en-US" altLang="en-US" sz="2000"/>
              <a:t>сада</a:t>
            </a:r>
            <a:r>
              <a:rPr lang="en-US" altLang="ru-RU" sz="2000"/>
              <a:t> </a:t>
            </a:r>
            <a:r>
              <a:rPr lang="en-US" altLang="en-US" sz="2000"/>
              <a:t>принимают</a:t>
            </a:r>
            <a:r>
              <a:rPr lang="en-US" altLang="ru-RU" sz="2000"/>
              <a:t> </a:t>
            </a:r>
            <a:r>
              <a:rPr lang="en-US" altLang="en-US" sz="2000"/>
              <a:t>активное</a:t>
            </a:r>
            <a:r>
              <a:rPr lang="en-US" altLang="ru-RU" sz="2000"/>
              <a:t> </a:t>
            </a:r>
            <a:r>
              <a:rPr lang="en-US" altLang="en-US" sz="2000"/>
              <a:t>участие</a:t>
            </a:r>
            <a:r>
              <a:rPr lang="en-US" altLang="ru-RU" sz="2000"/>
              <a:t> </a:t>
            </a:r>
            <a:r>
              <a:rPr lang="en-US" altLang="en-US" sz="2000"/>
              <a:t>в</a:t>
            </a:r>
            <a:r>
              <a:rPr lang="en-US" altLang="ru-RU" sz="2000"/>
              <a:t> </a:t>
            </a:r>
            <a:r>
              <a:rPr lang="en-US" altLang="en-US" sz="2000"/>
              <a:t>физкультурно</a:t>
            </a:r>
            <a:r>
              <a:rPr lang="en-US" altLang="ru-RU" sz="2000"/>
              <a:t>-</a:t>
            </a:r>
            <a:r>
              <a:rPr lang="en-US" altLang="en-US" sz="2000"/>
              <a:t>оздоровительных</a:t>
            </a:r>
            <a:endParaRPr lang="en-US" altLang="en-US" sz="2000"/>
          </a:p>
          <a:p>
            <a:r>
              <a:rPr lang="en-US" altLang="en-US" sz="2000"/>
              <a:t>мероприятиях</a:t>
            </a:r>
            <a:r>
              <a:rPr lang="en-US" altLang="ru-RU" sz="2000"/>
              <a:t>.</a:t>
            </a:r>
            <a:r>
              <a:rPr lang="ru-RU" altLang="en-US" sz="2000"/>
              <a:t>                                                        90% наших детей принимают участие в районных,всероссийских конкурсах.</a:t>
            </a:r>
            <a:endParaRPr lang="en-US" altLang="ru-RU" sz="2000"/>
          </a:p>
          <a:p>
            <a:r>
              <a:rPr lang="en-US" altLang="en-US" sz="2000"/>
              <a:t>Достигнутые</a:t>
            </a:r>
            <a:r>
              <a:rPr lang="en-US" altLang="ru-RU" sz="2000"/>
              <a:t> </a:t>
            </a:r>
            <a:r>
              <a:rPr lang="en-US" altLang="en-US" sz="2000"/>
              <a:t>результаты</a:t>
            </a:r>
            <a:r>
              <a:rPr lang="en-US" altLang="ru-RU" sz="2000"/>
              <a:t> </a:t>
            </a:r>
            <a:r>
              <a:rPr lang="en-US" altLang="en-US" sz="2000"/>
              <a:t>нашего</a:t>
            </a:r>
            <a:r>
              <a:rPr lang="en-US" altLang="ru-RU" sz="2000"/>
              <a:t> </a:t>
            </a:r>
            <a:r>
              <a:rPr lang="en-US" altLang="en-US" sz="2000"/>
              <a:t>дружного</a:t>
            </a:r>
            <a:endParaRPr lang="en-US" altLang="en-US" sz="2000"/>
          </a:p>
          <a:p>
            <a:r>
              <a:rPr lang="en-US" altLang="en-US" sz="2000"/>
              <a:t>коллектива</a:t>
            </a:r>
            <a:r>
              <a:rPr lang="en-US" altLang="ru-RU" sz="2000"/>
              <a:t> - </a:t>
            </a:r>
            <a:r>
              <a:rPr lang="en-US" altLang="en-US" sz="2000"/>
              <a:t>это</a:t>
            </a:r>
            <a:r>
              <a:rPr lang="en-US" altLang="ru-RU" sz="2000"/>
              <a:t> </a:t>
            </a:r>
            <a:r>
              <a:rPr lang="en-US" altLang="en-US" sz="2000"/>
              <a:t>ли</a:t>
            </a:r>
            <a:r>
              <a:rPr lang="en-US" altLang="ru-RU" sz="2000"/>
              <a:t> </a:t>
            </a:r>
            <a:r>
              <a:rPr lang="en-US" altLang="en-US" sz="2000"/>
              <a:t>не</a:t>
            </a:r>
            <a:r>
              <a:rPr lang="en-US" altLang="ru-RU" sz="2000"/>
              <a:t> </a:t>
            </a:r>
            <a:r>
              <a:rPr lang="en-US" altLang="en-US" sz="2000"/>
              <a:t>повод</a:t>
            </a:r>
            <a:r>
              <a:rPr lang="en-US" altLang="ru-RU" sz="2000"/>
              <a:t> </a:t>
            </a:r>
            <a:r>
              <a:rPr lang="en-US" altLang="en-US" sz="2000"/>
              <a:t>для</a:t>
            </a:r>
            <a:r>
              <a:rPr lang="en-US" altLang="ru-RU" sz="2000"/>
              <a:t> </a:t>
            </a:r>
            <a:r>
              <a:rPr lang="en-US" altLang="en-US" sz="2000"/>
              <a:t>ГОРДОСТИ</a:t>
            </a:r>
            <a:r>
              <a:rPr lang="en-US" altLang="ru-RU" sz="2000"/>
              <a:t>????!!!</a:t>
            </a:r>
            <a:endParaRPr lang="ru-RU" altLang="en-US" sz="2000"/>
          </a:p>
        </p:txBody>
      </p:sp>
      <p:pic>
        <p:nvPicPr>
          <p:cNvPr id="2" name="Изображение 1" descr="IMG-20250123-WA0061"/>
          <p:cNvPicPr>
            <a:picLocks noChangeAspect="1"/>
          </p:cNvPicPr>
          <p:nvPr/>
        </p:nvPicPr>
        <p:blipFill>
          <a:blip r:embed="rId4"/>
          <a:srcRect t="19546" b="25742"/>
          <a:stretch>
            <a:fillRect/>
          </a:stretch>
        </p:blipFill>
        <p:spPr>
          <a:xfrm>
            <a:off x="1769745" y="140335"/>
            <a:ext cx="1715135" cy="2235200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4" name="Изображение 3" descr="IMG-20250207-WA0157"/>
          <p:cNvPicPr>
            <a:picLocks noChangeAspect="1"/>
          </p:cNvPicPr>
          <p:nvPr/>
        </p:nvPicPr>
        <p:blipFill>
          <a:blip r:embed="rId5"/>
          <a:srcRect b="25284"/>
          <a:stretch>
            <a:fillRect/>
          </a:stretch>
        </p:blipFill>
        <p:spPr>
          <a:xfrm>
            <a:off x="107950" y="4580890"/>
            <a:ext cx="2862580" cy="2088515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5"/>
          <p:cNvGrpSpPr/>
          <p:nvPr/>
        </p:nvGrpSpPr>
        <p:grpSpPr>
          <a:xfrm>
            <a:off x="4197985" y="816610"/>
            <a:ext cx="4710430" cy="5224780"/>
            <a:chOff x="0" y="0"/>
            <a:chExt cx="7223759" cy="5224780"/>
          </a:xfrm>
        </p:grpSpPr>
        <p:pic>
          <p:nvPicPr>
            <p:cNvPr id="36" name="Image 36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96467" y="751331"/>
              <a:ext cx="1447928" cy="2949702"/>
            </a:xfrm>
            <a:prstGeom prst="rect">
              <a:avLst/>
            </a:prstGeom>
          </p:spPr>
        </p:pic>
        <p:sp>
          <p:nvSpPr>
            <p:cNvPr id="37" name="Graphic 37"/>
            <p:cNvSpPr/>
            <p:nvPr/>
          </p:nvSpPr>
          <p:spPr>
            <a:xfrm>
              <a:off x="196595" y="751331"/>
              <a:ext cx="1447800" cy="2950210"/>
            </a:xfrm>
            <a:custGeom>
              <a:avLst/>
              <a:gdLst/>
              <a:ahLst/>
              <a:cxnLst/>
              <a:rect l="l" t="t" r="r" b="b"/>
              <a:pathLst>
                <a:path w="1447800" h="2950210">
                  <a:moveTo>
                    <a:pt x="0" y="1222883"/>
                  </a:moveTo>
                  <a:lnTo>
                    <a:pt x="973" y="1267928"/>
                  </a:lnTo>
                  <a:lnTo>
                    <a:pt x="3875" y="1312631"/>
                  </a:lnTo>
                  <a:lnTo>
                    <a:pt x="8673" y="1356960"/>
                  </a:lnTo>
                  <a:lnTo>
                    <a:pt x="15339" y="1400881"/>
                  </a:lnTo>
                  <a:lnTo>
                    <a:pt x="23842" y="1444363"/>
                  </a:lnTo>
                  <a:lnTo>
                    <a:pt x="34153" y="1487371"/>
                  </a:lnTo>
                  <a:lnTo>
                    <a:pt x="46240" y="1529873"/>
                  </a:lnTo>
                  <a:lnTo>
                    <a:pt x="60074" y="1571836"/>
                  </a:lnTo>
                  <a:lnTo>
                    <a:pt x="75625" y="1613227"/>
                  </a:lnTo>
                  <a:lnTo>
                    <a:pt x="92862" y="1654015"/>
                  </a:lnTo>
                  <a:lnTo>
                    <a:pt x="111757" y="1694164"/>
                  </a:lnTo>
                  <a:lnTo>
                    <a:pt x="132277" y="1733644"/>
                  </a:lnTo>
                  <a:lnTo>
                    <a:pt x="154394" y="1772421"/>
                  </a:lnTo>
                  <a:lnTo>
                    <a:pt x="178078" y="1810461"/>
                  </a:lnTo>
                  <a:lnTo>
                    <a:pt x="203297" y="1847734"/>
                  </a:lnTo>
                  <a:lnTo>
                    <a:pt x="230023" y="1884204"/>
                  </a:lnTo>
                  <a:lnTo>
                    <a:pt x="258224" y="1919841"/>
                  </a:lnTo>
                  <a:lnTo>
                    <a:pt x="287871" y="1954610"/>
                  </a:lnTo>
                  <a:lnTo>
                    <a:pt x="318935" y="1988479"/>
                  </a:lnTo>
                  <a:lnTo>
                    <a:pt x="351383" y="2021415"/>
                  </a:lnTo>
                  <a:lnTo>
                    <a:pt x="385188" y="2053385"/>
                  </a:lnTo>
                  <a:lnTo>
                    <a:pt x="420317" y="2084357"/>
                  </a:lnTo>
                  <a:lnTo>
                    <a:pt x="456743" y="2114297"/>
                  </a:lnTo>
                  <a:lnTo>
                    <a:pt x="494433" y="2143174"/>
                  </a:lnTo>
                  <a:lnTo>
                    <a:pt x="533359" y="2170953"/>
                  </a:lnTo>
                  <a:lnTo>
                    <a:pt x="573489" y="2197602"/>
                  </a:lnTo>
                  <a:lnTo>
                    <a:pt x="614795" y="2223088"/>
                  </a:lnTo>
                  <a:lnTo>
                    <a:pt x="657245" y="2247379"/>
                  </a:lnTo>
                  <a:lnTo>
                    <a:pt x="700810" y="2270442"/>
                  </a:lnTo>
                  <a:lnTo>
                    <a:pt x="745460" y="2292243"/>
                  </a:lnTo>
                  <a:lnTo>
                    <a:pt x="791164" y="2312750"/>
                  </a:lnTo>
                  <a:lnTo>
                    <a:pt x="837893" y="2331930"/>
                  </a:lnTo>
                  <a:lnTo>
                    <a:pt x="885616" y="2349750"/>
                  </a:lnTo>
                  <a:lnTo>
                    <a:pt x="934303" y="2366178"/>
                  </a:lnTo>
                  <a:lnTo>
                    <a:pt x="983925" y="2381180"/>
                  </a:lnTo>
                  <a:lnTo>
                    <a:pt x="1034450" y="2394724"/>
                  </a:lnTo>
                  <a:lnTo>
                    <a:pt x="1085850" y="2406777"/>
                  </a:lnTo>
                  <a:lnTo>
                    <a:pt x="1085850" y="2225802"/>
                  </a:lnTo>
                  <a:lnTo>
                    <a:pt x="1447799" y="2626614"/>
                  </a:lnTo>
                  <a:lnTo>
                    <a:pt x="1085850" y="2949702"/>
                  </a:lnTo>
                  <a:lnTo>
                    <a:pt x="1085850" y="2768727"/>
                  </a:lnTo>
                  <a:lnTo>
                    <a:pt x="1034450" y="2756674"/>
                  </a:lnTo>
                  <a:lnTo>
                    <a:pt x="983925" y="2743130"/>
                  </a:lnTo>
                  <a:lnTo>
                    <a:pt x="934303" y="2728128"/>
                  </a:lnTo>
                  <a:lnTo>
                    <a:pt x="885616" y="2711700"/>
                  </a:lnTo>
                  <a:lnTo>
                    <a:pt x="837893" y="2693880"/>
                  </a:lnTo>
                  <a:lnTo>
                    <a:pt x="791164" y="2674699"/>
                  </a:lnTo>
                  <a:lnTo>
                    <a:pt x="745460" y="2654192"/>
                  </a:lnTo>
                  <a:lnTo>
                    <a:pt x="700810" y="2632390"/>
                  </a:lnTo>
                  <a:lnTo>
                    <a:pt x="657245" y="2609328"/>
                  </a:lnTo>
                  <a:lnTo>
                    <a:pt x="614795" y="2585036"/>
                  </a:lnTo>
                  <a:lnTo>
                    <a:pt x="573489" y="2559549"/>
                  </a:lnTo>
                  <a:lnTo>
                    <a:pt x="533359" y="2532898"/>
                  </a:lnTo>
                  <a:lnTo>
                    <a:pt x="494433" y="2505118"/>
                  </a:lnTo>
                  <a:lnTo>
                    <a:pt x="456743" y="2476241"/>
                  </a:lnTo>
                  <a:lnTo>
                    <a:pt x="420317" y="2446299"/>
                  </a:lnTo>
                  <a:lnTo>
                    <a:pt x="385188" y="2415325"/>
                  </a:lnTo>
                  <a:lnTo>
                    <a:pt x="351383" y="2383352"/>
                  </a:lnTo>
                  <a:lnTo>
                    <a:pt x="318935" y="2350414"/>
                  </a:lnTo>
                  <a:lnTo>
                    <a:pt x="287871" y="2316542"/>
                  </a:lnTo>
                  <a:lnTo>
                    <a:pt x="258224" y="2281770"/>
                  </a:lnTo>
                  <a:lnTo>
                    <a:pt x="230023" y="2246131"/>
                  </a:lnTo>
                  <a:lnTo>
                    <a:pt x="203297" y="2209657"/>
                  </a:lnTo>
                  <a:lnTo>
                    <a:pt x="178078" y="2172381"/>
                  </a:lnTo>
                  <a:lnTo>
                    <a:pt x="154394" y="2134336"/>
                  </a:lnTo>
                  <a:lnTo>
                    <a:pt x="132277" y="2095555"/>
                  </a:lnTo>
                  <a:lnTo>
                    <a:pt x="111757" y="2056070"/>
                  </a:lnTo>
                  <a:lnTo>
                    <a:pt x="92862" y="2015915"/>
                  </a:lnTo>
                  <a:lnTo>
                    <a:pt x="75625" y="1975122"/>
                  </a:lnTo>
                  <a:lnTo>
                    <a:pt x="60074" y="1933725"/>
                  </a:lnTo>
                  <a:lnTo>
                    <a:pt x="46240" y="1891755"/>
                  </a:lnTo>
                  <a:lnTo>
                    <a:pt x="34153" y="1849246"/>
                  </a:lnTo>
                  <a:lnTo>
                    <a:pt x="23842" y="1806230"/>
                  </a:lnTo>
                  <a:lnTo>
                    <a:pt x="15339" y="1762741"/>
                  </a:lnTo>
                  <a:lnTo>
                    <a:pt x="8673" y="1718811"/>
                  </a:lnTo>
                  <a:lnTo>
                    <a:pt x="3875" y="1674474"/>
                  </a:lnTo>
                  <a:lnTo>
                    <a:pt x="973" y="1629761"/>
                  </a:lnTo>
                  <a:lnTo>
                    <a:pt x="0" y="1584706"/>
                  </a:lnTo>
                  <a:lnTo>
                    <a:pt x="0" y="1222883"/>
                  </a:lnTo>
                  <a:lnTo>
                    <a:pt x="913" y="1179021"/>
                  </a:lnTo>
                  <a:lnTo>
                    <a:pt x="3635" y="1135548"/>
                  </a:lnTo>
                  <a:lnTo>
                    <a:pt x="8133" y="1092490"/>
                  </a:lnTo>
                  <a:lnTo>
                    <a:pt x="14377" y="1049872"/>
                  </a:lnTo>
                  <a:lnTo>
                    <a:pt x="22337" y="1007720"/>
                  </a:lnTo>
                  <a:lnTo>
                    <a:pt x="31981" y="966060"/>
                  </a:lnTo>
                  <a:lnTo>
                    <a:pt x="43280" y="924917"/>
                  </a:lnTo>
                  <a:lnTo>
                    <a:pt x="56203" y="884319"/>
                  </a:lnTo>
                  <a:lnTo>
                    <a:pt x="70718" y="844290"/>
                  </a:lnTo>
                  <a:lnTo>
                    <a:pt x="86796" y="804856"/>
                  </a:lnTo>
                  <a:lnTo>
                    <a:pt x="104406" y="766044"/>
                  </a:lnTo>
                  <a:lnTo>
                    <a:pt x="123517" y="727878"/>
                  </a:lnTo>
                  <a:lnTo>
                    <a:pt x="144098" y="690386"/>
                  </a:lnTo>
                  <a:lnTo>
                    <a:pt x="166119" y="653593"/>
                  </a:lnTo>
                  <a:lnTo>
                    <a:pt x="189550" y="617525"/>
                  </a:lnTo>
                  <a:lnTo>
                    <a:pt x="214359" y="582207"/>
                  </a:lnTo>
                  <a:lnTo>
                    <a:pt x="240516" y="547665"/>
                  </a:lnTo>
                  <a:lnTo>
                    <a:pt x="267991" y="513926"/>
                  </a:lnTo>
                  <a:lnTo>
                    <a:pt x="296752" y="481015"/>
                  </a:lnTo>
                  <a:lnTo>
                    <a:pt x="326770" y="448958"/>
                  </a:lnTo>
                  <a:lnTo>
                    <a:pt x="358013" y="417782"/>
                  </a:lnTo>
                  <a:lnTo>
                    <a:pt x="390450" y="387511"/>
                  </a:lnTo>
                  <a:lnTo>
                    <a:pt x="424053" y="358171"/>
                  </a:lnTo>
                  <a:lnTo>
                    <a:pt x="458788" y="329789"/>
                  </a:lnTo>
                  <a:lnTo>
                    <a:pt x="494627" y="302391"/>
                  </a:lnTo>
                  <a:lnTo>
                    <a:pt x="531538" y="276002"/>
                  </a:lnTo>
                  <a:lnTo>
                    <a:pt x="569491" y="250648"/>
                  </a:lnTo>
                  <a:lnTo>
                    <a:pt x="608455" y="226355"/>
                  </a:lnTo>
                  <a:lnTo>
                    <a:pt x="648400" y="203149"/>
                  </a:lnTo>
                  <a:lnTo>
                    <a:pt x="689294" y="181055"/>
                  </a:lnTo>
                  <a:lnTo>
                    <a:pt x="731108" y="160101"/>
                  </a:lnTo>
                  <a:lnTo>
                    <a:pt x="773810" y="140310"/>
                  </a:lnTo>
                  <a:lnTo>
                    <a:pt x="817371" y="121710"/>
                  </a:lnTo>
                  <a:lnTo>
                    <a:pt x="861758" y="104327"/>
                  </a:lnTo>
                  <a:lnTo>
                    <a:pt x="906943" y="88185"/>
                  </a:lnTo>
                  <a:lnTo>
                    <a:pt x="952893" y="73311"/>
                  </a:lnTo>
                  <a:lnTo>
                    <a:pt x="999580" y="59731"/>
                  </a:lnTo>
                  <a:lnTo>
                    <a:pt x="1046971" y="47471"/>
                  </a:lnTo>
                  <a:lnTo>
                    <a:pt x="1095036" y="36556"/>
                  </a:lnTo>
                  <a:lnTo>
                    <a:pt x="1143745" y="27012"/>
                  </a:lnTo>
                  <a:lnTo>
                    <a:pt x="1193067" y="18866"/>
                  </a:lnTo>
                  <a:lnTo>
                    <a:pt x="1242971" y="12143"/>
                  </a:lnTo>
                  <a:lnTo>
                    <a:pt x="1293427" y="6869"/>
                  </a:lnTo>
                  <a:lnTo>
                    <a:pt x="1344404" y="3070"/>
                  </a:lnTo>
                  <a:lnTo>
                    <a:pt x="1395872" y="771"/>
                  </a:lnTo>
                  <a:lnTo>
                    <a:pt x="1447799" y="0"/>
                  </a:lnTo>
                  <a:lnTo>
                    <a:pt x="1447799" y="361950"/>
                  </a:lnTo>
                  <a:lnTo>
                    <a:pt x="1395550" y="362736"/>
                  </a:lnTo>
                  <a:lnTo>
                    <a:pt x="1343719" y="365079"/>
                  </a:lnTo>
                  <a:lnTo>
                    <a:pt x="1292342" y="368954"/>
                  </a:lnTo>
                  <a:lnTo>
                    <a:pt x="1241454" y="374335"/>
                  </a:lnTo>
                  <a:lnTo>
                    <a:pt x="1191087" y="381198"/>
                  </a:lnTo>
                  <a:lnTo>
                    <a:pt x="1141278" y="389517"/>
                  </a:lnTo>
                  <a:lnTo>
                    <a:pt x="1092059" y="399268"/>
                  </a:lnTo>
                  <a:lnTo>
                    <a:pt x="1043467" y="410425"/>
                  </a:lnTo>
                  <a:lnTo>
                    <a:pt x="995534" y="422963"/>
                  </a:lnTo>
                  <a:lnTo>
                    <a:pt x="948296" y="436858"/>
                  </a:lnTo>
                  <a:lnTo>
                    <a:pt x="901786" y="452084"/>
                  </a:lnTo>
                  <a:lnTo>
                    <a:pt x="856040" y="468617"/>
                  </a:lnTo>
                  <a:lnTo>
                    <a:pt x="811091" y="486431"/>
                  </a:lnTo>
                  <a:lnTo>
                    <a:pt x="766975" y="505501"/>
                  </a:lnTo>
                  <a:lnTo>
                    <a:pt x="723724" y="525802"/>
                  </a:lnTo>
                  <a:lnTo>
                    <a:pt x="681375" y="547310"/>
                  </a:lnTo>
                  <a:lnTo>
                    <a:pt x="639961" y="569999"/>
                  </a:lnTo>
                  <a:lnTo>
                    <a:pt x="599516" y="593844"/>
                  </a:lnTo>
                  <a:lnTo>
                    <a:pt x="560075" y="618821"/>
                  </a:lnTo>
                  <a:lnTo>
                    <a:pt x="521673" y="644903"/>
                  </a:lnTo>
                  <a:lnTo>
                    <a:pt x="484343" y="672067"/>
                  </a:lnTo>
                  <a:lnTo>
                    <a:pt x="448121" y="700287"/>
                  </a:lnTo>
                  <a:lnTo>
                    <a:pt x="413040" y="729538"/>
                  </a:lnTo>
                  <a:lnTo>
                    <a:pt x="379135" y="759795"/>
                  </a:lnTo>
                  <a:lnTo>
                    <a:pt x="346441" y="791034"/>
                  </a:lnTo>
                  <a:lnTo>
                    <a:pt x="314991" y="823228"/>
                  </a:lnTo>
                  <a:lnTo>
                    <a:pt x="284820" y="856353"/>
                  </a:lnTo>
                  <a:lnTo>
                    <a:pt x="255963" y="890385"/>
                  </a:lnTo>
                  <a:lnTo>
                    <a:pt x="228454" y="925297"/>
                  </a:lnTo>
                  <a:lnTo>
                    <a:pt x="202327" y="961066"/>
                  </a:lnTo>
                  <a:lnTo>
                    <a:pt x="177617" y="997665"/>
                  </a:lnTo>
                  <a:lnTo>
                    <a:pt x="154357" y="1035070"/>
                  </a:lnTo>
                  <a:lnTo>
                    <a:pt x="132584" y="1073256"/>
                  </a:lnTo>
                  <a:lnTo>
                    <a:pt x="112330" y="1112199"/>
                  </a:lnTo>
                  <a:lnTo>
                    <a:pt x="93631" y="1151872"/>
                  </a:lnTo>
                  <a:lnTo>
                    <a:pt x="76520" y="1192251"/>
                  </a:lnTo>
                  <a:lnTo>
                    <a:pt x="61033" y="1233310"/>
                  </a:lnTo>
                  <a:lnTo>
                    <a:pt x="47203" y="1275026"/>
                  </a:lnTo>
                  <a:lnTo>
                    <a:pt x="35065" y="1317372"/>
                  </a:lnTo>
                  <a:lnTo>
                    <a:pt x="24653" y="1360325"/>
                  </a:lnTo>
                  <a:lnTo>
                    <a:pt x="16001" y="1403858"/>
                  </a:lnTo>
                </a:path>
              </a:pathLst>
            </a:custGeom>
            <a:ln w="12192">
              <a:solidFill>
                <a:srgbClr val="2E528F"/>
              </a:solidFill>
              <a:prstDash val="solid"/>
            </a:ln>
          </p:spPr>
        </p:sp>
        <p:pic>
          <p:nvPicPr>
            <p:cNvPr id="38" name="Image 3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39967" y="853439"/>
              <a:ext cx="1377877" cy="2812796"/>
            </a:xfrm>
            <a:prstGeom prst="rect">
              <a:avLst/>
            </a:prstGeom>
          </p:spPr>
        </p:pic>
        <p:sp>
          <p:nvSpPr>
            <p:cNvPr id="39" name="Graphic 39"/>
            <p:cNvSpPr/>
            <p:nvPr/>
          </p:nvSpPr>
          <p:spPr>
            <a:xfrm>
              <a:off x="5839967" y="853439"/>
              <a:ext cx="1377950" cy="2813050"/>
            </a:xfrm>
            <a:custGeom>
              <a:avLst/>
              <a:gdLst/>
              <a:ahLst/>
              <a:cxnLst/>
              <a:rect l="l" t="t" r="r" b="b"/>
              <a:pathLst>
                <a:path w="1377950" h="2813050">
                  <a:moveTo>
                    <a:pt x="1377696" y="1166622"/>
                  </a:moveTo>
                  <a:lnTo>
                    <a:pt x="1376660" y="1212050"/>
                  </a:lnTo>
                  <a:lnTo>
                    <a:pt x="1373578" y="1257112"/>
                  </a:lnTo>
                  <a:lnTo>
                    <a:pt x="1368482" y="1301770"/>
                  </a:lnTo>
                  <a:lnTo>
                    <a:pt x="1361405" y="1345986"/>
                  </a:lnTo>
                  <a:lnTo>
                    <a:pt x="1352383" y="1389724"/>
                  </a:lnTo>
                  <a:lnTo>
                    <a:pt x="1341448" y="1432947"/>
                  </a:lnTo>
                  <a:lnTo>
                    <a:pt x="1328635" y="1475618"/>
                  </a:lnTo>
                  <a:lnTo>
                    <a:pt x="1313977" y="1517699"/>
                  </a:lnTo>
                  <a:lnTo>
                    <a:pt x="1297508" y="1559155"/>
                  </a:lnTo>
                  <a:lnTo>
                    <a:pt x="1279262" y="1599948"/>
                  </a:lnTo>
                  <a:lnTo>
                    <a:pt x="1259273" y="1640040"/>
                  </a:lnTo>
                  <a:lnTo>
                    <a:pt x="1237574" y="1679396"/>
                  </a:lnTo>
                  <a:lnTo>
                    <a:pt x="1214199" y="1717978"/>
                  </a:lnTo>
                  <a:lnTo>
                    <a:pt x="1189183" y="1755749"/>
                  </a:lnTo>
                  <a:lnTo>
                    <a:pt x="1162558" y="1792672"/>
                  </a:lnTo>
                  <a:lnTo>
                    <a:pt x="1134359" y="1828711"/>
                  </a:lnTo>
                  <a:lnTo>
                    <a:pt x="1104620" y="1863827"/>
                  </a:lnTo>
                  <a:lnTo>
                    <a:pt x="1073374" y="1897985"/>
                  </a:lnTo>
                  <a:lnTo>
                    <a:pt x="1040655" y="1931147"/>
                  </a:lnTo>
                  <a:lnTo>
                    <a:pt x="1006497" y="1963277"/>
                  </a:lnTo>
                  <a:lnTo>
                    <a:pt x="970934" y="1994336"/>
                  </a:lnTo>
                  <a:lnTo>
                    <a:pt x="933999" y="2024290"/>
                  </a:lnTo>
                  <a:lnTo>
                    <a:pt x="895727" y="2053099"/>
                  </a:lnTo>
                  <a:lnTo>
                    <a:pt x="856150" y="2080728"/>
                  </a:lnTo>
                  <a:lnTo>
                    <a:pt x="815304" y="2107140"/>
                  </a:lnTo>
                  <a:lnTo>
                    <a:pt x="773221" y="2132297"/>
                  </a:lnTo>
                  <a:lnTo>
                    <a:pt x="729936" y="2156163"/>
                  </a:lnTo>
                  <a:lnTo>
                    <a:pt x="685483" y="2178700"/>
                  </a:lnTo>
                  <a:lnTo>
                    <a:pt x="639894" y="2199872"/>
                  </a:lnTo>
                  <a:lnTo>
                    <a:pt x="593204" y="2219641"/>
                  </a:lnTo>
                  <a:lnTo>
                    <a:pt x="545447" y="2237971"/>
                  </a:lnTo>
                  <a:lnTo>
                    <a:pt x="496657" y="2254825"/>
                  </a:lnTo>
                  <a:lnTo>
                    <a:pt x="446867" y="2270166"/>
                  </a:lnTo>
                  <a:lnTo>
                    <a:pt x="396111" y="2283956"/>
                  </a:lnTo>
                  <a:lnTo>
                    <a:pt x="344424" y="2296160"/>
                  </a:lnTo>
                  <a:lnTo>
                    <a:pt x="344424" y="2123947"/>
                  </a:lnTo>
                  <a:lnTo>
                    <a:pt x="0" y="2505455"/>
                  </a:lnTo>
                  <a:lnTo>
                    <a:pt x="344424" y="2812796"/>
                  </a:lnTo>
                  <a:lnTo>
                    <a:pt x="344424" y="2640584"/>
                  </a:lnTo>
                  <a:lnTo>
                    <a:pt x="396111" y="2628380"/>
                  </a:lnTo>
                  <a:lnTo>
                    <a:pt x="446867" y="2614590"/>
                  </a:lnTo>
                  <a:lnTo>
                    <a:pt x="496657" y="2599249"/>
                  </a:lnTo>
                  <a:lnTo>
                    <a:pt x="545447" y="2582395"/>
                  </a:lnTo>
                  <a:lnTo>
                    <a:pt x="593204" y="2564065"/>
                  </a:lnTo>
                  <a:lnTo>
                    <a:pt x="639894" y="2544296"/>
                  </a:lnTo>
                  <a:lnTo>
                    <a:pt x="685483" y="2523124"/>
                  </a:lnTo>
                  <a:lnTo>
                    <a:pt x="729936" y="2500587"/>
                  </a:lnTo>
                  <a:lnTo>
                    <a:pt x="773221" y="2476721"/>
                  </a:lnTo>
                  <a:lnTo>
                    <a:pt x="815304" y="2451564"/>
                  </a:lnTo>
                  <a:lnTo>
                    <a:pt x="856150" y="2425152"/>
                  </a:lnTo>
                  <a:lnTo>
                    <a:pt x="895727" y="2397523"/>
                  </a:lnTo>
                  <a:lnTo>
                    <a:pt x="933999" y="2368714"/>
                  </a:lnTo>
                  <a:lnTo>
                    <a:pt x="970934" y="2338760"/>
                  </a:lnTo>
                  <a:lnTo>
                    <a:pt x="1006497" y="2307701"/>
                  </a:lnTo>
                  <a:lnTo>
                    <a:pt x="1040655" y="2275571"/>
                  </a:lnTo>
                  <a:lnTo>
                    <a:pt x="1073374" y="2242409"/>
                  </a:lnTo>
                  <a:lnTo>
                    <a:pt x="1104620" y="2208251"/>
                  </a:lnTo>
                  <a:lnTo>
                    <a:pt x="1134359" y="2173135"/>
                  </a:lnTo>
                  <a:lnTo>
                    <a:pt x="1162558" y="2137096"/>
                  </a:lnTo>
                  <a:lnTo>
                    <a:pt x="1189183" y="2100173"/>
                  </a:lnTo>
                  <a:lnTo>
                    <a:pt x="1214199" y="2062402"/>
                  </a:lnTo>
                  <a:lnTo>
                    <a:pt x="1237574" y="2023820"/>
                  </a:lnTo>
                  <a:lnTo>
                    <a:pt x="1259273" y="1984464"/>
                  </a:lnTo>
                  <a:lnTo>
                    <a:pt x="1279262" y="1944372"/>
                  </a:lnTo>
                  <a:lnTo>
                    <a:pt x="1297508" y="1903579"/>
                  </a:lnTo>
                  <a:lnTo>
                    <a:pt x="1313977" y="1862123"/>
                  </a:lnTo>
                  <a:lnTo>
                    <a:pt x="1328635" y="1820042"/>
                  </a:lnTo>
                  <a:lnTo>
                    <a:pt x="1341448" y="1777371"/>
                  </a:lnTo>
                  <a:lnTo>
                    <a:pt x="1352383" y="1734148"/>
                  </a:lnTo>
                  <a:lnTo>
                    <a:pt x="1361405" y="1690410"/>
                  </a:lnTo>
                  <a:lnTo>
                    <a:pt x="1368482" y="1646194"/>
                  </a:lnTo>
                  <a:lnTo>
                    <a:pt x="1373578" y="1601536"/>
                  </a:lnTo>
                  <a:lnTo>
                    <a:pt x="1376660" y="1556474"/>
                  </a:lnTo>
                  <a:lnTo>
                    <a:pt x="1377696" y="1511045"/>
                  </a:lnTo>
                  <a:lnTo>
                    <a:pt x="1377696" y="1166622"/>
                  </a:lnTo>
                  <a:lnTo>
                    <a:pt x="1376745" y="1122888"/>
                  </a:lnTo>
                  <a:lnTo>
                    <a:pt x="1373917" y="1079560"/>
                  </a:lnTo>
                  <a:lnTo>
                    <a:pt x="1369243" y="1036666"/>
                  </a:lnTo>
                  <a:lnTo>
                    <a:pt x="1362757" y="994235"/>
                  </a:lnTo>
                  <a:lnTo>
                    <a:pt x="1354493" y="952294"/>
                  </a:lnTo>
                  <a:lnTo>
                    <a:pt x="1344484" y="910873"/>
                  </a:lnTo>
                  <a:lnTo>
                    <a:pt x="1332763" y="869998"/>
                  </a:lnTo>
                  <a:lnTo>
                    <a:pt x="1319363" y="829699"/>
                  </a:lnTo>
                  <a:lnTo>
                    <a:pt x="1304318" y="790003"/>
                  </a:lnTo>
                  <a:lnTo>
                    <a:pt x="1287662" y="750939"/>
                  </a:lnTo>
                  <a:lnTo>
                    <a:pt x="1269426" y="712535"/>
                  </a:lnTo>
                  <a:lnTo>
                    <a:pt x="1249645" y="674819"/>
                  </a:lnTo>
                  <a:lnTo>
                    <a:pt x="1228352" y="637819"/>
                  </a:lnTo>
                  <a:lnTo>
                    <a:pt x="1205581" y="601564"/>
                  </a:lnTo>
                  <a:lnTo>
                    <a:pt x="1181363" y="566081"/>
                  </a:lnTo>
                  <a:lnTo>
                    <a:pt x="1155734" y="531400"/>
                  </a:lnTo>
                  <a:lnTo>
                    <a:pt x="1128726" y="497547"/>
                  </a:lnTo>
                  <a:lnTo>
                    <a:pt x="1100373" y="464552"/>
                  </a:lnTo>
                  <a:lnTo>
                    <a:pt x="1070707" y="432442"/>
                  </a:lnTo>
                  <a:lnTo>
                    <a:pt x="1039762" y="401247"/>
                  </a:lnTo>
                  <a:lnTo>
                    <a:pt x="1007572" y="370993"/>
                  </a:lnTo>
                  <a:lnTo>
                    <a:pt x="974169" y="341709"/>
                  </a:lnTo>
                  <a:lnTo>
                    <a:pt x="939587" y="313423"/>
                  </a:lnTo>
                  <a:lnTo>
                    <a:pt x="903860" y="286165"/>
                  </a:lnTo>
                  <a:lnTo>
                    <a:pt x="867020" y="259960"/>
                  </a:lnTo>
                  <a:lnTo>
                    <a:pt x="829101" y="234839"/>
                  </a:lnTo>
                  <a:lnTo>
                    <a:pt x="790136" y="210829"/>
                  </a:lnTo>
                  <a:lnTo>
                    <a:pt x="750159" y="187959"/>
                  </a:lnTo>
                  <a:lnTo>
                    <a:pt x="709203" y="166256"/>
                  </a:lnTo>
                  <a:lnTo>
                    <a:pt x="667300" y="145748"/>
                  </a:lnTo>
                  <a:lnTo>
                    <a:pt x="624485" y="126465"/>
                  </a:lnTo>
                  <a:lnTo>
                    <a:pt x="580791" y="108434"/>
                  </a:lnTo>
                  <a:lnTo>
                    <a:pt x="536251" y="91684"/>
                  </a:lnTo>
                  <a:lnTo>
                    <a:pt x="490898" y="76242"/>
                  </a:lnTo>
                  <a:lnTo>
                    <a:pt x="444766" y="62136"/>
                  </a:lnTo>
                  <a:lnTo>
                    <a:pt x="397888" y="49396"/>
                  </a:lnTo>
                  <a:lnTo>
                    <a:pt x="350297" y="38049"/>
                  </a:lnTo>
                  <a:lnTo>
                    <a:pt x="302026" y="28124"/>
                  </a:lnTo>
                  <a:lnTo>
                    <a:pt x="253110" y="19648"/>
                  </a:lnTo>
                  <a:lnTo>
                    <a:pt x="203580" y="12650"/>
                  </a:lnTo>
                  <a:lnTo>
                    <a:pt x="153471" y="7157"/>
                  </a:lnTo>
                  <a:lnTo>
                    <a:pt x="102816" y="3200"/>
                  </a:lnTo>
                  <a:lnTo>
                    <a:pt x="51647" y="804"/>
                  </a:lnTo>
                  <a:lnTo>
                    <a:pt x="0" y="0"/>
                  </a:lnTo>
                  <a:lnTo>
                    <a:pt x="0" y="344424"/>
                  </a:lnTo>
                  <a:lnTo>
                    <a:pt x="52280" y="345253"/>
                  </a:lnTo>
                  <a:lnTo>
                    <a:pt x="104117" y="347723"/>
                  </a:lnTo>
                  <a:lnTo>
                    <a:pt x="155473" y="351806"/>
                  </a:lnTo>
                  <a:lnTo>
                    <a:pt x="206308" y="357474"/>
                  </a:lnTo>
                  <a:lnTo>
                    <a:pt x="256585" y="364699"/>
                  </a:lnTo>
                  <a:lnTo>
                    <a:pt x="306267" y="373454"/>
                  </a:lnTo>
                  <a:lnTo>
                    <a:pt x="355314" y="383710"/>
                  </a:lnTo>
                  <a:lnTo>
                    <a:pt x="403690" y="395441"/>
                  </a:lnTo>
                  <a:lnTo>
                    <a:pt x="451355" y="408618"/>
                  </a:lnTo>
                  <a:lnTo>
                    <a:pt x="498273" y="423213"/>
                  </a:lnTo>
                  <a:lnTo>
                    <a:pt x="544405" y="439199"/>
                  </a:lnTo>
                  <a:lnTo>
                    <a:pt x="589712" y="456549"/>
                  </a:lnTo>
                  <a:lnTo>
                    <a:pt x="634158" y="475233"/>
                  </a:lnTo>
                  <a:lnTo>
                    <a:pt x="677703" y="495226"/>
                  </a:lnTo>
                  <a:lnTo>
                    <a:pt x="720310" y="516498"/>
                  </a:lnTo>
                  <a:lnTo>
                    <a:pt x="761941" y="539022"/>
                  </a:lnTo>
                  <a:lnTo>
                    <a:pt x="802558" y="562770"/>
                  </a:lnTo>
                  <a:lnTo>
                    <a:pt x="842123" y="587715"/>
                  </a:lnTo>
                  <a:lnTo>
                    <a:pt x="880597" y="613829"/>
                  </a:lnTo>
                  <a:lnTo>
                    <a:pt x="917943" y="641084"/>
                  </a:lnTo>
                  <a:lnTo>
                    <a:pt x="954123" y="669453"/>
                  </a:lnTo>
                  <a:lnTo>
                    <a:pt x="989099" y="698907"/>
                  </a:lnTo>
                  <a:lnTo>
                    <a:pt x="1022832" y="729418"/>
                  </a:lnTo>
                  <a:lnTo>
                    <a:pt x="1055285" y="760960"/>
                  </a:lnTo>
                  <a:lnTo>
                    <a:pt x="1086420" y="793505"/>
                  </a:lnTo>
                  <a:lnTo>
                    <a:pt x="1116198" y="827023"/>
                  </a:lnTo>
                  <a:lnTo>
                    <a:pt x="1144582" y="861489"/>
                  </a:lnTo>
                  <a:lnTo>
                    <a:pt x="1171533" y="896874"/>
                  </a:lnTo>
                  <a:lnTo>
                    <a:pt x="1197014" y="933150"/>
                  </a:lnTo>
                  <a:lnTo>
                    <a:pt x="1220986" y="970290"/>
                  </a:lnTo>
                  <a:lnTo>
                    <a:pt x="1243412" y="1008266"/>
                  </a:lnTo>
                  <a:lnTo>
                    <a:pt x="1264254" y="1047050"/>
                  </a:lnTo>
                  <a:lnTo>
                    <a:pt x="1283472" y="1086614"/>
                  </a:lnTo>
                  <a:lnTo>
                    <a:pt x="1301031" y="1126931"/>
                  </a:lnTo>
                  <a:lnTo>
                    <a:pt x="1316890" y="1167973"/>
                  </a:lnTo>
                  <a:lnTo>
                    <a:pt x="1331013" y="1209711"/>
                  </a:lnTo>
                  <a:lnTo>
                    <a:pt x="1343362" y="1252120"/>
                  </a:lnTo>
                  <a:lnTo>
                    <a:pt x="1353897" y="1295170"/>
                  </a:lnTo>
                  <a:lnTo>
                    <a:pt x="1362582" y="1338833"/>
                  </a:lnTo>
                </a:path>
              </a:pathLst>
            </a:custGeom>
            <a:ln w="12192">
              <a:solidFill>
                <a:srgbClr val="2E528F"/>
              </a:solidFill>
              <a:prstDash val="solid"/>
            </a:ln>
          </p:spPr>
        </p:sp>
        <p:sp>
          <p:nvSpPr>
            <p:cNvPr id="4" name="Graphic 40"/>
            <p:cNvSpPr/>
            <p:nvPr/>
          </p:nvSpPr>
          <p:spPr>
            <a:xfrm>
              <a:off x="0" y="0"/>
              <a:ext cx="7218045" cy="5224780"/>
            </a:xfrm>
            <a:custGeom>
              <a:avLst/>
              <a:gdLst/>
              <a:ahLst/>
              <a:cxnLst/>
              <a:rect l="l" t="t" r="r" b="b"/>
              <a:pathLst>
                <a:path w="7218045" h="5224780">
                  <a:moveTo>
                    <a:pt x="7217663" y="0"/>
                  </a:moveTo>
                  <a:lnTo>
                    <a:pt x="0" y="0"/>
                  </a:lnTo>
                  <a:lnTo>
                    <a:pt x="0" y="5224272"/>
                  </a:lnTo>
                  <a:lnTo>
                    <a:pt x="7217663" y="5224272"/>
                  </a:lnTo>
                  <a:lnTo>
                    <a:pt x="7217663" y="0"/>
                  </a:lnTo>
                  <a:close/>
                </a:path>
              </a:pathLst>
            </a:custGeom>
            <a:solidFill>
              <a:srgbClr val="1C3958">
                <a:alpha val="23921"/>
              </a:srgbClr>
            </a:solidFill>
          </p:spPr>
        </p:sp>
      </p:grpSp>
      <p:pic>
        <p:nvPicPr>
          <p:cNvPr id="5" name="Изображение 4" descr="IMG_20240530_132745_4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825" y="439420"/>
            <a:ext cx="3721100" cy="5886450"/>
          </a:xfrm>
          <a:prstGeom prst="rect">
            <a:avLst/>
          </a:prstGeom>
          <a:ln w="76200">
            <a:solidFill>
              <a:schemeClr val="accent1"/>
            </a:solidFill>
          </a:ln>
          <a:scene3d>
            <a:camera prst="isometricOffAxis1Right"/>
            <a:lightRig rig="threePt" dir="t"/>
          </a:scene3d>
        </p:spPr>
      </p:pic>
      <p:sp>
        <p:nvSpPr>
          <p:cNvPr id="6" name="Текстовое поле 5"/>
          <p:cNvSpPr txBox="1"/>
          <p:nvPr/>
        </p:nvSpPr>
        <p:spPr>
          <a:xfrm>
            <a:off x="4051935" y="173355"/>
            <a:ext cx="4843780" cy="464820"/>
          </a:xfrm>
          <a:prstGeom prst="rect">
            <a:avLst/>
          </a:prstGeom>
        </p:spPr>
        <p:txBody>
          <a:bodyPr>
            <a:noAutofit/>
          </a:bodyPr>
          <a:p>
            <a:pPr algn="l" defTabSz="266700"/>
            <a:r>
              <a:rPr lang="ru-RU" sz="1600" b="1">
                <a:latin typeface="Calibri" panose="020F0502020204030204"/>
                <a:ea typeface="Tahoma" panose="020B0604030504040204"/>
              </a:rPr>
              <a:t>             </a:t>
            </a:r>
            <a:r>
              <a:rPr lang="ru-RU" sz="2400" b="1">
                <a:latin typeface="Calibri" panose="020F0502020204030204"/>
                <a:ea typeface="Tahoma" panose="020B0604030504040204"/>
              </a:rPr>
              <a:t>    </a:t>
            </a:r>
            <a:r>
              <a:rPr sz="2400" b="1">
                <a:latin typeface="Calibri" panose="020F0502020204030204"/>
                <a:ea typeface="Tahoma" panose="020B0604030504040204"/>
              </a:rPr>
              <a:t>Как нам это удается?</a:t>
            </a:r>
            <a:endParaRPr sz="2400" b="1">
              <a:latin typeface="Calibri" panose="020F0502020204030204"/>
              <a:ea typeface="Tahoma" panose="020B0604030504040204"/>
            </a:endParaRP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5353685" y="-4107815"/>
            <a:ext cx="2556510" cy="583565"/>
          </a:xfrm>
          <a:prstGeom prst="rect">
            <a:avLst/>
          </a:prstGeom>
        </p:spPr>
        <p:txBody>
          <a:bodyPr wrap="square">
            <a:spAutoFit/>
          </a:bodyPr>
          <a:p>
            <a:pPr algn="ctr" defTabSz="266700">
              <a:spcAft>
                <a:spcPct val="0"/>
              </a:spcAft>
            </a:pPr>
            <a:r>
              <a:rPr sz="1600" b="1">
                <a:latin typeface="Calibri" panose="020F0502020204030204"/>
                <a:ea typeface="Calibri" panose="020F0502020204030204"/>
              </a:rPr>
              <a:t>Условия, созданные в МБДОУ - детский сад</a:t>
            </a:r>
            <a:endParaRPr sz="1600" b="1">
              <a:latin typeface="Calibri" panose="020F0502020204030204"/>
              <a:ea typeface="Calibri" panose="020F0502020204030204"/>
            </a:endParaRPr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4270375" y="1249045"/>
            <a:ext cx="4611370" cy="40798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ru-RU" sz="1600" b="1">
                <a:latin typeface="Calibri" panose="020F0502020204030204"/>
                <a:ea typeface="Tahoma" panose="020B0604030504040204"/>
              </a:rPr>
              <a:t>              Условия, созданные в детском саду   </a:t>
            </a:r>
            <a:endParaRPr lang="ru-RU" sz="1600" b="1">
              <a:latin typeface="Calibri" panose="020F0502020204030204"/>
              <a:ea typeface="Tahoma" panose="020B0604030504040204"/>
            </a:endParaRPr>
          </a:p>
          <a:p>
            <a:r>
              <a:rPr lang="ru-RU" sz="1600" b="1">
                <a:latin typeface="Calibri" panose="020F0502020204030204"/>
                <a:ea typeface="Tahoma" panose="020B0604030504040204"/>
              </a:rPr>
              <a:t>                     </a:t>
            </a:r>
            <a:r>
              <a:rPr sz="1600" b="1">
                <a:latin typeface="Calibri" panose="020F0502020204030204"/>
                <a:ea typeface="Tahoma" panose="020B0604030504040204"/>
              </a:rPr>
              <a:t>«</a:t>
            </a:r>
            <a:r>
              <a:rPr lang="ru-RU" sz="1600" b="1">
                <a:latin typeface="Calibri" panose="020F0502020204030204"/>
                <a:ea typeface="Tahoma" panose="020B0604030504040204"/>
              </a:rPr>
              <a:t>Елочка</a:t>
            </a:r>
            <a:r>
              <a:rPr sz="1600" b="1">
                <a:latin typeface="Calibri" panose="020F0502020204030204"/>
                <a:ea typeface="Tahoma" panose="020B0604030504040204"/>
              </a:rPr>
              <a:t>» для проявления </a:t>
            </a:r>
            <a:r>
              <a:rPr lang="ru-RU" sz="1600" b="1">
                <a:latin typeface="Calibri" panose="020F0502020204030204"/>
                <a:ea typeface="Tahoma" panose="020B0604030504040204"/>
              </a:rPr>
              <a:t>            </a:t>
            </a:r>
            <a:endParaRPr lang="ru-RU" sz="1600" b="1">
              <a:latin typeface="Calibri" panose="020F0502020204030204"/>
              <a:ea typeface="Tahoma" panose="020B0604030504040204"/>
            </a:endParaRPr>
          </a:p>
          <a:p>
            <a:r>
              <a:rPr lang="ru-RU" sz="1600" b="1">
                <a:latin typeface="Calibri" panose="020F0502020204030204"/>
                <a:ea typeface="Tahoma" panose="020B0604030504040204"/>
              </a:rPr>
              <a:t>                        </a:t>
            </a:r>
            <a:r>
              <a:rPr sz="1600" b="1">
                <a:latin typeface="Calibri" panose="020F0502020204030204"/>
                <a:ea typeface="Tahoma" panose="020B0604030504040204"/>
              </a:rPr>
              <a:t>творческих способностей</a:t>
            </a:r>
            <a:endParaRPr sz="1600" b="1">
              <a:latin typeface="Calibri" panose="020F0502020204030204"/>
              <a:ea typeface="Tahoma" panose="020B0604030504040204"/>
            </a:endParaRPr>
          </a:p>
          <a:p>
            <a:pPr algn="l" defTabSz="266700"/>
            <a:r>
              <a:rPr lang="ru-RU" sz="1600" b="0" i="0">
                <a:latin typeface="Times New Roman" panose="02020603050405020304"/>
                <a:ea typeface="Times New Roman" panose="02020603050405020304"/>
              </a:rPr>
              <a:t>             </a:t>
            </a:r>
            <a:r>
              <a:rPr sz="1600" b="0" i="0">
                <a:latin typeface="Times New Roman" panose="02020603050405020304"/>
                <a:ea typeface="Times New Roman" panose="02020603050405020304"/>
              </a:rPr>
              <a:t>• </a:t>
            </a:r>
            <a:r>
              <a:rPr sz="1600">
                <a:latin typeface="Times New Roman" panose="02020603050405020304"/>
                <a:ea typeface="Times New Roman" panose="02020603050405020304"/>
              </a:rPr>
              <a:t>создание творческой атмосферы;</a:t>
            </a:r>
            <a:endParaRPr sz="1600">
              <a:latin typeface="Times New Roman" panose="02020603050405020304"/>
              <a:ea typeface="Times New Roman" panose="02020603050405020304"/>
            </a:endParaRPr>
          </a:p>
          <a:p>
            <a:pPr algn="l" defTabSz="266700">
              <a:lnSpc>
                <a:spcPct val="103000"/>
              </a:lnSpc>
            </a:pPr>
            <a:r>
              <a:rPr lang="ru-RU" sz="1600" b="0" i="0">
                <a:latin typeface="Times New Roman" panose="02020603050405020304"/>
                <a:ea typeface="Times New Roman" panose="02020603050405020304"/>
              </a:rPr>
              <a:t>      </a:t>
            </a:r>
            <a:r>
              <a:rPr sz="1600" b="0" i="0">
                <a:latin typeface="Times New Roman" panose="02020603050405020304"/>
                <a:ea typeface="Times New Roman" panose="02020603050405020304"/>
              </a:rPr>
              <a:t>• </a:t>
            </a:r>
            <a:r>
              <a:rPr sz="1600">
                <a:latin typeface="Times New Roman" panose="02020603050405020304"/>
                <a:ea typeface="Times New Roman" panose="02020603050405020304"/>
              </a:rPr>
              <a:t>культивирование интереса к инициативам и </a:t>
            </a:r>
            <a:r>
              <a:rPr lang="ru-RU" sz="1600">
                <a:latin typeface="Times New Roman" panose="02020603050405020304"/>
                <a:ea typeface="Times New Roman" panose="02020603050405020304"/>
              </a:rPr>
              <a:t>     </a:t>
            </a:r>
            <a:endParaRPr lang="ru-RU" sz="1600">
              <a:latin typeface="Times New Roman" panose="02020603050405020304"/>
              <a:ea typeface="Times New Roman" panose="02020603050405020304"/>
            </a:endParaRPr>
          </a:p>
          <a:p>
            <a:pPr algn="l" defTabSz="266700">
              <a:lnSpc>
                <a:spcPct val="103000"/>
              </a:lnSpc>
            </a:pPr>
            <a:r>
              <a:rPr lang="ru-RU" sz="1600">
                <a:latin typeface="Times New Roman" panose="02020603050405020304"/>
                <a:ea typeface="Times New Roman" panose="02020603050405020304"/>
              </a:rPr>
              <a:t>         </a:t>
            </a:r>
            <a:r>
              <a:rPr sz="1600">
                <a:latin typeface="Times New Roman" panose="02020603050405020304"/>
                <a:ea typeface="Times New Roman" panose="02020603050405020304"/>
              </a:rPr>
              <a:t>новшествам;</a:t>
            </a:r>
            <a:endParaRPr sz="1600">
              <a:latin typeface="Times New Roman" panose="02020603050405020304"/>
              <a:ea typeface="Times New Roman" panose="02020603050405020304"/>
            </a:endParaRPr>
          </a:p>
          <a:p>
            <a:pPr algn="l" defTabSz="266700"/>
            <a:r>
              <a:rPr lang="ru-RU" sz="1600" b="0" i="0">
                <a:latin typeface="Times New Roman" panose="02020603050405020304"/>
                <a:ea typeface="Times New Roman" panose="02020603050405020304"/>
              </a:rPr>
              <a:t>     </a:t>
            </a:r>
            <a:r>
              <a:rPr sz="1600" b="0" i="0">
                <a:latin typeface="Times New Roman" panose="02020603050405020304"/>
                <a:ea typeface="Times New Roman" panose="02020603050405020304"/>
              </a:rPr>
              <a:t>• </a:t>
            </a:r>
            <a:r>
              <a:rPr sz="1600">
                <a:latin typeface="Times New Roman" panose="02020603050405020304"/>
                <a:ea typeface="Times New Roman" panose="02020603050405020304"/>
              </a:rPr>
              <a:t>создание социокультурных и</a:t>
            </a:r>
            <a:endParaRPr sz="1600">
              <a:latin typeface="Times New Roman" panose="02020603050405020304"/>
              <a:ea typeface="Times New Roman" panose="02020603050405020304"/>
            </a:endParaRPr>
          </a:p>
          <a:p>
            <a:pPr algn="ctr" defTabSz="266700">
              <a:lnSpc>
                <a:spcPct val="103000"/>
              </a:lnSpc>
            </a:pPr>
            <a:r>
              <a:rPr lang="ru-RU" sz="1600">
                <a:latin typeface="Times New Roman" panose="02020603050405020304"/>
                <a:ea typeface="Tahoma" panose="020B0604030504040204"/>
              </a:rPr>
              <a:t> </a:t>
            </a:r>
            <a:r>
              <a:rPr sz="1600">
                <a:latin typeface="Times New Roman" panose="02020603050405020304"/>
                <a:ea typeface="Tahoma" panose="020B0604030504040204"/>
              </a:rPr>
              <a:t>материальных </a:t>
            </a:r>
            <a:r>
              <a:rPr sz="1600" i="1">
                <a:latin typeface="Times New Roman" panose="02020603050405020304"/>
                <a:ea typeface="Tahoma" panose="020B0604030504040204"/>
              </a:rPr>
              <a:t>(экономических) </a:t>
            </a:r>
            <a:r>
              <a:rPr sz="1600">
                <a:latin typeface="Times New Roman" panose="02020603050405020304"/>
                <a:ea typeface="Tahoma" panose="020B0604030504040204"/>
              </a:rPr>
              <a:t>условий для </a:t>
            </a:r>
            <a:r>
              <a:rPr lang="ru-RU" sz="1600">
                <a:latin typeface="Times New Roman" panose="02020603050405020304"/>
                <a:ea typeface="Tahoma" panose="020B0604030504040204"/>
              </a:rPr>
              <a:t>    </a:t>
            </a:r>
            <a:endParaRPr lang="ru-RU" sz="1600">
              <a:latin typeface="Times New Roman" panose="02020603050405020304"/>
              <a:ea typeface="Tahoma" panose="020B0604030504040204"/>
            </a:endParaRPr>
          </a:p>
          <a:p>
            <a:pPr algn="ctr" defTabSz="266700">
              <a:lnSpc>
                <a:spcPct val="103000"/>
              </a:lnSpc>
            </a:pPr>
            <a:r>
              <a:rPr lang="ru-RU" sz="1600">
                <a:latin typeface="Times New Roman" panose="02020603050405020304"/>
                <a:ea typeface="Tahoma" panose="020B0604030504040204"/>
              </a:rPr>
              <a:t> </a:t>
            </a:r>
            <a:r>
              <a:rPr sz="1600">
                <a:latin typeface="Times New Roman" panose="02020603050405020304"/>
                <a:ea typeface="Tahoma" panose="020B0604030504040204"/>
              </a:rPr>
              <a:t>принятия и действия разнообразных нововведений;</a:t>
            </a:r>
            <a:endParaRPr sz="1600">
              <a:latin typeface="Times New Roman" panose="02020603050405020304"/>
              <a:ea typeface="Tahoma" panose="020B0604030504040204"/>
            </a:endParaRPr>
          </a:p>
          <a:p>
            <a:pPr algn="l" defTabSz="266700"/>
            <a:r>
              <a:rPr lang="ru-RU" sz="1600" b="0" i="0">
                <a:latin typeface="Times New Roman" panose="02020603050405020304"/>
                <a:ea typeface="Times New Roman" panose="02020603050405020304"/>
              </a:rPr>
              <a:t>                 </a:t>
            </a:r>
            <a:r>
              <a:rPr sz="1600" b="0" i="0">
                <a:latin typeface="Times New Roman" panose="02020603050405020304"/>
                <a:ea typeface="Times New Roman" panose="02020603050405020304"/>
              </a:rPr>
              <a:t>• </a:t>
            </a:r>
            <a:r>
              <a:rPr sz="1600">
                <a:latin typeface="Times New Roman" panose="02020603050405020304"/>
                <a:ea typeface="Times New Roman" panose="02020603050405020304"/>
              </a:rPr>
              <a:t>инициирование поисковых</a:t>
            </a:r>
            <a:endParaRPr sz="1600">
              <a:latin typeface="Times New Roman" panose="02020603050405020304"/>
              <a:ea typeface="Times New Roman" panose="02020603050405020304"/>
            </a:endParaRPr>
          </a:p>
          <a:p>
            <a:pPr algn="ctr" defTabSz="266700"/>
            <a:r>
              <a:rPr lang="ru-RU" sz="1600">
                <a:latin typeface="Times New Roman" panose="02020603050405020304"/>
                <a:ea typeface="Tahoma" panose="020B0604030504040204"/>
              </a:rPr>
              <a:t>              </a:t>
            </a:r>
            <a:r>
              <a:rPr sz="1600">
                <a:latin typeface="Times New Roman" panose="02020603050405020304"/>
                <a:ea typeface="Tahoma" panose="020B0604030504040204"/>
              </a:rPr>
              <a:t>образовательных систем и </a:t>
            </a:r>
            <a:r>
              <a:rPr lang="ru-RU" sz="1600">
                <a:latin typeface="Times New Roman" panose="02020603050405020304"/>
                <a:ea typeface="Tahoma" panose="020B0604030504040204"/>
              </a:rPr>
              <a:t>   </a:t>
            </a:r>
            <a:r>
              <a:rPr sz="1600">
                <a:latin typeface="Times New Roman" panose="02020603050405020304"/>
                <a:ea typeface="Tahoma" panose="020B0604030504040204"/>
              </a:rPr>
              <a:t>механизмов их</a:t>
            </a:r>
            <a:endParaRPr sz="1600">
              <a:latin typeface="Times New Roman" panose="02020603050405020304"/>
              <a:ea typeface="Tahoma" panose="020B0604030504040204"/>
            </a:endParaRPr>
          </a:p>
          <a:p>
            <a:pPr algn="ctr" defTabSz="266700"/>
            <a:r>
              <a:rPr sz="1600">
                <a:latin typeface="Times New Roman" panose="02020603050405020304"/>
                <a:ea typeface="Tahoma" panose="020B0604030504040204"/>
              </a:rPr>
              <a:t>всесторонней поддержки;</a:t>
            </a:r>
            <a:endParaRPr sz="1600">
              <a:latin typeface="Times New Roman" panose="02020603050405020304"/>
              <a:ea typeface="Tahoma" panose="020B0604030504040204"/>
            </a:endParaRPr>
          </a:p>
          <a:p>
            <a:pPr algn="l" defTabSz="266700">
              <a:lnSpc>
                <a:spcPct val="103000"/>
              </a:lnSpc>
            </a:pPr>
            <a:r>
              <a:rPr lang="ru-RU" sz="1600" b="0" i="0">
                <a:latin typeface="Times New Roman" panose="02020603050405020304"/>
                <a:ea typeface="Times New Roman" panose="02020603050405020304"/>
              </a:rPr>
              <a:t>         </a:t>
            </a:r>
            <a:r>
              <a:rPr sz="1600" b="0" i="0">
                <a:latin typeface="Times New Roman" panose="02020603050405020304"/>
                <a:ea typeface="Times New Roman" panose="02020603050405020304"/>
              </a:rPr>
              <a:t>• </a:t>
            </a:r>
            <a:r>
              <a:rPr sz="1600">
                <a:latin typeface="Times New Roman" panose="02020603050405020304"/>
                <a:ea typeface="Times New Roman" panose="02020603050405020304"/>
              </a:rPr>
              <a:t>интеграцию наиболее перспективных </a:t>
            </a:r>
            <a:r>
              <a:rPr lang="ru-RU" sz="1600">
                <a:latin typeface="Times New Roman" panose="02020603050405020304"/>
                <a:ea typeface="Times New Roman" panose="02020603050405020304"/>
              </a:rPr>
              <a:t>    </a:t>
            </a:r>
            <a:endParaRPr lang="ru-RU" sz="1600">
              <a:latin typeface="Times New Roman" panose="02020603050405020304"/>
              <a:ea typeface="Times New Roman" panose="02020603050405020304"/>
            </a:endParaRPr>
          </a:p>
          <a:p>
            <a:pPr algn="l" defTabSz="266700">
              <a:lnSpc>
                <a:spcPct val="103000"/>
              </a:lnSpc>
            </a:pPr>
            <a:r>
              <a:rPr lang="ru-RU" sz="1600">
                <a:latin typeface="Times New Roman" panose="02020603050405020304"/>
                <a:ea typeface="Times New Roman" panose="02020603050405020304"/>
              </a:rPr>
              <a:t>       </a:t>
            </a:r>
            <a:r>
              <a:rPr sz="1600">
                <a:latin typeface="Times New Roman" panose="02020603050405020304"/>
                <a:ea typeface="Times New Roman" panose="02020603050405020304"/>
              </a:rPr>
              <a:t>нововведений и продуктивных проектов в</a:t>
            </a:r>
            <a:endParaRPr sz="1600"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11" name="Текстовое поле 10"/>
          <p:cNvSpPr txBox="1"/>
          <p:nvPr/>
        </p:nvSpPr>
        <p:spPr>
          <a:xfrm>
            <a:off x="4571365" y="5221605"/>
            <a:ext cx="3338830" cy="292735"/>
          </a:xfrm>
          <a:prstGeom prst="rect">
            <a:avLst/>
          </a:prstGeom>
        </p:spPr>
        <p:txBody>
          <a:bodyPr wrap="square">
            <a:noAutofit/>
          </a:bodyPr>
          <a:p>
            <a:r>
              <a:rPr sz="1600">
                <a:latin typeface="Times New Roman" panose="02020603050405020304"/>
                <a:ea typeface="Tahoma" panose="020B0604030504040204"/>
              </a:rPr>
              <a:t>ДОУ.</a:t>
            </a:r>
            <a:endParaRPr sz="1600">
              <a:latin typeface="Times New Roman" panose="02020603050405020304"/>
              <a:ea typeface="Tahoma" panose="020B060403050404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136904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en-US" sz="3600"/>
              <a:t>                         </a:t>
            </a:r>
            <a:r>
              <a:rPr lang="en-US" altLang="en-US" sz="3600"/>
              <a:t>Тематический</a:t>
            </a:r>
            <a:r>
              <a:rPr lang="en-US" altLang="ru-RU" sz="3600"/>
              <a:t> </a:t>
            </a:r>
            <a:r>
              <a:rPr lang="en-US" altLang="en-US" sz="3600"/>
              <a:t>день</a:t>
            </a:r>
            <a:br>
              <a:rPr lang="ru-RU" altLang="en-US" sz="3600"/>
            </a:br>
            <a:r>
              <a:rPr lang="ru-RU" altLang="en-US" sz="3600"/>
              <a:t>                                 </a:t>
            </a:r>
            <a:r>
              <a:rPr lang="en-US" altLang="en-US" sz="2000"/>
              <a:t>Тематический</a:t>
            </a:r>
            <a:r>
              <a:rPr lang="en-US" altLang="ru-RU" sz="2000"/>
              <a:t> </a:t>
            </a:r>
            <a:r>
              <a:rPr lang="en-US" altLang="en-US" sz="2000"/>
              <a:t>день</a:t>
            </a:r>
            <a:r>
              <a:rPr lang="en-US" altLang="ru-RU" sz="2000"/>
              <a:t> — </a:t>
            </a:r>
            <a:r>
              <a:rPr lang="en-US" altLang="en-US" sz="2000"/>
              <a:t>это</a:t>
            </a:r>
            <a:r>
              <a:rPr lang="en-US" altLang="ru-RU" sz="2000"/>
              <a:t> </a:t>
            </a:r>
            <a:r>
              <a:rPr lang="ru-RU" altLang="en-US" sz="2000"/>
              <a:t>           </a:t>
            </a:r>
            <a:br>
              <a:rPr lang="ru-RU" altLang="en-US" sz="2000"/>
            </a:br>
            <a:r>
              <a:rPr lang="ru-RU" altLang="en-US" sz="2000"/>
              <a:t>                                                         </a:t>
            </a:r>
            <a:r>
              <a:rPr lang="en-US" altLang="en-US" sz="2000"/>
              <a:t>систематизированный</a:t>
            </a:r>
            <a:r>
              <a:rPr lang="en-US" altLang="ru-RU" sz="2000"/>
              <a:t> </a:t>
            </a:r>
            <a:r>
              <a:rPr lang="en-US" altLang="en-US" sz="2000"/>
              <a:t>день</a:t>
            </a:r>
            <a:r>
              <a:rPr lang="en-US" altLang="ru-RU" sz="2000"/>
              <a:t>, </a:t>
            </a:r>
            <a:r>
              <a:rPr lang="ru-RU" altLang="en-US" sz="2000"/>
              <a:t>    </a:t>
            </a:r>
            <a:br>
              <a:rPr lang="ru-RU" altLang="en-US" sz="2000"/>
            </a:br>
            <a:r>
              <a:rPr lang="ru-RU" altLang="en-US" sz="2000"/>
              <a:t>                                                         </a:t>
            </a:r>
            <a:r>
              <a:rPr lang="en-US" altLang="en-US" sz="2000"/>
              <a:t>в</a:t>
            </a:r>
            <a:r>
              <a:rPr lang="en-US" altLang="ru-RU" sz="2000"/>
              <a:t> </a:t>
            </a:r>
            <a:r>
              <a:rPr lang="en-US" altLang="en-US" sz="2000"/>
              <a:t>основу</a:t>
            </a:r>
            <a:r>
              <a:rPr lang="en-US" altLang="ru-RU" sz="2000"/>
              <a:t> </a:t>
            </a:r>
            <a:r>
              <a:rPr lang="en-US" altLang="en-US" sz="2000"/>
              <a:t>которого</a:t>
            </a:r>
            <a:r>
              <a:rPr lang="en-US" altLang="ru-RU" sz="2000"/>
              <a:t> </a:t>
            </a:r>
            <a:r>
              <a:rPr lang="en-US" altLang="en-US" sz="2000"/>
              <a:t>положена</a:t>
            </a:r>
            <a:r>
              <a:rPr lang="en-US" altLang="ru-RU" sz="2000"/>
              <a:t> </a:t>
            </a:r>
            <a:r>
              <a:rPr lang="ru-RU" altLang="en-US" sz="2000"/>
              <a:t> </a:t>
            </a:r>
            <a:br>
              <a:rPr lang="ru-RU" altLang="en-US" sz="2000"/>
            </a:br>
            <a:r>
              <a:rPr lang="ru-RU" altLang="en-US" sz="2000"/>
              <a:t>                                            </a:t>
            </a:r>
            <a:r>
              <a:rPr lang="en-US" altLang="en-US" sz="2000"/>
              <a:t>определенная</a:t>
            </a:r>
            <a:r>
              <a:rPr lang="en-US" altLang="ru-RU" sz="2000"/>
              <a:t> </a:t>
            </a:r>
            <a:r>
              <a:rPr lang="en-US" altLang="en-US" sz="2000"/>
              <a:t>идея</a:t>
            </a:r>
            <a:br>
              <a:rPr lang="en-US" altLang="en-US" sz="2000"/>
            </a:br>
            <a:r>
              <a:rPr lang="ru-RU" altLang="en-US" sz="2000"/>
              <a:t>                                        </a:t>
            </a:r>
            <a:r>
              <a:rPr lang="en-US" altLang="en-US" sz="2000"/>
              <a:t>Необходимые</a:t>
            </a:r>
            <a:r>
              <a:rPr lang="en-US" altLang="ru-RU" sz="2000"/>
              <a:t> </a:t>
            </a:r>
            <a:r>
              <a:rPr lang="en-US" altLang="en-US" sz="2000"/>
              <a:t>условия</a:t>
            </a:r>
            <a:r>
              <a:rPr lang="en-US" altLang="ru-RU" sz="2000"/>
              <a:t> </a:t>
            </a:r>
            <a:r>
              <a:rPr lang="en-US" altLang="en-US" sz="2000"/>
              <a:t>для</a:t>
            </a:r>
            <a:r>
              <a:rPr lang="en-US" altLang="ru-RU" sz="2000"/>
              <a:t> </a:t>
            </a:r>
            <a:r>
              <a:rPr lang="ru-RU" altLang="en-US" sz="2000"/>
              <a:t>     </a:t>
            </a:r>
            <a:br>
              <a:rPr lang="ru-RU" altLang="en-US" sz="2000"/>
            </a:br>
            <a:r>
              <a:rPr lang="ru-RU" altLang="en-US" sz="2000"/>
              <a:t>                                                  </a:t>
            </a:r>
            <a:r>
              <a:rPr lang="en-US" altLang="en-US" sz="2000"/>
              <a:t>проведения</a:t>
            </a:r>
            <a:r>
              <a:rPr lang="en-US" altLang="ru-RU" sz="2000"/>
              <a:t> </a:t>
            </a:r>
            <a:r>
              <a:rPr lang="en-US" altLang="en-US" sz="2000"/>
              <a:t>тематических</a:t>
            </a:r>
            <a:r>
              <a:rPr lang="en-US" altLang="ru-RU" sz="2000"/>
              <a:t> </a:t>
            </a:r>
            <a:r>
              <a:rPr lang="en-US" altLang="en-US" sz="2000"/>
              <a:t>дней</a:t>
            </a:r>
            <a:r>
              <a:rPr lang="en-US" altLang="ru-RU" sz="2000"/>
              <a:t>:</a:t>
            </a:r>
            <a:br>
              <a:rPr lang="en-US" altLang="ru-RU" sz="2000"/>
            </a:br>
            <a:r>
              <a:rPr lang="ru-RU" altLang="en-US" sz="2000"/>
              <a:t>                                                          </a:t>
            </a:r>
            <a:r>
              <a:rPr lang="en-US" altLang="ru-RU" sz="2000"/>
              <a:t>-</a:t>
            </a:r>
            <a:r>
              <a:rPr lang="en-US" altLang="en-US" sz="2000"/>
              <a:t>идея</a:t>
            </a:r>
            <a:r>
              <a:rPr lang="en-US" altLang="ru-RU" sz="2000"/>
              <a:t>.</a:t>
            </a:r>
            <a:br>
              <a:rPr lang="en-US" altLang="ru-RU" sz="2000"/>
            </a:br>
            <a:r>
              <a:rPr lang="ru-RU" altLang="en-US" sz="2000"/>
              <a:t>                                                          </a:t>
            </a:r>
            <a:r>
              <a:rPr lang="en-US" altLang="ru-RU" sz="2000"/>
              <a:t>-</a:t>
            </a:r>
            <a:r>
              <a:rPr lang="en-US" altLang="en-US" sz="2000"/>
              <a:t>цель</a:t>
            </a:r>
            <a:r>
              <a:rPr lang="en-US" altLang="ru-RU" sz="2000"/>
              <a:t>.</a:t>
            </a:r>
            <a:br>
              <a:rPr lang="en-US" altLang="ru-RU" sz="2000"/>
            </a:br>
            <a:r>
              <a:rPr lang="ru-RU" altLang="en-US" sz="2000"/>
              <a:t>                                                      </a:t>
            </a:r>
            <a:r>
              <a:rPr lang="en-US" altLang="ru-RU" sz="2000"/>
              <a:t>-</a:t>
            </a:r>
            <a:r>
              <a:rPr lang="en-US" altLang="en-US" sz="2000"/>
              <a:t>задачи</a:t>
            </a:r>
            <a:r>
              <a:rPr lang="en-US" altLang="ru-RU" sz="2000"/>
              <a:t>.</a:t>
            </a:r>
            <a:br>
              <a:rPr lang="en-US" altLang="ru-RU" sz="2000"/>
            </a:br>
            <a:r>
              <a:rPr lang="ru-RU" altLang="en-US" sz="2000"/>
              <a:t>                                                           </a:t>
            </a:r>
            <a:r>
              <a:rPr lang="en-US" altLang="ru-RU" sz="2000"/>
              <a:t>-</a:t>
            </a:r>
            <a:r>
              <a:rPr lang="en-US" altLang="en-US" sz="2000"/>
              <a:t>категория</a:t>
            </a:r>
            <a:r>
              <a:rPr lang="en-US" altLang="ru-RU" sz="2000"/>
              <a:t> </a:t>
            </a:r>
            <a:r>
              <a:rPr lang="en-US" altLang="en-US" sz="2000"/>
              <a:t>воспитанников</a:t>
            </a:r>
            <a:br>
              <a:rPr lang="en-US" altLang="en-US" sz="2000"/>
            </a:br>
            <a:r>
              <a:rPr lang="ru-RU" altLang="en-US" sz="2000"/>
              <a:t>                                           </a:t>
            </a:r>
            <a:r>
              <a:rPr lang="en-US" altLang="ru-RU" sz="2000"/>
              <a:t>- </a:t>
            </a:r>
            <a:r>
              <a:rPr lang="en-US" altLang="en-US" sz="2000"/>
              <a:t>время</a:t>
            </a:r>
            <a:r>
              <a:rPr lang="en-US" altLang="ru-RU" sz="2000"/>
              <a:t> </a:t>
            </a:r>
            <a:r>
              <a:rPr lang="en-US" altLang="en-US" sz="2000"/>
              <a:t>и</a:t>
            </a:r>
            <a:r>
              <a:rPr lang="en-US" altLang="ru-RU" sz="2000"/>
              <a:t> </a:t>
            </a:r>
            <a:r>
              <a:rPr lang="en-US" altLang="en-US" sz="2000"/>
              <a:t>место</a:t>
            </a:r>
            <a:br>
              <a:rPr lang="en-US" altLang="en-US" sz="2000"/>
            </a:br>
            <a:r>
              <a:rPr lang="ru-RU" altLang="en-US" sz="2000"/>
              <a:t>                                         </a:t>
            </a:r>
            <a:r>
              <a:rPr lang="en-US" altLang="ru-RU" sz="2000"/>
              <a:t>- </a:t>
            </a:r>
            <a:r>
              <a:rPr lang="en-US" altLang="en-US" sz="2000"/>
              <a:t>содержание</a:t>
            </a:r>
            <a:r>
              <a:rPr lang="en-US" altLang="ru-RU" sz="2000"/>
              <a:t>- </a:t>
            </a:r>
            <a:r>
              <a:rPr lang="en-US" altLang="en-US" sz="2000"/>
              <a:t>результат</a:t>
            </a:r>
            <a:br>
              <a:rPr lang="en-US" altLang="en-US" sz="2000"/>
            </a:br>
            <a:r>
              <a:rPr lang="ru-RU" altLang="en-US" sz="2000"/>
              <a:t>                                                </a:t>
            </a:r>
            <a:r>
              <a:rPr lang="en-US" altLang="ru-RU" sz="2000"/>
              <a:t>-</a:t>
            </a:r>
            <a:r>
              <a:rPr lang="en-US" altLang="en-US" sz="2000"/>
              <a:t>план</a:t>
            </a:r>
            <a:r>
              <a:rPr lang="en-US" altLang="ru-RU" sz="2000"/>
              <a:t> </a:t>
            </a:r>
            <a:r>
              <a:rPr lang="en-US" altLang="en-US" sz="2000"/>
              <a:t>подготовки</a:t>
            </a:r>
            <a:br>
              <a:rPr lang="en-US" altLang="en-US" sz="2000"/>
            </a:br>
            <a:r>
              <a:rPr lang="ru-RU" altLang="en-US" sz="2000"/>
              <a:t>                                                </a:t>
            </a:r>
            <a:r>
              <a:rPr lang="en-US" altLang="ru-RU" sz="2000"/>
              <a:t>-</a:t>
            </a:r>
            <a:r>
              <a:rPr lang="en-US" altLang="en-US" sz="2000"/>
              <a:t>план</a:t>
            </a:r>
            <a:r>
              <a:rPr lang="en-US" altLang="ru-RU" sz="2000"/>
              <a:t> </a:t>
            </a:r>
            <a:r>
              <a:rPr lang="en-US" altLang="en-US" sz="2000"/>
              <a:t>проведения</a:t>
            </a:r>
            <a:br>
              <a:rPr lang="en-US" altLang="en-US" sz="2000"/>
            </a:br>
            <a:r>
              <a:rPr lang="ru-RU" altLang="en-US" sz="2000"/>
              <a:t>                                                        </a:t>
            </a:r>
            <a:r>
              <a:rPr lang="en-US" altLang="ru-RU" sz="2000"/>
              <a:t>-</a:t>
            </a:r>
            <a:r>
              <a:rPr lang="en-US" altLang="en-US" sz="2000"/>
              <a:t>сценарии</a:t>
            </a:r>
            <a:r>
              <a:rPr lang="en-US" altLang="ru-RU" sz="2000"/>
              <a:t> </a:t>
            </a:r>
            <a:r>
              <a:rPr lang="en-US" altLang="en-US" sz="2000"/>
              <a:t>проведения</a:t>
            </a:r>
            <a:br>
              <a:rPr lang="en-US" altLang="en-US" sz="2000"/>
            </a:br>
            <a:r>
              <a:rPr lang="ru-RU" altLang="en-US" sz="2000"/>
              <a:t>                                              </a:t>
            </a:r>
            <a:r>
              <a:rPr lang="en-US" altLang="ru-RU" sz="2000"/>
              <a:t>- </a:t>
            </a:r>
            <a:r>
              <a:rPr lang="en-US" altLang="en-US" sz="2000"/>
              <a:t>изюминка</a:t>
            </a:r>
            <a:r>
              <a:rPr lang="en-US" altLang="ru-RU" sz="2000"/>
              <a:t> </a:t>
            </a:r>
            <a:r>
              <a:rPr lang="en-US" altLang="en-US" sz="2000"/>
              <a:t>дела</a:t>
            </a:r>
            <a:br>
              <a:rPr lang="en-US" altLang="en-US" sz="2000"/>
            </a:br>
            <a:r>
              <a:rPr lang="ru-RU" altLang="en-US" sz="2000"/>
              <a:t>                                 </a:t>
            </a:r>
            <a:r>
              <a:rPr lang="en-US" altLang="ru-RU" sz="2000"/>
              <a:t>- </a:t>
            </a:r>
            <a:r>
              <a:rPr lang="en-US" altLang="en-US" sz="2000"/>
              <a:t>финал</a:t>
            </a:r>
            <a:br>
              <a:rPr lang="en-US" altLang="en-US" sz="2000"/>
            </a:br>
            <a:r>
              <a:rPr lang="ru-RU" altLang="en-US" sz="2000"/>
              <a:t>                                                          </a:t>
            </a:r>
            <a:r>
              <a:rPr lang="ru-RU" sz="2000" dirty="0" smtClean="0">
                <a:effectLst/>
              </a:rPr>
              <a:t>         </a:t>
            </a:r>
            <a:br>
              <a:rPr lang="ru-RU" sz="2000" dirty="0" smtClean="0">
                <a:effectLst/>
              </a:rPr>
            </a:br>
            <a:r>
              <a:rPr lang="ru-RU" sz="2000" dirty="0" smtClean="0">
                <a:effectLst/>
              </a:rPr>
              <a:t>                                                </a:t>
            </a:r>
            <a:endParaRPr lang="ru-RU" sz="2000" dirty="0"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904105" y="584200"/>
            <a:ext cx="3790950" cy="5796915"/>
          </a:xfrm>
        </p:spPr>
        <p:txBody>
          <a:bodyPr>
            <a:normAutofit/>
          </a:bodyPr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4" name="Изображение 3" descr="IMG-20240826-WA006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0365" y="186055"/>
            <a:ext cx="2371725" cy="2625725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sp>
        <p:nvSpPr>
          <p:cNvPr id="5" name="Текстовое поле 4"/>
          <p:cNvSpPr txBox="1"/>
          <p:nvPr/>
        </p:nvSpPr>
        <p:spPr>
          <a:xfrm>
            <a:off x="194310" y="260350"/>
            <a:ext cx="1602105" cy="20123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ru-RU" altLang="en-US"/>
              <a:t>День Российского флага</a:t>
            </a:r>
            <a:endParaRPr lang="ru-RU" altLang="en-US"/>
          </a:p>
        </p:txBody>
      </p:sp>
      <p:pic>
        <p:nvPicPr>
          <p:cNvPr id="6" name="Изображение 5" descr="IMG-20250123-WA00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2880995"/>
            <a:ext cx="2498725" cy="2146935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sp>
        <p:nvSpPr>
          <p:cNvPr id="7" name="Текстовое поле 6"/>
          <p:cNvSpPr txBox="1"/>
          <p:nvPr/>
        </p:nvSpPr>
        <p:spPr>
          <a:xfrm>
            <a:off x="78740" y="2880995"/>
            <a:ext cx="2082800" cy="9271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ru-RU" altLang="en-US"/>
              <a:t>Покровские посиделки</a:t>
            </a:r>
            <a:endParaRPr lang="ru-RU" altLang="en-US"/>
          </a:p>
        </p:txBody>
      </p:sp>
      <p:pic>
        <p:nvPicPr>
          <p:cNvPr id="8" name="Изображение 7" descr="IMG-20240412-WA01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5980" y="5125085"/>
            <a:ext cx="2292350" cy="1732915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sp>
        <p:nvSpPr>
          <p:cNvPr id="9" name="Текстовое поле 8"/>
          <p:cNvSpPr txBox="1"/>
          <p:nvPr/>
        </p:nvSpPr>
        <p:spPr>
          <a:xfrm>
            <a:off x="78740" y="5172710"/>
            <a:ext cx="1921510" cy="13322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ru-RU" altLang="en-US"/>
              <a:t>День Космоса</a:t>
            </a:r>
            <a:endParaRPr lang="ru-RU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332656"/>
            <a:ext cx="7560840" cy="1143000"/>
          </a:xfrm>
        </p:spPr>
        <p:txBody>
          <a:bodyPr/>
          <a:lstStyle/>
          <a:p>
            <a:pPr marL="0" indent="0" algn="l">
              <a:buNone/>
            </a:pPr>
            <a:r>
              <a:rPr lang="en-US" altLang="en-US">
                <a:sym typeface="+mn-ea"/>
              </a:rPr>
              <a:t>Принципы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тематического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дня</a:t>
            </a:r>
            <a:br>
              <a:rPr lang="en-US" altLang="en-US"/>
            </a:br>
            <a:endParaRPr lang="ru-RU" dirty="0"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59385" y="1917065"/>
            <a:ext cx="5318125" cy="432054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altLang="en-US"/>
              <a:t>    </a:t>
            </a:r>
            <a:r>
              <a:rPr lang="en-US" altLang="en-US"/>
              <a:t>Комплексно</a:t>
            </a:r>
            <a:r>
              <a:rPr lang="en-US" altLang="ru-RU"/>
              <a:t>-</a:t>
            </a:r>
            <a:r>
              <a:rPr lang="en-US" altLang="en-US"/>
              <a:t>тематическое</a:t>
            </a:r>
            <a:r>
              <a:rPr lang="en-US" altLang="ru-RU"/>
              <a:t> </a:t>
            </a:r>
            <a:r>
              <a:rPr lang="ru-RU" altLang="en-US"/>
              <a:t>     </a:t>
            </a:r>
            <a:endParaRPr lang="ru-RU" altLang="en-US"/>
          </a:p>
          <a:p>
            <a:pPr marL="45720" indent="0">
              <a:buNone/>
            </a:pPr>
            <a:r>
              <a:rPr lang="ru-RU" altLang="en-US"/>
              <a:t>    </a:t>
            </a:r>
            <a:r>
              <a:rPr lang="en-US" altLang="en-US"/>
              <a:t>планирование</a:t>
            </a:r>
            <a:endParaRPr lang="en-US" altLang="en-US"/>
          </a:p>
          <a:p>
            <a:pPr marL="45720" indent="0">
              <a:buNone/>
            </a:pPr>
            <a:endParaRPr lang="en-US" altLang="ru-RU"/>
          </a:p>
          <a:p>
            <a:pPr marL="45720" indent="0">
              <a:buNone/>
            </a:pPr>
            <a:r>
              <a:rPr lang="ru-RU" altLang="en-US"/>
              <a:t>     </a:t>
            </a:r>
            <a:r>
              <a:rPr lang="en-US" altLang="en-US"/>
              <a:t>Интеграцию</a:t>
            </a:r>
            <a:endParaRPr lang="en-US" altLang="en-US"/>
          </a:p>
          <a:p>
            <a:pPr marL="45720" indent="0">
              <a:buNone/>
            </a:pPr>
            <a:r>
              <a:rPr lang="ru-RU" altLang="en-US"/>
              <a:t>    </a:t>
            </a:r>
            <a:r>
              <a:rPr lang="en-US" altLang="en-US"/>
              <a:t>образовательных</a:t>
            </a:r>
            <a:r>
              <a:rPr lang="en-US" altLang="ru-RU"/>
              <a:t> </a:t>
            </a:r>
            <a:r>
              <a:rPr lang="en-US" altLang="en-US"/>
              <a:t>областей</a:t>
            </a:r>
            <a:endParaRPr lang="en-US" altLang="en-US"/>
          </a:p>
          <a:p>
            <a:pPr marL="45720" indent="0">
              <a:buNone/>
            </a:pPr>
            <a:endParaRPr lang="en-US" altLang="ru-RU"/>
          </a:p>
          <a:p>
            <a:pPr marL="45720" indent="0">
              <a:buNone/>
            </a:pPr>
            <a:r>
              <a:rPr lang="ru-RU" altLang="en-US"/>
              <a:t>   </a:t>
            </a:r>
            <a:r>
              <a:rPr lang="en-US" altLang="en-US"/>
              <a:t>Разнообразные</a:t>
            </a:r>
            <a:r>
              <a:rPr lang="en-US" altLang="ru-RU"/>
              <a:t> </a:t>
            </a:r>
            <a:r>
              <a:rPr lang="en-US" altLang="en-US"/>
              <a:t>виды</a:t>
            </a:r>
            <a:r>
              <a:rPr lang="en-US" altLang="ru-RU"/>
              <a:t> </a:t>
            </a:r>
            <a:r>
              <a:rPr lang="en-US" altLang="en-US"/>
              <a:t>детской</a:t>
            </a:r>
            <a:r>
              <a:rPr lang="en-US" altLang="ru-RU"/>
              <a:t> </a:t>
            </a:r>
            <a:r>
              <a:rPr lang="ru-RU" altLang="en-US"/>
              <a:t>   </a:t>
            </a:r>
            <a:endParaRPr lang="ru-RU" altLang="en-US"/>
          </a:p>
          <a:p>
            <a:pPr marL="45720" indent="0">
              <a:buNone/>
            </a:pPr>
            <a:r>
              <a:rPr lang="ru-RU" altLang="en-US"/>
              <a:t>    </a:t>
            </a:r>
            <a:r>
              <a:rPr lang="en-US" altLang="en-US"/>
              <a:t>деятельности</a:t>
            </a:r>
            <a:r>
              <a:rPr lang="en-US" altLang="ru-RU"/>
              <a:t> </a:t>
            </a:r>
            <a:r>
              <a:rPr lang="en-US" altLang="en-US"/>
              <a:t>и</a:t>
            </a:r>
            <a:r>
              <a:rPr lang="en-US" altLang="ru-RU"/>
              <a:t> </a:t>
            </a:r>
            <a:r>
              <a:rPr lang="en-US" altLang="en-US"/>
              <a:t>формы</a:t>
            </a:r>
            <a:r>
              <a:rPr lang="en-US" altLang="ru-RU"/>
              <a:t> </a:t>
            </a:r>
            <a:r>
              <a:rPr lang="en-US" altLang="en-US"/>
              <a:t>их</a:t>
            </a:r>
            <a:r>
              <a:rPr lang="en-US" altLang="ru-RU"/>
              <a:t> </a:t>
            </a:r>
            <a:r>
              <a:rPr lang="ru-RU" altLang="en-US"/>
              <a:t> </a:t>
            </a:r>
            <a:endParaRPr lang="ru-RU" altLang="en-US"/>
          </a:p>
          <a:p>
            <a:pPr marL="45720" indent="0">
              <a:buNone/>
            </a:pPr>
            <a:r>
              <a:rPr lang="ru-RU" altLang="en-US"/>
              <a:t>      </a:t>
            </a:r>
            <a:r>
              <a:rPr lang="en-US" altLang="en-US"/>
              <a:t>организации</a:t>
            </a:r>
            <a:endParaRPr lang="en-US" altLang="en-US"/>
          </a:p>
          <a:p>
            <a:pPr marL="45720" indent="0">
              <a:buNone/>
            </a:pPr>
            <a:endParaRPr lang="en-US" altLang="en-US"/>
          </a:p>
        </p:txBody>
      </p:sp>
      <p:sp>
        <p:nvSpPr>
          <p:cNvPr id="83" name="Graphic 83"/>
          <p:cNvSpPr/>
          <p:nvPr/>
        </p:nvSpPr>
        <p:spPr>
          <a:xfrm>
            <a:off x="159385" y="1844675"/>
            <a:ext cx="384175" cy="533400"/>
          </a:xfrm>
          <a:custGeom>
            <a:avLst/>
            <a:gdLst/>
            <a:ahLst/>
            <a:cxnLst/>
            <a:rect l="l" t="t" r="r" b="b"/>
            <a:pathLst>
              <a:path w="480059" h="478790">
                <a:moveTo>
                  <a:pt x="240029" y="0"/>
                </a:moveTo>
                <a:lnTo>
                  <a:pt x="191656" y="4858"/>
                </a:lnTo>
                <a:lnTo>
                  <a:pt x="146600" y="18794"/>
                </a:lnTo>
                <a:lnTo>
                  <a:pt x="105827" y="40846"/>
                </a:lnTo>
                <a:lnTo>
                  <a:pt x="70304" y="70056"/>
                </a:lnTo>
                <a:lnTo>
                  <a:pt x="40993" y="105463"/>
                </a:lnTo>
                <a:lnTo>
                  <a:pt x="18863" y="146107"/>
                </a:lnTo>
                <a:lnTo>
                  <a:pt x="4876" y="191029"/>
                </a:lnTo>
                <a:lnTo>
                  <a:pt x="0" y="239268"/>
                </a:lnTo>
                <a:lnTo>
                  <a:pt x="4876" y="287506"/>
                </a:lnTo>
                <a:lnTo>
                  <a:pt x="18863" y="332428"/>
                </a:lnTo>
                <a:lnTo>
                  <a:pt x="40993" y="373072"/>
                </a:lnTo>
                <a:lnTo>
                  <a:pt x="70304" y="408479"/>
                </a:lnTo>
                <a:lnTo>
                  <a:pt x="105827" y="437689"/>
                </a:lnTo>
                <a:lnTo>
                  <a:pt x="146600" y="459741"/>
                </a:lnTo>
                <a:lnTo>
                  <a:pt x="191656" y="473677"/>
                </a:lnTo>
                <a:lnTo>
                  <a:pt x="240029" y="478536"/>
                </a:lnTo>
                <a:lnTo>
                  <a:pt x="288403" y="473677"/>
                </a:lnTo>
                <a:lnTo>
                  <a:pt x="333459" y="459741"/>
                </a:lnTo>
                <a:lnTo>
                  <a:pt x="374232" y="437689"/>
                </a:lnTo>
                <a:lnTo>
                  <a:pt x="409755" y="408479"/>
                </a:lnTo>
                <a:lnTo>
                  <a:pt x="439066" y="373072"/>
                </a:lnTo>
                <a:lnTo>
                  <a:pt x="461196" y="332428"/>
                </a:lnTo>
                <a:lnTo>
                  <a:pt x="475183" y="287506"/>
                </a:lnTo>
                <a:lnTo>
                  <a:pt x="480060" y="239268"/>
                </a:lnTo>
                <a:lnTo>
                  <a:pt x="475183" y="191029"/>
                </a:lnTo>
                <a:lnTo>
                  <a:pt x="461196" y="146107"/>
                </a:lnTo>
                <a:lnTo>
                  <a:pt x="439066" y="105463"/>
                </a:lnTo>
                <a:lnTo>
                  <a:pt x="409755" y="70056"/>
                </a:lnTo>
                <a:lnTo>
                  <a:pt x="374232" y="40846"/>
                </a:lnTo>
                <a:lnTo>
                  <a:pt x="333459" y="18794"/>
                </a:lnTo>
                <a:lnTo>
                  <a:pt x="288403" y="4858"/>
                </a:lnTo>
                <a:lnTo>
                  <a:pt x="240029" y="0"/>
                </a:lnTo>
                <a:close/>
              </a:path>
            </a:pathLst>
          </a:custGeom>
          <a:solidFill>
            <a:srgbClr val="1C3958"/>
          </a:solidFill>
        </p:spPr>
        <p:txBody>
          <a:bodyPr/>
          <a:p>
            <a:endParaRPr lang="ru-RU" altLang="en-US"/>
          </a:p>
        </p:txBody>
      </p:sp>
      <p:sp>
        <p:nvSpPr>
          <p:cNvPr id="5" name="Graphic 84"/>
          <p:cNvSpPr/>
          <p:nvPr/>
        </p:nvSpPr>
        <p:spPr>
          <a:xfrm>
            <a:off x="251460" y="1988820"/>
            <a:ext cx="243840" cy="258445"/>
          </a:xfrm>
          <a:custGeom>
            <a:avLst/>
            <a:gdLst/>
            <a:ahLst/>
            <a:cxnLst/>
            <a:rect l="l" t="t" r="r" b="b"/>
            <a:pathLst>
              <a:path w="304800" h="231775">
                <a:moveTo>
                  <a:pt x="277177" y="126"/>
                </a:moveTo>
                <a:lnTo>
                  <a:pt x="121031" y="159512"/>
                </a:lnTo>
                <a:lnTo>
                  <a:pt x="118808" y="161416"/>
                </a:lnTo>
                <a:lnTo>
                  <a:pt x="116395" y="162813"/>
                </a:lnTo>
                <a:lnTo>
                  <a:pt x="113614" y="163829"/>
                </a:lnTo>
                <a:lnTo>
                  <a:pt x="107873" y="164591"/>
                </a:lnTo>
                <a:lnTo>
                  <a:pt x="105003" y="163956"/>
                </a:lnTo>
                <a:lnTo>
                  <a:pt x="102400" y="163067"/>
                </a:lnTo>
                <a:lnTo>
                  <a:pt x="99898" y="161416"/>
                </a:lnTo>
                <a:lnTo>
                  <a:pt x="35674" y="114173"/>
                </a:lnTo>
                <a:lnTo>
                  <a:pt x="33172" y="112649"/>
                </a:lnTo>
                <a:lnTo>
                  <a:pt x="1295" y="136778"/>
                </a:lnTo>
                <a:lnTo>
                  <a:pt x="0" y="142112"/>
                </a:lnTo>
                <a:lnTo>
                  <a:pt x="190" y="144906"/>
                </a:lnTo>
                <a:lnTo>
                  <a:pt x="105829" y="228726"/>
                </a:lnTo>
                <a:lnTo>
                  <a:pt x="113804" y="231648"/>
                </a:lnTo>
                <a:lnTo>
                  <a:pt x="116674" y="231648"/>
                </a:lnTo>
                <a:lnTo>
                  <a:pt x="301091" y="38735"/>
                </a:lnTo>
                <a:lnTo>
                  <a:pt x="304799" y="28448"/>
                </a:lnTo>
                <a:lnTo>
                  <a:pt x="304431" y="25653"/>
                </a:lnTo>
                <a:lnTo>
                  <a:pt x="279780" y="888"/>
                </a:lnTo>
                <a:lnTo>
                  <a:pt x="277177" y="126"/>
                </a:lnTo>
                <a:close/>
              </a:path>
            </a:pathLst>
          </a:custGeom>
          <a:solidFill>
            <a:srgbClr val="FFFFFF"/>
          </a:solidFill>
        </p:spPr>
        <p:txBody>
          <a:bodyPr/>
          <a:p>
            <a:endParaRPr lang="ru-RU" altLang="en-US"/>
          </a:p>
        </p:txBody>
      </p:sp>
      <p:pic>
        <p:nvPicPr>
          <p:cNvPr id="4" name="Изображение 3" descr="IMG-20250206-WA0081"/>
          <p:cNvPicPr>
            <a:picLocks noChangeAspect="1"/>
          </p:cNvPicPr>
          <p:nvPr/>
        </p:nvPicPr>
        <p:blipFill>
          <a:blip r:embed="rId1"/>
          <a:srcRect b="9225"/>
          <a:stretch>
            <a:fillRect/>
          </a:stretch>
        </p:blipFill>
        <p:spPr>
          <a:xfrm>
            <a:off x="4472940" y="1557020"/>
            <a:ext cx="4432935" cy="4624705"/>
          </a:xfrm>
          <a:prstGeom prst="rect">
            <a:avLst/>
          </a:prstGeom>
          <a:ln w="76200">
            <a:solidFill>
              <a:schemeClr val="accent1"/>
            </a:solidFill>
          </a:ln>
          <a:effectLst>
            <a:softEdge rad="31750"/>
          </a:effectLst>
          <a:scene3d>
            <a:camera prst="perspectiveHeroicExtremeLeftFacing"/>
            <a:lightRig rig="threePt" dir="t"/>
          </a:scene3d>
        </p:spPr>
      </p:pic>
      <p:sp>
        <p:nvSpPr>
          <p:cNvPr id="8" name="Graphic 83"/>
          <p:cNvSpPr/>
          <p:nvPr/>
        </p:nvSpPr>
        <p:spPr>
          <a:xfrm>
            <a:off x="199390" y="3213100"/>
            <a:ext cx="384175" cy="533400"/>
          </a:xfrm>
          <a:custGeom>
            <a:avLst/>
            <a:gdLst/>
            <a:ahLst/>
            <a:cxnLst/>
            <a:rect l="l" t="t" r="r" b="b"/>
            <a:pathLst>
              <a:path w="480059" h="478790">
                <a:moveTo>
                  <a:pt x="240029" y="0"/>
                </a:moveTo>
                <a:lnTo>
                  <a:pt x="191656" y="4858"/>
                </a:lnTo>
                <a:lnTo>
                  <a:pt x="146600" y="18794"/>
                </a:lnTo>
                <a:lnTo>
                  <a:pt x="105827" y="40846"/>
                </a:lnTo>
                <a:lnTo>
                  <a:pt x="70304" y="70056"/>
                </a:lnTo>
                <a:lnTo>
                  <a:pt x="40993" y="105463"/>
                </a:lnTo>
                <a:lnTo>
                  <a:pt x="18863" y="146107"/>
                </a:lnTo>
                <a:lnTo>
                  <a:pt x="4876" y="191029"/>
                </a:lnTo>
                <a:lnTo>
                  <a:pt x="0" y="239268"/>
                </a:lnTo>
                <a:lnTo>
                  <a:pt x="4876" y="287506"/>
                </a:lnTo>
                <a:lnTo>
                  <a:pt x="18863" y="332428"/>
                </a:lnTo>
                <a:lnTo>
                  <a:pt x="40993" y="373072"/>
                </a:lnTo>
                <a:lnTo>
                  <a:pt x="70304" y="408479"/>
                </a:lnTo>
                <a:lnTo>
                  <a:pt x="105827" y="437689"/>
                </a:lnTo>
                <a:lnTo>
                  <a:pt x="146600" y="459741"/>
                </a:lnTo>
                <a:lnTo>
                  <a:pt x="191656" y="473677"/>
                </a:lnTo>
                <a:lnTo>
                  <a:pt x="240029" y="478536"/>
                </a:lnTo>
                <a:lnTo>
                  <a:pt x="288403" y="473677"/>
                </a:lnTo>
                <a:lnTo>
                  <a:pt x="333459" y="459741"/>
                </a:lnTo>
                <a:lnTo>
                  <a:pt x="374232" y="437689"/>
                </a:lnTo>
                <a:lnTo>
                  <a:pt x="409755" y="408479"/>
                </a:lnTo>
                <a:lnTo>
                  <a:pt x="439066" y="373072"/>
                </a:lnTo>
                <a:lnTo>
                  <a:pt x="461196" y="332428"/>
                </a:lnTo>
                <a:lnTo>
                  <a:pt x="475183" y="287506"/>
                </a:lnTo>
                <a:lnTo>
                  <a:pt x="480060" y="239268"/>
                </a:lnTo>
                <a:lnTo>
                  <a:pt x="475183" y="191029"/>
                </a:lnTo>
                <a:lnTo>
                  <a:pt x="461196" y="146107"/>
                </a:lnTo>
                <a:lnTo>
                  <a:pt x="439066" y="105463"/>
                </a:lnTo>
                <a:lnTo>
                  <a:pt x="409755" y="70056"/>
                </a:lnTo>
                <a:lnTo>
                  <a:pt x="374232" y="40846"/>
                </a:lnTo>
                <a:lnTo>
                  <a:pt x="333459" y="18794"/>
                </a:lnTo>
                <a:lnTo>
                  <a:pt x="288403" y="4858"/>
                </a:lnTo>
                <a:lnTo>
                  <a:pt x="240029" y="0"/>
                </a:lnTo>
                <a:close/>
              </a:path>
            </a:pathLst>
          </a:custGeom>
          <a:solidFill>
            <a:srgbClr val="1C3958"/>
          </a:solidFill>
        </p:spPr>
        <p:txBody>
          <a:bodyPr/>
          <a:p>
            <a:endParaRPr lang="ru-RU" altLang="en-US"/>
          </a:p>
        </p:txBody>
      </p:sp>
      <p:sp>
        <p:nvSpPr>
          <p:cNvPr id="9" name="Graphic 83"/>
          <p:cNvSpPr/>
          <p:nvPr/>
        </p:nvSpPr>
        <p:spPr>
          <a:xfrm>
            <a:off x="159385" y="4580890"/>
            <a:ext cx="384175" cy="533400"/>
          </a:xfrm>
          <a:custGeom>
            <a:avLst/>
            <a:gdLst/>
            <a:ahLst/>
            <a:cxnLst/>
            <a:rect l="l" t="t" r="r" b="b"/>
            <a:pathLst>
              <a:path w="480059" h="478790">
                <a:moveTo>
                  <a:pt x="240029" y="0"/>
                </a:moveTo>
                <a:lnTo>
                  <a:pt x="191656" y="4858"/>
                </a:lnTo>
                <a:lnTo>
                  <a:pt x="146600" y="18794"/>
                </a:lnTo>
                <a:lnTo>
                  <a:pt x="105827" y="40846"/>
                </a:lnTo>
                <a:lnTo>
                  <a:pt x="70304" y="70056"/>
                </a:lnTo>
                <a:lnTo>
                  <a:pt x="40993" y="105463"/>
                </a:lnTo>
                <a:lnTo>
                  <a:pt x="18863" y="146107"/>
                </a:lnTo>
                <a:lnTo>
                  <a:pt x="4876" y="191029"/>
                </a:lnTo>
                <a:lnTo>
                  <a:pt x="0" y="239268"/>
                </a:lnTo>
                <a:lnTo>
                  <a:pt x="4876" y="287506"/>
                </a:lnTo>
                <a:lnTo>
                  <a:pt x="18863" y="332428"/>
                </a:lnTo>
                <a:lnTo>
                  <a:pt x="40993" y="373072"/>
                </a:lnTo>
                <a:lnTo>
                  <a:pt x="70304" y="408479"/>
                </a:lnTo>
                <a:lnTo>
                  <a:pt x="105827" y="437689"/>
                </a:lnTo>
                <a:lnTo>
                  <a:pt x="146600" y="459741"/>
                </a:lnTo>
                <a:lnTo>
                  <a:pt x="191656" y="473677"/>
                </a:lnTo>
                <a:lnTo>
                  <a:pt x="240029" y="478536"/>
                </a:lnTo>
                <a:lnTo>
                  <a:pt x="288403" y="473677"/>
                </a:lnTo>
                <a:lnTo>
                  <a:pt x="333459" y="459741"/>
                </a:lnTo>
                <a:lnTo>
                  <a:pt x="374232" y="437689"/>
                </a:lnTo>
                <a:lnTo>
                  <a:pt x="409755" y="408479"/>
                </a:lnTo>
                <a:lnTo>
                  <a:pt x="439066" y="373072"/>
                </a:lnTo>
                <a:lnTo>
                  <a:pt x="461196" y="332428"/>
                </a:lnTo>
                <a:lnTo>
                  <a:pt x="475183" y="287506"/>
                </a:lnTo>
                <a:lnTo>
                  <a:pt x="480060" y="239268"/>
                </a:lnTo>
                <a:lnTo>
                  <a:pt x="475183" y="191029"/>
                </a:lnTo>
                <a:lnTo>
                  <a:pt x="461196" y="146107"/>
                </a:lnTo>
                <a:lnTo>
                  <a:pt x="439066" y="105463"/>
                </a:lnTo>
                <a:lnTo>
                  <a:pt x="409755" y="70056"/>
                </a:lnTo>
                <a:lnTo>
                  <a:pt x="374232" y="40846"/>
                </a:lnTo>
                <a:lnTo>
                  <a:pt x="333459" y="18794"/>
                </a:lnTo>
                <a:lnTo>
                  <a:pt x="288403" y="4858"/>
                </a:lnTo>
                <a:lnTo>
                  <a:pt x="240029" y="0"/>
                </a:lnTo>
                <a:close/>
              </a:path>
            </a:pathLst>
          </a:custGeom>
          <a:solidFill>
            <a:srgbClr val="1C3958"/>
          </a:solidFill>
        </p:spPr>
        <p:txBody>
          <a:bodyPr/>
          <a:p>
            <a:endParaRPr lang="ru-RU" altLang="en-US"/>
          </a:p>
        </p:txBody>
      </p:sp>
      <p:sp>
        <p:nvSpPr>
          <p:cNvPr id="7" name="Graphic 84"/>
          <p:cNvSpPr/>
          <p:nvPr/>
        </p:nvSpPr>
        <p:spPr>
          <a:xfrm>
            <a:off x="251460" y="4725035"/>
            <a:ext cx="243840" cy="258445"/>
          </a:xfrm>
          <a:custGeom>
            <a:avLst/>
            <a:gdLst/>
            <a:ahLst/>
            <a:cxnLst/>
            <a:rect l="l" t="t" r="r" b="b"/>
            <a:pathLst>
              <a:path w="304800" h="231775">
                <a:moveTo>
                  <a:pt x="277177" y="126"/>
                </a:moveTo>
                <a:lnTo>
                  <a:pt x="121031" y="159512"/>
                </a:lnTo>
                <a:lnTo>
                  <a:pt x="118808" y="161416"/>
                </a:lnTo>
                <a:lnTo>
                  <a:pt x="116395" y="162813"/>
                </a:lnTo>
                <a:lnTo>
                  <a:pt x="113614" y="163829"/>
                </a:lnTo>
                <a:lnTo>
                  <a:pt x="107873" y="164591"/>
                </a:lnTo>
                <a:lnTo>
                  <a:pt x="105003" y="163956"/>
                </a:lnTo>
                <a:lnTo>
                  <a:pt x="102400" y="163067"/>
                </a:lnTo>
                <a:lnTo>
                  <a:pt x="99898" y="161416"/>
                </a:lnTo>
                <a:lnTo>
                  <a:pt x="35674" y="114173"/>
                </a:lnTo>
                <a:lnTo>
                  <a:pt x="33172" y="112649"/>
                </a:lnTo>
                <a:lnTo>
                  <a:pt x="1295" y="136778"/>
                </a:lnTo>
                <a:lnTo>
                  <a:pt x="0" y="142112"/>
                </a:lnTo>
                <a:lnTo>
                  <a:pt x="190" y="144906"/>
                </a:lnTo>
                <a:lnTo>
                  <a:pt x="105829" y="228726"/>
                </a:lnTo>
                <a:lnTo>
                  <a:pt x="113804" y="231648"/>
                </a:lnTo>
                <a:lnTo>
                  <a:pt x="116674" y="231648"/>
                </a:lnTo>
                <a:lnTo>
                  <a:pt x="301091" y="38735"/>
                </a:lnTo>
                <a:lnTo>
                  <a:pt x="304799" y="28448"/>
                </a:lnTo>
                <a:lnTo>
                  <a:pt x="304431" y="25653"/>
                </a:lnTo>
                <a:lnTo>
                  <a:pt x="279780" y="888"/>
                </a:lnTo>
                <a:lnTo>
                  <a:pt x="277177" y="126"/>
                </a:lnTo>
                <a:close/>
              </a:path>
            </a:pathLst>
          </a:custGeom>
          <a:solidFill>
            <a:srgbClr val="FFFFFF"/>
          </a:solidFill>
        </p:spPr>
        <p:txBody>
          <a:bodyPr/>
          <a:p>
            <a:endParaRPr lang="ru-RU" altLang="en-US"/>
          </a:p>
        </p:txBody>
      </p:sp>
      <p:sp>
        <p:nvSpPr>
          <p:cNvPr id="10" name="Graphic 84"/>
          <p:cNvSpPr/>
          <p:nvPr/>
        </p:nvSpPr>
        <p:spPr>
          <a:xfrm>
            <a:off x="265430" y="3300095"/>
            <a:ext cx="243840" cy="258445"/>
          </a:xfrm>
          <a:custGeom>
            <a:avLst/>
            <a:gdLst/>
            <a:ahLst/>
            <a:cxnLst/>
            <a:rect l="l" t="t" r="r" b="b"/>
            <a:pathLst>
              <a:path w="304800" h="231775">
                <a:moveTo>
                  <a:pt x="277177" y="126"/>
                </a:moveTo>
                <a:lnTo>
                  <a:pt x="121031" y="159512"/>
                </a:lnTo>
                <a:lnTo>
                  <a:pt x="118808" y="161416"/>
                </a:lnTo>
                <a:lnTo>
                  <a:pt x="116395" y="162813"/>
                </a:lnTo>
                <a:lnTo>
                  <a:pt x="113614" y="163829"/>
                </a:lnTo>
                <a:lnTo>
                  <a:pt x="107873" y="164591"/>
                </a:lnTo>
                <a:lnTo>
                  <a:pt x="105003" y="163956"/>
                </a:lnTo>
                <a:lnTo>
                  <a:pt x="102400" y="163067"/>
                </a:lnTo>
                <a:lnTo>
                  <a:pt x="99898" y="161416"/>
                </a:lnTo>
                <a:lnTo>
                  <a:pt x="35674" y="114173"/>
                </a:lnTo>
                <a:lnTo>
                  <a:pt x="33172" y="112649"/>
                </a:lnTo>
                <a:lnTo>
                  <a:pt x="1295" y="136778"/>
                </a:lnTo>
                <a:lnTo>
                  <a:pt x="0" y="142112"/>
                </a:lnTo>
                <a:lnTo>
                  <a:pt x="190" y="144906"/>
                </a:lnTo>
                <a:lnTo>
                  <a:pt x="105829" y="228726"/>
                </a:lnTo>
                <a:lnTo>
                  <a:pt x="113804" y="231648"/>
                </a:lnTo>
                <a:lnTo>
                  <a:pt x="116674" y="231648"/>
                </a:lnTo>
                <a:lnTo>
                  <a:pt x="301091" y="38735"/>
                </a:lnTo>
                <a:lnTo>
                  <a:pt x="304799" y="28448"/>
                </a:lnTo>
                <a:lnTo>
                  <a:pt x="304431" y="25653"/>
                </a:lnTo>
                <a:lnTo>
                  <a:pt x="279780" y="888"/>
                </a:lnTo>
                <a:lnTo>
                  <a:pt x="277177" y="126"/>
                </a:lnTo>
                <a:close/>
              </a:path>
            </a:pathLst>
          </a:custGeom>
          <a:solidFill>
            <a:srgbClr val="FFFFFF"/>
          </a:solidFill>
        </p:spPr>
        <p:txBody>
          <a:bodyPr/>
          <a:p>
            <a:endParaRPr lang="ru-RU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oup 91"/>
          <p:cNvGrpSpPr/>
          <p:nvPr/>
        </p:nvGrpSpPr>
        <p:grpSpPr>
          <a:xfrm>
            <a:off x="144145" y="114300"/>
            <a:ext cx="8949055" cy="6699250"/>
            <a:chOff x="0" y="0"/>
            <a:chExt cx="11844527" cy="6475475"/>
          </a:xfrm>
        </p:grpSpPr>
        <p:pic>
          <p:nvPicPr>
            <p:cNvPr id="93" name="Image 9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3101339" y="1034795"/>
              <a:ext cx="8162543" cy="5440680"/>
            </a:xfrm>
            <a:prstGeom prst="rect">
              <a:avLst/>
            </a:prstGeom>
          </p:spPr>
        </p:pic>
        <p:pic>
          <p:nvPicPr>
            <p:cNvPr id="92" name="Image 9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22033" y="0"/>
              <a:ext cx="2922494" cy="5998845"/>
            </a:xfrm>
            <a:prstGeom prst="rect">
              <a:avLst/>
            </a:prstGeom>
          </p:spPr>
        </p:pic>
        <p:sp>
          <p:nvSpPr>
            <p:cNvPr id="97" name="Graphic 97"/>
            <p:cNvSpPr/>
            <p:nvPr/>
          </p:nvSpPr>
          <p:spPr>
            <a:xfrm>
              <a:off x="109728" y="2642615"/>
              <a:ext cx="4828540" cy="3657600"/>
            </a:xfrm>
            <a:custGeom>
              <a:avLst/>
              <a:gdLst/>
              <a:ahLst/>
              <a:cxnLst/>
              <a:rect l="l" t="t" r="r" b="b"/>
              <a:pathLst>
                <a:path w="4828540" h="3657600">
                  <a:moveTo>
                    <a:pt x="4733544" y="2679192"/>
                  </a:moveTo>
                  <a:lnTo>
                    <a:pt x="0" y="2679192"/>
                  </a:lnTo>
                  <a:lnTo>
                    <a:pt x="0" y="3657600"/>
                  </a:lnTo>
                  <a:lnTo>
                    <a:pt x="4733544" y="3657600"/>
                  </a:lnTo>
                  <a:lnTo>
                    <a:pt x="4733544" y="2679192"/>
                  </a:lnTo>
                  <a:close/>
                </a:path>
                <a:path w="4828540" h="3657600">
                  <a:moveTo>
                    <a:pt x="4733544" y="0"/>
                  </a:moveTo>
                  <a:lnTo>
                    <a:pt x="0" y="0"/>
                  </a:lnTo>
                  <a:lnTo>
                    <a:pt x="0" y="978408"/>
                  </a:lnTo>
                  <a:lnTo>
                    <a:pt x="4733544" y="978408"/>
                  </a:lnTo>
                  <a:lnTo>
                    <a:pt x="4733544" y="0"/>
                  </a:lnTo>
                  <a:close/>
                </a:path>
                <a:path w="4828540" h="3657600">
                  <a:moveTo>
                    <a:pt x="4828032" y="1141476"/>
                  </a:moveTo>
                  <a:lnTo>
                    <a:pt x="94488" y="1141476"/>
                  </a:lnTo>
                  <a:lnTo>
                    <a:pt x="94488" y="1700784"/>
                  </a:lnTo>
                  <a:lnTo>
                    <a:pt x="4828032" y="1700784"/>
                  </a:lnTo>
                  <a:lnTo>
                    <a:pt x="4828032" y="1141476"/>
                  </a:lnTo>
                  <a:close/>
                </a:path>
              </a:pathLst>
            </a:custGeom>
            <a:solidFill>
              <a:srgbClr val="F6F5F5"/>
            </a:solidFill>
          </p:spPr>
        </p:sp>
        <p:sp>
          <p:nvSpPr>
            <p:cNvPr id="98" name="Graphic 98"/>
            <p:cNvSpPr/>
            <p:nvPr/>
          </p:nvSpPr>
          <p:spPr>
            <a:xfrm>
              <a:off x="0" y="2519172"/>
              <a:ext cx="455930" cy="181610"/>
            </a:xfrm>
            <a:custGeom>
              <a:avLst/>
              <a:gdLst/>
              <a:ahLst/>
              <a:cxnLst/>
              <a:rect l="l" t="t" r="r" b="b"/>
              <a:pathLst>
                <a:path w="455930" h="181610">
                  <a:moveTo>
                    <a:pt x="455676" y="0"/>
                  </a:moveTo>
                  <a:lnTo>
                    <a:pt x="0" y="36322"/>
                  </a:lnTo>
                  <a:lnTo>
                    <a:pt x="0" y="181355"/>
                  </a:lnTo>
                  <a:lnTo>
                    <a:pt x="455676" y="181355"/>
                  </a:lnTo>
                  <a:lnTo>
                    <a:pt x="455676" y="0"/>
                  </a:lnTo>
                  <a:close/>
                </a:path>
              </a:pathLst>
            </a:custGeom>
            <a:solidFill>
              <a:srgbClr val="90D1F4"/>
            </a:solidFill>
          </p:spPr>
        </p:sp>
        <p:sp>
          <p:nvSpPr>
            <p:cNvPr id="99" name="Graphic 99"/>
            <p:cNvSpPr/>
            <p:nvPr/>
          </p:nvSpPr>
          <p:spPr>
            <a:xfrm>
              <a:off x="106680" y="2523743"/>
              <a:ext cx="349250" cy="1097280"/>
            </a:xfrm>
            <a:custGeom>
              <a:avLst/>
              <a:gdLst/>
              <a:ahLst/>
              <a:cxnLst/>
              <a:rect l="l" t="t" r="r" b="b"/>
              <a:pathLst>
                <a:path w="349250" h="1097280">
                  <a:moveTo>
                    <a:pt x="348996" y="0"/>
                  </a:moveTo>
                  <a:lnTo>
                    <a:pt x="3048" y="102108"/>
                  </a:lnTo>
                  <a:lnTo>
                    <a:pt x="3048" y="122262"/>
                  </a:lnTo>
                  <a:lnTo>
                    <a:pt x="0" y="118872"/>
                  </a:lnTo>
                  <a:lnTo>
                    <a:pt x="0" y="1097280"/>
                  </a:lnTo>
                  <a:lnTo>
                    <a:pt x="346367" y="510540"/>
                  </a:lnTo>
                  <a:lnTo>
                    <a:pt x="348996" y="510540"/>
                  </a:lnTo>
                  <a:lnTo>
                    <a:pt x="348996" y="506095"/>
                  </a:lnTo>
                  <a:lnTo>
                    <a:pt x="348996" y="0"/>
                  </a:lnTo>
                  <a:close/>
                </a:path>
              </a:pathLst>
            </a:custGeom>
            <a:solidFill>
              <a:srgbClr val="1D558E"/>
            </a:solidFill>
          </p:spPr>
        </p:sp>
        <p:sp>
          <p:nvSpPr>
            <p:cNvPr id="100" name="Graphic 100"/>
            <p:cNvSpPr/>
            <p:nvPr/>
          </p:nvSpPr>
          <p:spPr>
            <a:xfrm>
              <a:off x="0" y="2642615"/>
              <a:ext cx="455930" cy="2737485"/>
            </a:xfrm>
            <a:custGeom>
              <a:avLst/>
              <a:gdLst/>
              <a:ahLst/>
              <a:cxnLst/>
              <a:rect l="l" t="t" r="r" b="b"/>
              <a:pathLst>
                <a:path w="455930" h="2737485">
                  <a:moveTo>
                    <a:pt x="109728" y="0"/>
                  </a:moveTo>
                  <a:lnTo>
                    <a:pt x="0" y="0"/>
                  </a:lnTo>
                  <a:lnTo>
                    <a:pt x="0" y="978408"/>
                  </a:lnTo>
                  <a:lnTo>
                    <a:pt x="109728" y="978408"/>
                  </a:lnTo>
                  <a:lnTo>
                    <a:pt x="109728" y="0"/>
                  </a:lnTo>
                  <a:close/>
                </a:path>
                <a:path w="455930" h="2737485">
                  <a:moveTo>
                    <a:pt x="455676" y="2555748"/>
                  </a:moveTo>
                  <a:lnTo>
                    <a:pt x="0" y="2592070"/>
                  </a:lnTo>
                  <a:lnTo>
                    <a:pt x="0" y="2737104"/>
                  </a:lnTo>
                  <a:lnTo>
                    <a:pt x="455676" y="2737104"/>
                  </a:lnTo>
                  <a:lnTo>
                    <a:pt x="455676" y="2555748"/>
                  </a:lnTo>
                  <a:close/>
                </a:path>
                <a:path w="455930" h="2737485">
                  <a:moveTo>
                    <a:pt x="455676" y="1199388"/>
                  </a:moveTo>
                  <a:lnTo>
                    <a:pt x="0" y="1235710"/>
                  </a:lnTo>
                  <a:lnTo>
                    <a:pt x="0" y="1380744"/>
                  </a:lnTo>
                  <a:lnTo>
                    <a:pt x="455676" y="1380744"/>
                  </a:lnTo>
                  <a:lnTo>
                    <a:pt x="455676" y="1199388"/>
                  </a:lnTo>
                  <a:close/>
                </a:path>
              </a:pathLst>
            </a:custGeom>
            <a:solidFill>
              <a:srgbClr val="90D1F4"/>
            </a:solidFill>
          </p:spPr>
        </p:sp>
        <p:sp>
          <p:nvSpPr>
            <p:cNvPr id="101" name="Graphic 101"/>
            <p:cNvSpPr/>
            <p:nvPr/>
          </p:nvSpPr>
          <p:spPr>
            <a:xfrm>
              <a:off x="106680" y="3846575"/>
              <a:ext cx="349250" cy="2453640"/>
            </a:xfrm>
            <a:custGeom>
              <a:avLst/>
              <a:gdLst/>
              <a:ahLst/>
              <a:cxnLst/>
              <a:rect l="l" t="t" r="r" b="b"/>
              <a:pathLst>
                <a:path w="349250" h="2453640">
                  <a:moveTo>
                    <a:pt x="348996" y="1356360"/>
                  </a:moveTo>
                  <a:lnTo>
                    <a:pt x="3048" y="1458468"/>
                  </a:lnTo>
                  <a:lnTo>
                    <a:pt x="3048" y="1463294"/>
                  </a:lnTo>
                  <a:lnTo>
                    <a:pt x="3048" y="1480134"/>
                  </a:lnTo>
                  <a:lnTo>
                    <a:pt x="0" y="1476756"/>
                  </a:lnTo>
                  <a:lnTo>
                    <a:pt x="0" y="2453640"/>
                  </a:lnTo>
                  <a:lnTo>
                    <a:pt x="343306" y="1872996"/>
                  </a:lnTo>
                  <a:lnTo>
                    <a:pt x="348996" y="1872996"/>
                  </a:lnTo>
                  <a:lnTo>
                    <a:pt x="348996" y="1866900"/>
                  </a:lnTo>
                  <a:lnTo>
                    <a:pt x="348996" y="1863382"/>
                  </a:lnTo>
                  <a:lnTo>
                    <a:pt x="348996" y="1360932"/>
                  </a:lnTo>
                  <a:lnTo>
                    <a:pt x="348996" y="1356360"/>
                  </a:lnTo>
                  <a:close/>
                </a:path>
                <a:path w="349250" h="2453640">
                  <a:moveTo>
                    <a:pt x="348996" y="0"/>
                  </a:moveTo>
                  <a:lnTo>
                    <a:pt x="3048" y="102108"/>
                  </a:lnTo>
                  <a:lnTo>
                    <a:pt x="3048" y="123774"/>
                  </a:lnTo>
                  <a:lnTo>
                    <a:pt x="0" y="120396"/>
                  </a:lnTo>
                  <a:lnTo>
                    <a:pt x="0" y="1097280"/>
                  </a:lnTo>
                  <a:lnTo>
                    <a:pt x="346887" y="510540"/>
                  </a:lnTo>
                  <a:lnTo>
                    <a:pt x="348996" y="510540"/>
                  </a:lnTo>
                  <a:lnTo>
                    <a:pt x="348996" y="506984"/>
                  </a:lnTo>
                  <a:lnTo>
                    <a:pt x="348996" y="0"/>
                  </a:lnTo>
                  <a:close/>
                </a:path>
              </a:pathLst>
            </a:custGeom>
            <a:solidFill>
              <a:srgbClr val="1D558E"/>
            </a:solidFill>
          </p:spPr>
        </p:sp>
        <p:sp>
          <p:nvSpPr>
            <p:cNvPr id="102" name="Graphic 102"/>
            <p:cNvSpPr/>
            <p:nvPr/>
          </p:nvSpPr>
          <p:spPr>
            <a:xfrm>
              <a:off x="0" y="3966971"/>
              <a:ext cx="109855" cy="2333625"/>
            </a:xfrm>
            <a:custGeom>
              <a:avLst/>
              <a:gdLst/>
              <a:ahLst/>
              <a:cxnLst/>
              <a:rect l="l" t="t" r="r" b="b"/>
              <a:pathLst>
                <a:path w="109855" h="2333625">
                  <a:moveTo>
                    <a:pt x="109728" y="1356360"/>
                  </a:moveTo>
                  <a:lnTo>
                    <a:pt x="0" y="1356360"/>
                  </a:lnTo>
                  <a:lnTo>
                    <a:pt x="0" y="2333244"/>
                  </a:lnTo>
                  <a:lnTo>
                    <a:pt x="109728" y="2333244"/>
                  </a:lnTo>
                  <a:lnTo>
                    <a:pt x="109728" y="1356360"/>
                  </a:lnTo>
                  <a:close/>
                </a:path>
                <a:path w="109855" h="2333625">
                  <a:moveTo>
                    <a:pt x="109728" y="0"/>
                  </a:moveTo>
                  <a:lnTo>
                    <a:pt x="0" y="0"/>
                  </a:lnTo>
                  <a:lnTo>
                    <a:pt x="0" y="976884"/>
                  </a:lnTo>
                  <a:lnTo>
                    <a:pt x="109728" y="976884"/>
                  </a:lnTo>
                  <a:lnTo>
                    <a:pt x="109728" y="0"/>
                  </a:lnTo>
                  <a:close/>
                </a:path>
              </a:pathLst>
            </a:custGeom>
            <a:solidFill>
              <a:srgbClr val="90D1F4"/>
            </a:solidFill>
          </p:spPr>
        </p:sp>
        <p:sp>
          <p:nvSpPr>
            <p:cNvPr id="103" name="Graphic 103"/>
            <p:cNvSpPr/>
            <p:nvPr/>
          </p:nvSpPr>
          <p:spPr>
            <a:xfrm>
              <a:off x="202692" y="2211323"/>
              <a:ext cx="2767965" cy="78105"/>
            </a:xfrm>
            <a:custGeom>
              <a:avLst/>
              <a:gdLst/>
              <a:ahLst/>
              <a:cxnLst/>
              <a:rect l="l" t="t" r="r" b="b"/>
              <a:pathLst>
                <a:path w="2767965" h="78105">
                  <a:moveTo>
                    <a:pt x="2767584" y="0"/>
                  </a:moveTo>
                  <a:lnTo>
                    <a:pt x="0" y="0"/>
                  </a:lnTo>
                  <a:lnTo>
                    <a:pt x="0" y="77724"/>
                  </a:lnTo>
                  <a:lnTo>
                    <a:pt x="2767584" y="77724"/>
                  </a:lnTo>
                  <a:lnTo>
                    <a:pt x="2767584" y="0"/>
                  </a:lnTo>
                  <a:close/>
                </a:path>
              </a:pathLst>
            </a:custGeom>
            <a:solidFill>
              <a:srgbClr val="1C3958"/>
            </a:solidFill>
          </p:spPr>
        </p:sp>
      </p:grpSp>
      <p:sp>
        <p:nvSpPr>
          <p:cNvPr id="4" name="Текстовое поле 3"/>
          <p:cNvSpPr txBox="1"/>
          <p:nvPr/>
        </p:nvSpPr>
        <p:spPr>
          <a:xfrm>
            <a:off x="5003800" y="615315"/>
            <a:ext cx="3987800" cy="2233295"/>
          </a:xfrm>
          <a:prstGeom prst="rect">
            <a:avLst/>
          </a:prstGeom>
        </p:spPr>
        <p:txBody>
          <a:bodyPr>
            <a:noAutofit/>
          </a:bodyPr>
          <a:p>
            <a:pPr algn="l" defTabSz="266700"/>
            <a:endParaRPr sz="1600">
              <a:latin typeface="Tahoma" panose="020B0604030504040204"/>
              <a:ea typeface="Tahoma" panose="020B0604030504040204"/>
            </a:endParaRPr>
          </a:p>
          <a:p>
            <a:pPr algn="r" defTabSz="266700"/>
            <a:r>
              <a:rPr sz="1600">
                <a:latin typeface="Tahoma" panose="020B0604030504040204"/>
                <a:ea typeface="Tahoma" panose="020B0604030504040204"/>
              </a:rPr>
              <a:t> </a:t>
            </a:r>
            <a:r>
              <a:rPr lang="ru-RU" sz="1600">
                <a:latin typeface="Tahoma" panose="020B0604030504040204"/>
                <a:ea typeface="Tahoma" panose="020B0604030504040204"/>
              </a:rPr>
              <a:t>                      </a:t>
            </a:r>
            <a:r>
              <a:rPr sz="1600">
                <a:latin typeface="Tahoma" panose="020B0604030504040204"/>
                <a:ea typeface="Tahoma" panose="020B0604030504040204"/>
              </a:rPr>
              <a:t>Сценирование  –</a:t>
            </a:r>
            <a:endParaRPr sz="1600">
              <a:latin typeface="Tahoma" panose="020B0604030504040204"/>
              <a:ea typeface="Tahoma" panose="020B0604030504040204"/>
            </a:endParaRPr>
          </a:p>
          <a:p>
            <a:pPr algn="r" defTabSz="266700"/>
            <a:r>
              <a:rPr lang="ru-RU" sz="1600">
                <a:latin typeface="Tahoma" panose="020B0604030504040204"/>
                <a:ea typeface="Tahoma" panose="020B0604030504040204"/>
              </a:rPr>
              <a:t>              </a:t>
            </a:r>
            <a:r>
              <a:rPr sz="1600">
                <a:latin typeface="Tahoma" panose="020B0604030504040204"/>
                <a:ea typeface="Tahoma" panose="020B0604030504040204"/>
              </a:rPr>
              <a:t>это проектирование детьми и </a:t>
            </a:r>
            <a:r>
              <a:rPr lang="ru-RU" sz="1600">
                <a:latin typeface="Tahoma" panose="020B0604030504040204"/>
                <a:ea typeface="Tahoma" panose="020B0604030504040204"/>
              </a:rPr>
              <a:t>      </a:t>
            </a:r>
            <a:endParaRPr lang="ru-RU" sz="1600">
              <a:latin typeface="Tahoma" panose="020B0604030504040204"/>
              <a:ea typeface="Tahoma" panose="020B0604030504040204"/>
            </a:endParaRPr>
          </a:p>
          <a:p>
            <a:pPr algn="r" defTabSz="266700"/>
            <a:r>
              <a:rPr lang="ru-RU" sz="1600">
                <a:latin typeface="Tahoma" panose="020B0604030504040204"/>
                <a:ea typeface="Tahoma" panose="020B0604030504040204"/>
              </a:rPr>
              <a:t>         </a:t>
            </a:r>
            <a:r>
              <a:rPr sz="1600">
                <a:latin typeface="Tahoma" panose="020B0604030504040204"/>
                <a:ea typeface="Tahoma" panose="020B0604030504040204"/>
              </a:rPr>
              <a:t>взрослыми среды </a:t>
            </a:r>
            <a:endParaRPr sz="1600">
              <a:latin typeface="Tahoma" panose="020B0604030504040204"/>
              <a:ea typeface="Tahoma" panose="020B0604030504040204"/>
            </a:endParaRPr>
          </a:p>
          <a:p>
            <a:pPr algn="r" defTabSz="266700"/>
            <a:r>
              <a:rPr lang="ru-RU" sz="1600">
                <a:latin typeface="Tahoma" panose="020B0604030504040204"/>
                <a:ea typeface="Tahoma" panose="020B0604030504040204"/>
              </a:rPr>
              <a:t>   развития, </a:t>
            </a:r>
            <a:r>
              <a:rPr sz="1600">
                <a:latin typeface="Tahoma" panose="020B0604030504040204"/>
                <a:ea typeface="Tahoma" panose="020B0604030504040204"/>
              </a:rPr>
              <a:t> где могут</a:t>
            </a:r>
            <a:endParaRPr sz="1600">
              <a:latin typeface="Tahoma" panose="020B0604030504040204"/>
              <a:ea typeface="Tahoma" panose="020B0604030504040204"/>
            </a:endParaRPr>
          </a:p>
          <a:p>
            <a:pPr algn="r" defTabSz="266700"/>
            <a:r>
              <a:rPr sz="1600">
                <a:latin typeface="Tahoma" panose="020B0604030504040204"/>
                <a:ea typeface="Tahoma" panose="020B0604030504040204"/>
              </a:rPr>
              <a:t>проявляться различные виды</a:t>
            </a:r>
            <a:endParaRPr sz="1600">
              <a:latin typeface="Tahoma" panose="020B0604030504040204"/>
              <a:ea typeface="Tahoma" panose="020B0604030504040204"/>
            </a:endParaRPr>
          </a:p>
          <a:p>
            <a:pPr algn="r" defTabSz="266700"/>
            <a:r>
              <a:rPr sz="1600">
                <a:latin typeface="Tahoma" panose="020B0604030504040204"/>
                <a:ea typeface="Tahoma" panose="020B0604030504040204"/>
              </a:rPr>
              <a:t>деятельности</a:t>
            </a:r>
            <a:endParaRPr sz="1600">
              <a:latin typeface="Tahoma" panose="020B0604030504040204"/>
              <a:ea typeface="Tahoma" panose="020B0604030504040204"/>
            </a:endParaRP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35560" y="229870"/>
            <a:ext cx="5543550" cy="1630680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sz="2800">
                <a:latin typeface="Arial Black" panose="020B0A04020102020204"/>
                <a:ea typeface="SimSun" panose="02010600030101010101" pitchFamily="2" charset="-122"/>
              </a:rPr>
              <a:t>Условия для составле</a:t>
            </a:r>
            <a:r>
              <a:rPr lang="ru-RU" sz="2800">
                <a:latin typeface="Arial Black" panose="020B0A04020102020204"/>
                <a:ea typeface="SimSun" panose="02010600030101010101" pitchFamily="2" charset="-122"/>
              </a:rPr>
              <a:t>ни</a:t>
            </a:r>
            <a:r>
              <a:rPr sz="2800">
                <a:latin typeface="Arial Black" panose="020B0A04020102020204"/>
                <a:ea typeface="SimSun" panose="02010600030101010101" pitchFamily="2" charset="-122"/>
              </a:rPr>
              <a:t>я сценар</a:t>
            </a:r>
            <a:r>
              <a:rPr lang="ru-RU" sz="2800">
                <a:latin typeface="Arial Black" panose="020B0A04020102020204"/>
                <a:ea typeface="SimSun" panose="02010600030101010101" pitchFamily="2" charset="-122"/>
              </a:rPr>
              <a:t>и</a:t>
            </a:r>
            <a:r>
              <a:rPr sz="2800">
                <a:latin typeface="Arial Black" panose="020B0A04020102020204"/>
                <a:ea typeface="SimSun" panose="02010600030101010101" pitchFamily="2" charset="-122"/>
              </a:rPr>
              <a:t>я тематического дня</a:t>
            </a:r>
            <a:endParaRPr sz="2800">
              <a:latin typeface="Arial Black" panose="020B0A04020102020204"/>
              <a:ea typeface="SimSun" panose="02010600030101010101" pitchFamily="2" charset="-122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467360" y="2952432"/>
            <a:ext cx="5080000" cy="583565"/>
          </a:xfrm>
          <a:prstGeom prst="rect">
            <a:avLst/>
          </a:prstGeom>
        </p:spPr>
        <p:txBody>
          <a:bodyPr>
            <a:spAutoFit/>
          </a:bodyPr>
          <a:p>
            <a:pPr algn="l" defTabSz="266700"/>
            <a:r>
              <a:rPr sz="1600">
                <a:latin typeface="Tahoma" panose="020B0604030504040204"/>
                <a:ea typeface="Tahoma" panose="020B0604030504040204"/>
              </a:rPr>
              <a:t>Оценить уровень своей работы, </a:t>
            </a:r>
            <a:endParaRPr sz="1600">
              <a:latin typeface="Tahoma" panose="020B0604030504040204"/>
              <a:ea typeface="Tahoma" panose="020B0604030504040204"/>
            </a:endParaRPr>
          </a:p>
          <a:p>
            <a:pPr algn="l" defTabSz="266700"/>
            <a:r>
              <a:rPr sz="1600">
                <a:latin typeface="Tahoma" panose="020B0604030504040204"/>
                <a:ea typeface="Tahoma" panose="020B0604030504040204"/>
              </a:rPr>
              <a:t>обстановку и условия</a:t>
            </a:r>
            <a:endParaRPr sz="1600">
              <a:latin typeface="Tahoma" panose="020B0604030504040204"/>
              <a:ea typeface="Tahoma" panose="020B0604030504040204"/>
            </a:endParaRP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395605" y="4004628"/>
            <a:ext cx="5080000" cy="337185"/>
          </a:xfrm>
          <a:prstGeom prst="rect">
            <a:avLst/>
          </a:prstGeom>
        </p:spPr>
        <p:txBody>
          <a:bodyPr>
            <a:spAutoFit/>
          </a:bodyPr>
          <a:p>
            <a:pPr algn="l" defTabSz="266700"/>
            <a:r>
              <a:rPr sz="1600">
                <a:latin typeface="Tahoma" panose="020B0604030504040204"/>
                <a:ea typeface="Tahoma" panose="020B0604030504040204"/>
              </a:rPr>
              <a:t>Выявить цели и задачи</a:t>
            </a:r>
            <a:endParaRPr sz="1600">
              <a:latin typeface="Tahoma" panose="020B0604030504040204"/>
              <a:ea typeface="Tahoma" panose="020B0604030504040204"/>
            </a:endParaRPr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467360" y="5588953"/>
            <a:ext cx="5080000" cy="337185"/>
          </a:xfrm>
          <a:prstGeom prst="rect">
            <a:avLst/>
          </a:prstGeom>
        </p:spPr>
        <p:txBody>
          <a:bodyPr>
            <a:spAutoFit/>
          </a:bodyPr>
          <a:p>
            <a:pPr algn="l" defTabSz="266700"/>
            <a:r>
              <a:rPr sz="1600">
                <a:latin typeface="Tahoma" panose="020B0604030504040204"/>
                <a:ea typeface="Tahoma" panose="020B0604030504040204"/>
              </a:rPr>
              <a:t>Наметить результаты работы</a:t>
            </a:r>
            <a:endParaRPr sz="1600">
              <a:latin typeface="Tahoma" panose="020B0604030504040204"/>
              <a:ea typeface="Tahoma" panose="020B0604030504040204"/>
            </a:endParaRPr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395605" y="6164898"/>
            <a:ext cx="5080000" cy="337185"/>
          </a:xfrm>
          <a:prstGeom prst="rect">
            <a:avLst/>
          </a:prstGeom>
        </p:spPr>
        <p:txBody>
          <a:bodyPr>
            <a:spAutoFit/>
          </a:bodyPr>
          <a:p>
            <a:pPr algn="l" defTabSz="266700"/>
            <a:r>
              <a:rPr sz="1600">
                <a:latin typeface="Tahoma" panose="020B0604030504040204"/>
                <a:ea typeface="Tahoma" panose="020B0604030504040204"/>
              </a:rPr>
              <a:t>Выбрать оптимальные формы</a:t>
            </a:r>
            <a:endParaRPr sz="1600">
              <a:latin typeface="Tahoma" panose="020B0604030504040204"/>
              <a:ea typeface="Tahoma" panose="020B060403050404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овое поле 3"/>
          <p:cNvSpPr txBox="1"/>
          <p:nvPr/>
        </p:nvSpPr>
        <p:spPr>
          <a:xfrm>
            <a:off x="3379470" y="92075"/>
            <a:ext cx="5590540" cy="6661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en-US" sz="2400" b="1"/>
              <a:t>Этапы</a:t>
            </a:r>
            <a:r>
              <a:rPr lang="en-US" altLang="ru-RU" sz="2400" b="1"/>
              <a:t> </a:t>
            </a:r>
            <a:r>
              <a:rPr lang="en-US" altLang="en-US" sz="2400" b="1"/>
              <a:t>подготовки</a:t>
            </a:r>
            <a:r>
              <a:rPr lang="en-US" altLang="ru-RU" sz="2400" b="1"/>
              <a:t> </a:t>
            </a:r>
            <a:r>
              <a:rPr lang="en-US" altLang="en-US" sz="2400" b="1"/>
              <a:t>к</a:t>
            </a:r>
            <a:r>
              <a:rPr lang="en-US" altLang="ru-RU" sz="2400" b="1"/>
              <a:t> </a:t>
            </a:r>
            <a:r>
              <a:rPr lang="en-US" altLang="en-US" sz="2400" b="1"/>
              <a:t>проведению</a:t>
            </a:r>
            <a:r>
              <a:rPr lang="en-US" altLang="ru-RU" sz="2400" b="1"/>
              <a:t> </a:t>
            </a:r>
            <a:r>
              <a:rPr lang="en-US" altLang="en-US" sz="2400" b="1"/>
              <a:t>тематического</a:t>
            </a:r>
            <a:r>
              <a:rPr lang="en-US" altLang="ru-RU" sz="2400" b="1"/>
              <a:t> </a:t>
            </a:r>
            <a:r>
              <a:rPr lang="en-US" altLang="en-US" sz="2400" b="1"/>
              <a:t>дня</a:t>
            </a:r>
            <a:r>
              <a:rPr lang="en-US" altLang="en-US" sz="2400" b="1">
                <a:sym typeface="+mn-ea"/>
              </a:rPr>
              <a:t>«Один</a:t>
            </a:r>
            <a:r>
              <a:rPr lang="en-US" altLang="ru-RU" sz="2400" b="1">
                <a:sym typeface="+mn-ea"/>
              </a:rPr>
              <a:t> </a:t>
            </a:r>
            <a:r>
              <a:rPr lang="en-US" altLang="en-US" sz="2400" b="1">
                <a:sym typeface="+mn-ea"/>
              </a:rPr>
              <a:t>день</a:t>
            </a:r>
            <a:r>
              <a:rPr lang="en-US" altLang="ru-RU" sz="2400" b="1">
                <a:sym typeface="+mn-ea"/>
              </a:rPr>
              <a:t> </a:t>
            </a:r>
            <a:r>
              <a:rPr lang="en-US" altLang="en-US" sz="2400" b="1">
                <a:sym typeface="+mn-ea"/>
              </a:rPr>
              <a:t>без</a:t>
            </a:r>
            <a:r>
              <a:rPr lang="en-US" altLang="ru-RU" sz="2400" b="1">
                <a:sym typeface="+mn-ea"/>
              </a:rPr>
              <a:t> </a:t>
            </a:r>
            <a:r>
              <a:rPr lang="en-US" altLang="en-US" sz="2400" b="1">
                <a:sym typeface="+mn-ea"/>
              </a:rPr>
              <a:t>иг</a:t>
            </a:r>
            <a:r>
              <a:rPr lang="ru-RU" altLang="en-US" sz="2400" b="1">
                <a:sym typeface="+mn-ea"/>
              </a:rPr>
              <a:t>ушек»</a:t>
            </a:r>
            <a:endParaRPr lang="en-US" altLang="en-US"/>
          </a:p>
          <a:p>
            <a:endParaRPr lang="ru-RU" altLang="en-US"/>
          </a:p>
          <a:p>
            <a:r>
              <a:rPr lang="ru-RU" altLang="en-US"/>
              <a:t>     </a:t>
            </a:r>
            <a:r>
              <a:rPr lang="en-US" altLang="en-US"/>
              <a:t>Активизация</a:t>
            </a:r>
            <a:r>
              <a:rPr lang="en-US" altLang="ru-RU"/>
              <a:t> </a:t>
            </a:r>
            <a:r>
              <a:rPr lang="en-US" altLang="en-US"/>
              <a:t>родительской</a:t>
            </a:r>
            <a:r>
              <a:rPr lang="ru-RU" altLang="en-US"/>
              <a:t> </a:t>
            </a:r>
            <a:r>
              <a:rPr lang="en-US" altLang="en-US"/>
              <a:t>общественности</a:t>
            </a:r>
            <a:r>
              <a:rPr lang="en-US" altLang="ru-RU"/>
              <a:t> : </a:t>
            </a:r>
            <a:r>
              <a:rPr lang="en-US" altLang="en-US"/>
              <a:t>беседы</a:t>
            </a:r>
            <a:r>
              <a:rPr lang="en-US" altLang="ru-RU"/>
              <a:t>,</a:t>
            </a:r>
            <a:r>
              <a:rPr lang="ru-RU" altLang="en-US"/>
              <a:t> </a:t>
            </a:r>
            <a:r>
              <a:rPr lang="en-US" altLang="en-US"/>
              <a:t>обсуждения</a:t>
            </a:r>
            <a:r>
              <a:rPr lang="en-US" altLang="ru-RU"/>
              <a:t>, </a:t>
            </a:r>
            <a:r>
              <a:rPr lang="en-US" altLang="en-US"/>
              <a:t>информированность</a:t>
            </a:r>
            <a:r>
              <a:rPr lang="ru-RU" altLang="en-US"/>
              <a:t>;</a:t>
            </a:r>
            <a:endParaRPr lang="ru-RU" altLang="en-US"/>
          </a:p>
          <a:p>
            <a:endParaRPr lang="en-US" altLang="en-US"/>
          </a:p>
          <a:p>
            <a:r>
              <a:rPr lang="ru-RU" altLang="en-US"/>
              <a:t>     </a:t>
            </a:r>
            <a:r>
              <a:rPr lang="en-US" altLang="en-US"/>
              <a:t>Организация</a:t>
            </a:r>
            <a:r>
              <a:rPr lang="en-US" altLang="ru-RU"/>
              <a:t> </a:t>
            </a:r>
            <a:r>
              <a:rPr lang="en-US" altLang="en-US"/>
              <a:t>группового</a:t>
            </a:r>
            <a:r>
              <a:rPr lang="en-US" altLang="ru-RU"/>
              <a:t> </a:t>
            </a:r>
            <a:r>
              <a:rPr lang="en-US" altLang="en-US"/>
              <a:t>пространства</a:t>
            </a:r>
            <a:r>
              <a:rPr lang="en-US" altLang="ru-RU"/>
              <a:t>: </a:t>
            </a:r>
            <a:r>
              <a:rPr lang="en-US" altLang="en-US"/>
              <a:t>освобождение</a:t>
            </a:r>
            <a:r>
              <a:rPr lang="en-US" altLang="ru-RU"/>
              <a:t> </a:t>
            </a:r>
            <a:r>
              <a:rPr lang="en-US" altLang="en-US"/>
              <a:t>группы</a:t>
            </a:r>
            <a:r>
              <a:rPr lang="en-US" altLang="ru-RU"/>
              <a:t> </a:t>
            </a:r>
            <a:r>
              <a:rPr lang="en-US" altLang="en-US"/>
              <a:t>от</a:t>
            </a:r>
            <a:r>
              <a:rPr lang="en-US" altLang="ru-RU"/>
              <a:t> </a:t>
            </a:r>
            <a:r>
              <a:rPr lang="en-US" altLang="en-US"/>
              <a:t>игрушек</a:t>
            </a:r>
            <a:r>
              <a:rPr lang="en-US" altLang="ru-RU"/>
              <a:t> </a:t>
            </a:r>
            <a:r>
              <a:rPr lang="en-US" altLang="en-US"/>
              <a:t>и</a:t>
            </a:r>
            <a:r>
              <a:rPr lang="en-US" altLang="ru-RU"/>
              <a:t> </a:t>
            </a:r>
            <a:r>
              <a:rPr lang="en-US" altLang="en-US"/>
              <a:t>шкафов</a:t>
            </a:r>
            <a:r>
              <a:rPr lang="ru-RU" altLang="en-US"/>
              <a:t>;</a:t>
            </a:r>
            <a:endParaRPr lang="en-US" altLang="en-US"/>
          </a:p>
          <a:p>
            <a:endParaRPr lang="ru-RU" altLang="en-US"/>
          </a:p>
        </p:txBody>
      </p:sp>
      <p:pic>
        <p:nvPicPr>
          <p:cNvPr id="5" name="Изображение 4" descr="IMG_20250207_135328_78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950" y="260350"/>
            <a:ext cx="3126105" cy="4596130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111" name="Image 1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92628" y="1557148"/>
            <a:ext cx="158495" cy="158495"/>
          </a:xfrm>
          <a:prstGeom prst="rect">
            <a:avLst/>
          </a:prstGeom>
        </p:spPr>
      </p:pic>
      <p:pic>
        <p:nvPicPr>
          <p:cNvPr id="7" name="Image 1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20238" y="2435988"/>
            <a:ext cx="158495" cy="158495"/>
          </a:xfrm>
          <a:prstGeom prst="rect">
            <a:avLst/>
          </a:prstGeom>
        </p:spPr>
      </p:pic>
      <p:pic>
        <p:nvPicPr>
          <p:cNvPr id="8" name="Image 1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92628" y="3191003"/>
            <a:ext cx="158495" cy="158495"/>
          </a:xfrm>
          <a:prstGeom prst="rect">
            <a:avLst/>
          </a:prstGeom>
        </p:spPr>
      </p:pic>
      <p:pic>
        <p:nvPicPr>
          <p:cNvPr id="9" name="Image 1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78988" y="4077463"/>
            <a:ext cx="158495" cy="158495"/>
          </a:xfrm>
          <a:prstGeom prst="rect">
            <a:avLst/>
          </a:prstGeom>
        </p:spPr>
      </p:pic>
      <p:pic>
        <p:nvPicPr>
          <p:cNvPr id="10" name="Image 1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36138" y="5229353"/>
            <a:ext cx="158495" cy="158495"/>
          </a:xfrm>
          <a:prstGeom prst="rect">
            <a:avLst/>
          </a:prstGeom>
        </p:spPr>
      </p:pic>
      <p:sp>
        <p:nvSpPr>
          <p:cNvPr id="15" name="Текстовое поле 14"/>
          <p:cNvSpPr txBox="1"/>
          <p:nvPr/>
        </p:nvSpPr>
        <p:spPr>
          <a:xfrm>
            <a:off x="3750945" y="3140710"/>
            <a:ext cx="45034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/>
              <a:t>Заготовка</a:t>
            </a:r>
            <a:r>
              <a:rPr lang="en-US" altLang="ru-RU"/>
              <a:t>	</a:t>
            </a:r>
            <a:r>
              <a:rPr lang="en-US" altLang="en-US"/>
              <a:t>«</a:t>
            </a:r>
            <a:r>
              <a:rPr lang="en-US" altLang="en-US"/>
              <a:t>материала</a:t>
            </a:r>
            <a:r>
              <a:rPr lang="en-US" altLang="en-US"/>
              <a:t>»</a:t>
            </a:r>
            <a:r>
              <a:rPr lang="en-US" altLang="ru-RU"/>
              <a:t>: </a:t>
            </a:r>
            <a:r>
              <a:rPr lang="en-US" altLang="en-US"/>
              <a:t>коробки</a:t>
            </a:r>
            <a:r>
              <a:rPr lang="en-US" altLang="ru-RU"/>
              <a:t>, </a:t>
            </a:r>
            <a:r>
              <a:rPr lang="en-US" altLang="en-US"/>
              <a:t>ткани</a:t>
            </a:r>
            <a:r>
              <a:rPr lang="en-US" altLang="ru-RU"/>
              <a:t>, </a:t>
            </a:r>
            <a:r>
              <a:rPr lang="en-US" altLang="en-US"/>
              <a:t>веревки</a:t>
            </a:r>
            <a:r>
              <a:rPr lang="en-US" altLang="ru-RU"/>
              <a:t> </a:t>
            </a:r>
            <a:r>
              <a:rPr lang="en-US" altLang="en-US"/>
              <a:t>и</a:t>
            </a:r>
            <a:r>
              <a:rPr lang="en-US" altLang="ru-RU"/>
              <a:t> </a:t>
            </a:r>
            <a:r>
              <a:rPr lang="en-US" altLang="en-US"/>
              <a:t>т</a:t>
            </a:r>
            <a:r>
              <a:rPr lang="en-US" altLang="ru-RU"/>
              <a:t>.</a:t>
            </a:r>
            <a:r>
              <a:rPr lang="en-US" altLang="en-US"/>
              <a:t>д</a:t>
            </a:r>
            <a:r>
              <a:rPr lang="en-US" altLang="ru-RU"/>
              <a:t>.</a:t>
            </a:r>
            <a:r>
              <a:rPr lang="ru-RU" altLang="en-US"/>
              <a:t>;</a:t>
            </a:r>
            <a:endParaRPr lang="ru-RU" altLang="en-US"/>
          </a:p>
        </p:txBody>
      </p:sp>
      <p:sp>
        <p:nvSpPr>
          <p:cNvPr id="16" name="Текстовое поле 15"/>
          <p:cNvSpPr txBox="1"/>
          <p:nvPr/>
        </p:nvSpPr>
        <p:spPr>
          <a:xfrm>
            <a:off x="3794760" y="4004945"/>
            <a:ext cx="43472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/>
              <a:t>Планирование</a:t>
            </a:r>
            <a:r>
              <a:rPr lang="en-US" altLang="ru-RU"/>
              <a:t> </a:t>
            </a:r>
            <a:r>
              <a:rPr lang="en-US" altLang="en-US"/>
              <a:t>режимных</a:t>
            </a:r>
            <a:r>
              <a:rPr lang="en-US" altLang="ru-RU"/>
              <a:t> </a:t>
            </a:r>
            <a:r>
              <a:rPr lang="en-US" altLang="en-US"/>
              <a:t>моментов</a:t>
            </a:r>
            <a:r>
              <a:rPr lang="en-US" altLang="ru-RU"/>
              <a:t>: </a:t>
            </a:r>
            <a:r>
              <a:rPr lang="en-US" altLang="en-US"/>
              <a:t>утренний</a:t>
            </a:r>
            <a:r>
              <a:rPr lang="en-US" altLang="ru-RU"/>
              <a:t> </a:t>
            </a:r>
            <a:r>
              <a:rPr lang="en-US" altLang="en-US"/>
              <a:t>прием</a:t>
            </a:r>
            <a:r>
              <a:rPr lang="en-US" altLang="ru-RU"/>
              <a:t>, </a:t>
            </a:r>
            <a:r>
              <a:rPr lang="en-US" altLang="en-US"/>
              <a:t>гимнастика</a:t>
            </a:r>
            <a:r>
              <a:rPr lang="en-US" altLang="ru-RU"/>
              <a:t>, </a:t>
            </a:r>
            <a:r>
              <a:rPr lang="en-US" altLang="en-US"/>
              <a:t>прогулка</a:t>
            </a:r>
            <a:r>
              <a:rPr lang="ru-RU" altLang="en-US"/>
              <a:t>;</a:t>
            </a:r>
            <a:endParaRPr lang="ru-RU" altLang="en-US"/>
          </a:p>
        </p:txBody>
      </p:sp>
      <p:sp>
        <p:nvSpPr>
          <p:cNvPr id="17" name="Текстовое поле 16"/>
          <p:cNvSpPr txBox="1"/>
          <p:nvPr/>
        </p:nvSpPr>
        <p:spPr>
          <a:xfrm>
            <a:off x="3924300" y="5217160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/>
              <a:t>Составление</a:t>
            </a:r>
            <a:r>
              <a:rPr lang="en-US" altLang="ru-RU"/>
              <a:t> </a:t>
            </a:r>
            <a:r>
              <a:rPr lang="en-US" altLang="en-US"/>
              <a:t>сценариев</a:t>
            </a:r>
            <a:r>
              <a:rPr lang="ru-RU" altLang="en-US"/>
              <a:t>.</a:t>
            </a:r>
            <a:endParaRPr lang="ru-RU" altLang="en-US"/>
          </a:p>
        </p:txBody>
      </p:sp>
      <p:sp>
        <p:nvSpPr>
          <p:cNvPr id="18" name="Текстовое поле 17"/>
          <p:cNvSpPr txBox="1"/>
          <p:nvPr/>
        </p:nvSpPr>
        <p:spPr>
          <a:xfrm>
            <a:off x="179070" y="5028883"/>
            <a:ext cx="5080000" cy="337185"/>
          </a:xfrm>
          <a:prstGeom prst="rect">
            <a:avLst/>
          </a:prstGeom>
        </p:spPr>
        <p:txBody>
          <a:bodyPr>
            <a:spAutoFit/>
          </a:bodyPr>
          <a:p>
            <a:pPr algn="l" defTabSz="266700"/>
            <a:r>
              <a:rPr sz="1600">
                <a:latin typeface="Microsoft Sans Serif" panose="020B0604020202020204"/>
                <a:ea typeface="Tahoma" panose="020B0604030504040204"/>
              </a:rPr>
              <a:t>Работа творческой группы</a:t>
            </a:r>
            <a:endParaRPr sz="1600">
              <a:latin typeface="Microsoft Sans Serif" panose="020B0604020202020204"/>
              <a:ea typeface="Tahoma" panose="020B060403050404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8092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/>
              <a:t>Организация</a:t>
            </a:r>
            <a:r>
              <a:rPr lang="en-US" altLang="ru-RU"/>
              <a:t> </a:t>
            </a:r>
            <a:r>
              <a:rPr lang="en-US" altLang="en-US"/>
              <a:t>группового</a:t>
            </a:r>
            <a:r>
              <a:rPr lang="en-US" altLang="ru-RU"/>
              <a:t> </a:t>
            </a:r>
            <a:r>
              <a:rPr lang="en-US" altLang="en-US"/>
              <a:t>пространства</a:t>
            </a:r>
            <a:endParaRPr lang="en-US" altLang="en-US"/>
          </a:p>
        </p:txBody>
      </p:sp>
      <p:pic>
        <p:nvPicPr>
          <p:cNvPr id="8" name="Изображение 7" descr="IMG_20250206_102129_5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63520" y="1809115"/>
            <a:ext cx="3196590" cy="3140075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11" name="Изображение 10" descr="IMG_20250206_102041_7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6315" y="1748155"/>
            <a:ext cx="2875915" cy="2818765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sp>
        <p:nvSpPr>
          <p:cNvPr id="12" name="Текстовое поле 11"/>
          <p:cNvSpPr txBox="1"/>
          <p:nvPr/>
        </p:nvSpPr>
        <p:spPr>
          <a:xfrm>
            <a:off x="4711065" y="5142865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ru-RU" altLang="en-US"/>
          </a:p>
        </p:txBody>
      </p:sp>
      <p:pic>
        <p:nvPicPr>
          <p:cNvPr id="13" name="Изображение 12" descr="IMG_20250206_101925_857"/>
          <p:cNvPicPr>
            <a:picLocks noChangeAspect="1"/>
          </p:cNvPicPr>
          <p:nvPr/>
        </p:nvPicPr>
        <p:blipFill>
          <a:blip r:embed="rId3"/>
          <a:srcRect b="29553"/>
          <a:stretch>
            <a:fillRect/>
          </a:stretch>
        </p:blipFill>
        <p:spPr>
          <a:xfrm>
            <a:off x="4740275" y="4416425"/>
            <a:ext cx="3387090" cy="2402205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sp>
        <p:nvSpPr>
          <p:cNvPr id="3" name="Текстовое поле 2"/>
          <p:cNvSpPr txBox="1"/>
          <p:nvPr/>
        </p:nvSpPr>
        <p:spPr>
          <a:xfrm>
            <a:off x="144145" y="1708785"/>
            <a:ext cx="2639060" cy="65024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en-US" sz="2400"/>
              <a:t>Основная</a:t>
            </a:r>
            <a:r>
              <a:rPr lang="en-US" altLang="ru-RU" sz="2400"/>
              <a:t> </a:t>
            </a:r>
            <a:r>
              <a:rPr lang="en-US" altLang="en-US" sz="2400"/>
              <a:t>цель</a:t>
            </a:r>
            <a:r>
              <a:rPr lang="en-US" altLang="ru-RU" sz="2400"/>
              <a:t> </a:t>
            </a:r>
            <a:r>
              <a:rPr lang="en-US" altLang="en-US" sz="2400"/>
              <a:t>педагога</a:t>
            </a:r>
            <a:r>
              <a:rPr lang="en-US" altLang="ru-RU" sz="2400"/>
              <a:t> </a:t>
            </a:r>
            <a:r>
              <a:rPr lang="en-US" altLang="en-US" sz="2400"/>
              <a:t>на</a:t>
            </a:r>
            <a:r>
              <a:rPr lang="en-US" altLang="ru-RU" sz="2400"/>
              <a:t> </a:t>
            </a:r>
            <a:r>
              <a:rPr lang="en-US" altLang="en-US" sz="2400"/>
              <a:t>данном</a:t>
            </a:r>
            <a:r>
              <a:rPr lang="en-US" altLang="ru-RU" sz="2400"/>
              <a:t> </a:t>
            </a:r>
            <a:r>
              <a:rPr lang="en-US" altLang="en-US" sz="2400"/>
              <a:t>этапе</a:t>
            </a:r>
            <a:r>
              <a:rPr lang="en-US" altLang="ru-RU" sz="2400"/>
              <a:t> </a:t>
            </a:r>
            <a:r>
              <a:rPr lang="en-US" altLang="en-US" sz="2400"/>
              <a:t>создать</a:t>
            </a:r>
            <a:r>
              <a:rPr lang="en-US" altLang="ru-RU" sz="2400"/>
              <a:t> </a:t>
            </a:r>
            <a:r>
              <a:rPr lang="en-US" altLang="en-US" sz="2400"/>
              <a:t>условия</a:t>
            </a:r>
            <a:r>
              <a:rPr lang="en-US" altLang="ru-RU" sz="2400"/>
              <a:t> </a:t>
            </a:r>
            <a:r>
              <a:rPr lang="en-US" altLang="en-US" sz="2400"/>
              <a:t>для</a:t>
            </a:r>
            <a:r>
              <a:rPr lang="en-US" altLang="ru-RU" sz="2400"/>
              <a:t> </a:t>
            </a:r>
            <a:r>
              <a:rPr lang="en-US" altLang="en-US" sz="2400"/>
              <a:t>свободного</a:t>
            </a:r>
            <a:r>
              <a:rPr lang="en-US" altLang="ru-RU" sz="2400"/>
              <a:t> </a:t>
            </a:r>
            <a:r>
              <a:rPr lang="en-US" altLang="en-US" sz="2400"/>
              <a:t>выбора</a:t>
            </a:r>
            <a:r>
              <a:rPr lang="en-US" altLang="ru-RU" sz="2400"/>
              <a:t> </a:t>
            </a:r>
            <a:r>
              <a:rPr lang="en-US" altLang="en-US" sz="2400"/>
              <a:t>детьми</a:t>
            </a:r>
            <a:r>
              <a:rPr lang="en-US" altLang="ru-RU" sz="2400"/>
              <a:t> </a:t>
            </a:r>
            <a:r>
              <a:rPr lang="en-US" altLang="en-US" sz="2400"/>
              <a:t>деятельности</a:t>
            </a:r>
            <a:r>
              <a:rPr lang="en-US" altLang="ru-RU" sz="2400"/>
              <a:t> </a:t>
            </a:r>
            <a:r>
              <a:rPr lang="en-US" altLang="en-US" sz="2400"/>
              <a:t>и</a:t>
            </a:r>
            <a:r>
              <a:rPr lang="en-US" altLang="ru-RU" sz="2400"/>
              <a:t> </a:t>
            </a:r>
            <a:r>
              <a:rPr lang="en-US" altLang="en-US" sz="2400"/>
              <a:t>развития</a:t>
            </a:r>
            <a:r>
              <a:rPr lang="en-US" altLang="ru-RU" sz="2400"/>
              <a:t> </a:t>
            </a:r>
            <a:r>
              <a:rPr lang="en-US" altLang="en-US" sz="2400"/>
              <a:t>у</a:t>
            </a:r>
            <a:r>
              <a:rPr lang="en-US" altLang="ru-RU" sz="2400"/>
              <a:t> </a:t>
            </a:r>
            <a:r>
              <a:rPr lang="en-US" altLang="en-US" sz="2400"/>
              <a:t>них</a:t>
            </a:r>
            <a:r>
              <a:rPr lang="en-US" altLang="ru-RU" sz="2400"/>
              <a:t> </a:t>
            </a:r>
            <a:r>
              <a:rPr lang="en-US" altLang="en-US" sz="2400"/>
              <a:t>воображения</a:t>
            </a:r>
            <a:r>
              <a:rPr lang="en-US" altLang="ru-RU" sz="2400"/>
              <a:t> </a:t>
            </a:r>
            <a:r>
              <a:rPr lang="en-US" altLang="en-US" sz="2400"/>
              <a:t>и</a:t>
            </a:r>
            <a:r>
              <a:rPr lang="en-US" altLang="ru-RU" sz="2400"/>
              <a:t> </a:t>
            </a:r>
            <a:r>
              <a:rPr lang="en-US" altLang="en-US" sz="2400"/>
              <a:t>творчества</a:t>
            </a:r>
            <a:r>
              <a:rPr lang="en-US" altLang="ru-RU" sz="2400"/>
              <a:t>.</a:t>
            </a:r>
            <a:endParaRPr lang="ru-RU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Другая 7">
      <a:dk1>
        <a:sysClr val="windowText" lastClr="000000"/>
      </a:dk1>
      <a:lt1>
        <a:sysClr val="window" lastClr="FFFFFF"/>
      </a:lt1>
      <a:dk2>
        <a:srgbClr val="04617B"/>
      </a:dk2>
      <a:lt2>
        <a:srgbClr val="54A838"/>
      </a:lt2>
      <a:accent1>
        <a:srgbClr val="0F6FC6"/>
      </a:accent1>
      <a:accent2>
        <a:srgbClr val="59A9F2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0</TotalTime>
  <Words>5020</Words>
  <Application>WPS Presentation</Application>
  <PresentationFormat>Экран (4:3)</PresentationFormat>
  <Paragraphs>169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8" baseType="lpstr">
      <vt:lpstr>Arial</vt:lpstr>
      <vt:lpstr>SimSun</vt:lpstr>
      <vt:lpstr>Wingdings</vt:lpstr>
      <vt:lpstr>Georgia</vt:lpstr>
      <vt:lpstr>Arial Black</vt:lpstr>
      <vt:lpstr>Tahoma</vt:lpstr>
      <vt:lpstr>Calibri</vt:lpstr>
      <vt:lpstr>Times New Roman</vt:lpstr>
      <vt:lpstr>Microsoft Sans Serif</vt:lpstr>
      <vt:lpstr>Times New Roman</vt:lpstr>
      <vt:lpstr>Trebuchet MS</vt:lpstr>
      <vt:lpstr>Microsoft YaHei</vt:lpstr>
      <vt:lpstr>Arial Unicode MS</vt:lpstr>
      <vt:lpstr>Воздушный поток</vt:lpstr>
      <vt:lpstr>PowerPoint 演示文稿</vt:lpstr>
      <vt:lpstr>PowerPoint 演示文稿</vt:lpstr>
      <vt:lpstr>PowerPoint 演示文稿</vt:lpstr>
      <vt:lpstr>PowerPoint 演示文稿</vt:lpstr>
      <vt:lpstr>                         Тематический день                                  Тематический день — это                                                                      систематизированный день,                                                               в основу которого положена                                               определенная идея                                         Необходимые условия для                                                         проведения тематических дней:                                                           -идея.                                                           -цель.                                                       -задачи.                                                            -категория воспитанников                                            - время и место                                          - содержание- результат                                                 -план подготовки                                                 -план проведения                                                         -сценарии проведения                                               - изюминка дела                                  - финал                                                                                                                     </vt:lpstr>
      <vt:lpstr>Принципы тематического дня </vt:lpstr>
      <vt:lpstr>PowerPoint 演示文稿</vt:lpstr>
      <vt:lpstr>PowerPoint 演示文稿</vt:lpstr>
      <vt:lpstr>Организация группового пространства</vt:lpstr>
      <vt:lpstr>PowerPoint 演示文稿</vt:lpstr>
      <vt:lpstr>Планирование режимных моментов тематического дня «Один день без игрушек                         Обсуждали распорядок дня и правила группы     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adminъ</dc:creator>
  <cp:lastModifiedBy>Детсад</cp:lastModifiedBy>
  <cp:revision>114</cp:revision>
  <dcterms:created xsi:type="dcterms:W3CDTF">2023-02-07T04:46:00Z</dcterms:created>
  <dcterms:modified xsi:type="dcterms:W3CDTF">2025-02-10T08:48:08Z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9143FCB4B2154FB4B2A43F3C7FEE5541_12</vt:lpwstr>
  </property>
  <property fmtid="{D5CDD505-2E9C-101B-9397-08002B2CF9AE}" pid="3" name="KSOProductBuildVer">
    <vt:lpwstr>1049-12.2.0.18911</vt:lpwstr>
  </property>
</Properties>
</file>