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6" r:id="rId4"/>
    <p:sldId id="281" r:id="rId5"/>
    <p:sldId id="267" r:id="rId6"/>
    <p:sldId id="268" r:id="rId7"/>
    <p:sldId id="270" r:id="rId8"/>
    <p:sldId id="288" r:id="rId9"/>
    <p:sldId id="291" r:id="rId10"/>
    <p:sldId id="287" r:id="rId11"/>
    <p:sldId id="289" r:id="rId12"/>
    <p:sldId id="290" r:id="rId13"/>
    <p:sldId id="292" r:id="rId14"/>
    <p:sldId id="293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5274" autoAdjust="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8946035-5752-47FF-83C2-525ED257F670}" type="datetime1">
              <a:rPr lang="ru-RU" smtClean="0"/>
              <a:t>06.02.2025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96536C-9E4A-49E6-A81E-57E50B618651}" type="datetime1">
              <a:rPr lang="ru-RU" noProof="0" smtClean="0"/>
              <a:t>06.02.2025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334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876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83710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59022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8342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69204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789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 rtl="0">
              <a:defRPr sz="66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783383-B6BF-4DF5-9321-A615BB9B05FF}" type="datetime1">
              <a:rPr lang="ru-RU" smtClean="0"/>
              <a:t>06.02.2025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F9EF3-0218-43C3-84EC-451520FC5451}" type="datetime1">
              <a:rPr lang="ru-RU" smtClean="0"/>
              <a:t>06.02.2025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ED61BD-9181-4528-B8C9-C7A912D57609}" type="datetime1">
              <a:rPr lang="ru-RU" smtClean="0"/>
              <a:t>06.02.2025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 rtl="0">
              <a:defRPr sz="52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D74D49-0525-4F0C-BC4E-7E5E1470E019}" type="datetime1">
              <a:rPr lang="ru-RU" smtClean="0"/>
              <a:t>06.02.2025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FC7D64-8F41-416B-B956-8E45D6FC9E68}" type="datetime1">
              <a:rPr lang="ru-RU" smtClean="0"/>
              <a:t>06.02.2025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E45466-FD56-4ABE-ADC3-9669DF5517A4}" type="datetime1">
              <a:rPr lang="ru-RU" smtClean="0"/>
              <a:t>06.02.2025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 rtl="0">
              <a:defRPr sz="6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B54661-BEC5-480E-9436-5687E48DC71C}" type="datetime1">
              <a:rPr lang="ru-RU" smtClean="0"/>
              <a:t>06.02.2025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D41C67-035C-4CBB-98FC-8F15799E3174}" type="datetime1">
              <a:rPr lang="ru-RU" smtClean="0"/>
              <a:t>06.02.2025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E97672-3BEE-47A7-98BD-BEA4B0C653AC}" type="datetime1">
              <a:rPr lang="ru-RU" smtClean="0"/>
              <a:t>06.02.2025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ACEABE-CAAA-427A-B50D-20C50B1B8A02}" type="datetime1">
              <a:rPr lang="ru-RU" smtClean="0"/>
              <a:t>06.02.2025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 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0C3865C-54F8-42FC-910E-97C2D6F6567A}" type="datetime1">
              <a:rPr lang="ru-RU" noProof="0" smtClean="0"/>
              <a:t>06.02.2025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77;&#1076;&#1087;&#1088;&#1086;&#1077;&#1082;&#1090;.&#1088;&#1092;/edu-03-2023-pb-116002/" TargetMode="External"/><Relationship Id="rId2" Type="http://schemas.openxmlformats.org/officeDocument/2006/relationships/hyperlink" Target="https://yandex.ru/images/search?from=tabbar&amp;text=&#1089;&#1077;&#1084;&#1077;&#1081;&#1085;&#1099;&#1077;%20&#1092;&#1086;&#1090;&#1086;%20&#1085;&#1072;%20&#1088;&#1086;&#1076;&#1080;&#1090;&#1077;&#1083;&#1100;&#1089;&#1082;&#1086;&#1084;%20&#1089;&#1086;&#1073;&#1088;&#1072;&#1085;&#1080;&#1080;%20&#1080;&#1075;&#1088;&#1099;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sportal.ru/detskii-sad/vospitatelnaya-rabota/2014/05/01/kartoteka-igr-dlya-roditelskikh-sobraniy-0" TargetMode="External"/><Relationship Id="rId5" Type="http://schemas.openxmlformats.org/officeDocument/2006/relationships/hyperlink" Target="https://&#1091;&#1088;&#1086;&#1082;.&#1088;&#1092;/library/semya_i_dopolnitelnoe_obrazovaniya_detej_opit_eff_114938.html" TargetMode="External"/><Relationship Id="rId4" Type="http://schemas.openxmlformats.org/officeDocument/2006/relationships/hyperlink" Target="https://moluch.ru/th/4/archive/114/3893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6455" y="246387"/>
            <a:ext cx="9711559" cy="1986456"/>
          </a:xfrm>
        </p:spPr>
        <p:txBody>
          <a:bodyPr rtlCol="0"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образовательное учреждение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Центр развития «Поколение»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Вятскополянского района Кировской области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81503" y="1846295"/>
            <a:ext cx="10279117" cy="4765317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родительским сообществом и семьей в рамках дополнительного образования.</a:t>
            </a:r>
          </a:p>
          <a:p>
            <a:pPr rtl="0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 rt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</a:t>
            </a:r>
          </a:p>
          <a:p>
            <a:pPr algn="r" rt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О.С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D8DEAAD-B351-485C-B417-530EEF244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5648" y="1542490"/>
            <a:ext cx="4480560" cy="76809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досуга:</a:t>
            </a: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740171-F66C-454D-9FB0-B86C3B678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7303" y="2400769"/>
            <a:ext cx="9318104" cy="431534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совместные праздники, </a:t>
            </a:r>
          </a:p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концертов, спектаклей; </a:t>
            </a:r>
          </a:p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просмотр, обсуждение фильмов и спектаклей; </a:t>
            </a:r>
          </a:p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спортивные соревнования,  КВН; </a:t>
            </a:r>
          </a:p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туристические походы, экскурсионные поездки;</a:t>
            </a:r>
          </a:p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совместная деятельность в творческих объединениях различной направленности, музеях и т. п.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583274-222A-46CB-9DF8-D7D6085BE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65802" y="299545"/>
            <a:ext cx="9927260" cy="88286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самых популярных и востребованных форм работы с родителями в системе ДОД, является организация совместных досуговых мероприятий.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044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51A23F-836F-484B-9ECD-848A6F53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303" y="677185"/>
            <a:ext cx="9133730" cy="12334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Одни из таких форм проведения Культурно-досуговых мероприятий я решила провести на базе МКОУ ДО ЦР «Поколение» – это «Вечер семейного отдыха»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D48C21-73FA-43D3-8D42-A2B78DABA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2274" y="2011570"/>
            <a:ext cx="4480560" cy="412394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детско-родительских отношений с помощью проведения совместных мероприятий. 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063464-EC46-4351-9955-3C1AA2BE6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3083" y="2011570"/>
            <a:ext cx="4480560" cy="5088321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1.Развить семейное творчество и сотрудничество семьи, гордость за свою семью;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2.Формировать у учащихся представления о семье, как о людях, которые любят друг друга, заботятся друг о друге;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3.Воспитать у учащихся чувства любви и уважения к родителям;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0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B9D3D-3EEB-48E2-9B0F-D3D45844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788193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организации деятельности: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088815-492A-4CBE-9731-85711128C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028" y="867103"/>
            <a:ext cx="9917194" cy="103658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конкурсно-игровая программа для детей и родителей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A80657-6B3E-44AD-AFBB-9830C55FA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9997" y="4083268"/>
            <a:ext cx="4480560" cy="10693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E253C4-481E-4CCB-AD8F-2F409BAAF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272" y="1655296"/>
            <a:ext cx="5997185" cy="424416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48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ACBB4-E5FB-49A8-8EB9-1D09CD63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233916"/>
            <a:ext cx="9144001" cy="985284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06ED91-F6CE-4585-A0F6-1DE476006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2412" y="1219200"/>
            <a:ext cx="9144000" cy="517096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https://yandex.ru/images/search?from=tabbar&amp;text=</a:t>
            </a:r>
            <a:r>
              <a:rPr lang="ru-RU" dirty="0">
                <a:hlinkClick r:id="rId2"/>
              </a:rPr>
              <a:t>семейные%20фото%20на%20родительском%20собрании%20игры</a:t>
            </a:r>
            <a:endParaRPr lang="ru-RU" dirty="0"/>
          </a:p>
          <a:p>
            <a:endParaRPr lang="ru-RU" dirty="0">
              <a:hlinkClick r:id="rId3"/>
            </a:endParaRPr>
          </a:p>
          <a:p>
            <a:r>
              <a:rPr lang="en-US" dirty="0">
                <a:hlinkClick r:id="rId3"/>
              </a:rPr>
              <a:t>https://</a:t>
            </a:r>
            <a:r>
              <a:rPr lang="ru-RU" dirty="0" err="1">
                <a:hlinkClick r:id="rId3"/>
              </a:rPr>
              <a:t>педпроект.рф</a:t>
            </a:r>
            <a:r>
              <a:rPr lang="ru-RU" dirty="0">
                <a:hlinkClick r:id="rId3"/>
              </a:rPr>
              <a:t>/</a:t>
            </a:r>
            <a:r>
              <a:rPr lang="en-US" dirty="0">
                <a:hlinkClick r:id="rId3"/>
              </a:rPr>
              <a:t>edu-03-2023-pb-116002/</a:t>
            </a:r>
            <a:endParaRPr lang="ru-RU" dirty="0"/>
          </a:p>
          <a:p>
            <a:endParaRPr lang="ru-RU" dirty="0">
              <a:hlinkClick r:id="rId4"/>
            </a:endParaRPr>
          </a:p>
          <a:p>
            <a:r>
              <a:rPr lang="en-US" dirty="0">
                <a:hlinkClick r:id="rId4"/>
              </a:rPr>
              <a:t>https://moluch.ru/th/4/archive/114/3893/</a:t>
            </a:r>
            <a:endParaRPr lang="ru-RU" dirty="0"/>
          </a:p>
          <a:p>
            <a:endParaRPr lang="ru-RU" dirty="0"/>
          </a:p>
          <a:p>
            <a:r>
              <a:rPr lang="en-US" dirty="0">
                <a:hlinkClick r:id="rId5"/>
              </a:rPr>
              <a:t>https://</a:t>
            </a:r>
            <a:r>
              <a:rPr lang="ru-RU" dirty="0" err="1">
                <a:hlinkClick r:id="rId5"/>
              </a:rPr>
              <a:t>урок.рф</a:t>
            </a:r>
            <a:r>
              <a:rPr lang="ru-RU" dirty="0">
                <a:hlinkClick r:id="rId5"/>
              </a:rPr>
              <a:t>/</a:t>
            </a:r>
            <a:r>
              <a:rPr lang="en-US" dirty="0">
                <a:hlinkClick r:id="rId5"/>
              </a:rPr>
              <a:t>library/semya_i_dopolnitelnoe_obrazovaniya_detej_opit_eff_114938.html</a:t>
            </a:r>
            <a:endParaRPr lang="ru-RU" dirty="0"/>
          </a:p>
          <a:p>
            <a:endParaRPr lang="ru-RU" dirty="0">
              <a:hlinkClick r:id="rId6"/>
            </a:endParaRPr>
          </a:p>
          <a:p>
            <a:r>
              <a:rPr lang="en-US" dirty="0">
                <a:hlinkClick r:id="rId6"/>
              </a:rPr>
              <a:t>https://nsportal.ru/detskii-sad/vospitatelnaya-rabota/2014/05/01/kartoteka-igr-dlya-roditelskikh-sobraniy-0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7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A3753-85BC-42A6-B0AC-F6F756C1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1278565"/>
          </a:xfrm>
        </p:spPr>
        <p:txBody>
          <a:bodyPr/>
          <a:lstStyle/>
          <a:p>
            <a:pPr algn="ctr"/>
            <a:r>
              <a:rPr lang="ru-RU" dirty="0"/>
              <a:t>Спасибо за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7629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567476"/>
          </a:xfrm>
        </p:spPr>
        <p:txBody>
          <a:bodyPr rtlCol="0"/>
          <a:lstStyle/>
          <a:p>
            <a:pPr algn="ctr"/>
            <a:r>
              <a:rPr lang="ru-RU" dirty="0"/>
              <a:t>Цели дополнительного образования: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36321" y="725296"/>
            <a:ext cx="5378511" cy="6132704"/>
          </a:xfrm>
        </p:spPr>
        <p:txBody>
          <a:bodyPr rtlCol="0">
            <a:normAutofit fontScale="77500" lnSpcReduction="20000"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Сплочение группы для дальнейшей совместной работы. Настрой на интенсивный темп работы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свободной, доброжелательной атмосферы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хорошего настроения, активизация участников группы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комфортной атмосферы для всех участников.</a:t>
            </a:r>
          </a:p>
          <a:p>
            <a:pPr rtl="0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7169" y="646386"/>
            <a:ext cx="5205534" cy="6132704"/>
          </a:xfrm>
        </p:spPr>
        <p:txBody>
          <a:bodyPr rtlCol="0">
            <a:normAutofit fontScale="77500" lnSpcReduction="20000"/>
          </a:bodyPr>
          <a:lstStyle/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непринуждённой рабочей атмосферы.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Знакомство, снятие эмоционального напряжения участников, объединение группы.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контактов между участниками, разрушение привычных стереотипов приветствия, развитие креативности.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настроя на занятие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0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040442"/>
          </a:xfrm>
        </p:spPr>
        <p:txBody>
          <a:bodyPr rtlCol="0">
            <a:noAutofit/>
          </a:bodyPr>
          <a:lstStyle/>
          <a:p>
            <a:pPr algn="ctr" rtl="0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дополнительного образования: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1403135"/>
            <a:ext cx="9428462" cy="3494686"/>
          </a:xfrm>
        </p:spPr>
        <p:txBody>
          <a:bodyPr rtlCol="0"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Раскрыть содержание форм взаимодействия с родителями обучающихся;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педагогов с новыми формами работы с родителями обучающихся.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партнерские отношения с семьей каждого обучающегося.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усилия для полноценного развития и воспитания.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атмосферу общности интересов, эмоциональной поддержки.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и обогащать воспитательные умения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4481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552" y="261350"/>
            <a:ext cx="9695793" cy="687377"/>
          </a:xfrm>
        </p:spPr>
        <p:txBody>
          <a:bodyPr rtlCol="0"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семьи в обществе несравнима по своей силе ни с каким другим социальным институтом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1945465" cy="687377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dirty="0"/>
              <a:t>Вот как проходит обычный день в нашем </a:t>
            </a:r>
            <a:r>
              <a:rPr lang="ru-RU" dirty="0" err="1"/>
              <a:t>клссе</a:t>
            </a:r>
            <a:r>
              <a:rPr lang="ru-RU" dirty="0"/>
              <a:t>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373301"/>
              </p:ext>
            </p:extLst>
          </p:nvPr>
        </p:nvGraphicFramePr>
        <p:xfrm>
          <a:off x="693683" y="948726"/>
          <a:ext cx="11114689" cy="543121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581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3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155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600" b="1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Семья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2434102545"/>
                  </a:ext>
                </a:extLst>
              </a:tr>
              <a:tr h="91323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Формируется и развивается личность ребенка; 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Помогает раскрыть и развивать творческий потенциал детей.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23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семье закладываются основные жизненные установки человека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Возможность увидеть результат своего труда.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83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Формируются нормы поведения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Учит планировать свое время. Расширяет кругозор.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61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Семья выступает как первый воспитательный институт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Увеличивает круг общения, и ребенок находит близких по духу и увлечениям друзей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65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Закрепляет навыки здорового образа жизни. Укрепляет физическую форму и иммунитет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697" y="662234"/>
            <a:ext cx="9133730" cy="1828718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проблема в работе с родителями — это узкая направленность и ограничение в практическом внедрении родителей в жизнь образовательного учреждения.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8440" y="3042744"/>
            <a:ext cx="8944987" cy="3547241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работы с родителями нужна социально-педагогическая помощь, включающая:</a:t>
            </a:r>
          </a:p>
          <a:p>
            <a:pPr marL="4572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*образовательный аспект (обучение и воспитание), *психологический аспект (поддержка и коррекция), *посреднический аспект (организационная, информационная и координационная помощь).</a:t>
            </a:r>
          </a:p>
        </p:txBody>
      </p:sp>
    </p:spTree>
    <p:extLst>
      <p:ext uri="{BB962C8B-B14F-4D97-AF65-F5344CB8AC3E}">
        <p14:creationId xmlns:p14="http://schemas.microsoft.com/office/powerpoint/2010/main" val="28951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1524001" y="331158"/>
            <a:ext cx="9906000" cy="1176801"/>
          </a:xfrm>
        </p:spPr>
        <p:txBody>
          <a:bodyPr rtlCol="0"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включает в себя комплекс мер – различные формы: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524001" y="1355834"/>
            <a:ext cx="9144000" cy="424645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lv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психологического просвещения, </a:t>
            </a:r>
          </a:p>
          <a:p>
            <a:pPr marL="45720" lv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обучения, консультирования, </a:t>
            </a:r>
          </a:p>
          <a:p>
            <a:pPr marL="45720" lv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профилактики, – которые помогают взрослым осознать свою роль в развитии семейных связей, </a:t>
            </a:r>
          </a:p>
          <a:p>
            <a:pPr marL="45720" lv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лучше заботиться о благополучии ребенка,</a:t>
            </a:r>
          </a:p>
          <a:p>
            <a:pPr marL="45720" lv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развивать его в интеллектуальном, социальном, чувственном, этическом, эстетическом плане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529173"/>
          </a:xfrm>
        </p:spPr>
        <p:txBody>
          <a:bodyPr rtlCol="0">
            <a:noAutofit/>
          </a:bodyPr>
          <a:lstStyle/>
          <a:p>
            <a:pPr algn="ctr"/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педагогической этики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взаимодействии и родителями обучающихся: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524001" y="1355834"/>
            <a:ext cx="9144000" cy="512379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lv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Учитывайте личные интересы родителей, их возможность посещения образовательного учреждения и родительских собраний.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Ведите беседу с родителями в подходящей обстановке, не на ходу.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Обращайтесь к родителям по имени и отчеству. Умейте расположить родителей к себе.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Умейте слушать и слышать, станьте собеседником.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Не оскорбляйте родительские чувства и помыслы, в каждом ребенке найдите положительные черты и качества.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Хвалите ребенка и родителей при всех, о проблемах говорите индивидуально.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Обращение к родителям посредством письменного сообщения должно быть уважительным, лаконичным и конкретным.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FEAD4-2711-419D-B197-67CEE865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186" y="0"/>
            <a:ext cx="9133730" cy="1233424"/>
          </a:xfrm>
        </p:spPr>
        <p:txBody>
          <a:bodyPr/>
          <a:lstStyle/>
          <a:p>
            <a:pPr algn="ctr"/>
            <a:r>
              <a:rPr lang="ru-RU" dirty="0"/>
              <a:t>Педагогов дополнительного образования и родителей объединяет: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2AB98-77A9-46E4-B64F-40C62B1A6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683" y="2558442"/>
            <a:ext cx="4480560" cy="768096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о здоровье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D00F7F-4E7E-473B-84AC-52593DAC5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1340" y="2356952"/>
            <a:ext cx="4480560" cy="105628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атмосферы доверия и личностного успеха в совместной деятельности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49D941-34E2-446A-85DB-6D1435826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85890" y="2144114"/>
            <a:ext cx="4146570" cy="76809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ребенка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1931699-DDBA-4D79-901D-DD7FA0E6BEC9}"/>
              </a:ext>
            </a:extLst>
          </p:cNvPr>
          <p:cNvCxnSpPr/>
          <p:nvPr/>
        </p:nvCxnSpPr>
        <p:spPr>
          <a:xfrm>
            <a:off x="9285890" y="1387366"/>
            <a:ext cx="1292772" cy="969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D6996E7-2DCF-409E-A8C4-13D590119372}"/>
              </a:ext>
            </a:extLst>
          </p:cNvPr>
          <p:cNvCxnSpPr/>
          <p:nvPr/>
        </p:nvCxnSpPr>
        <p:spPr>
          <a:xfrm>
            <a:off x="6448097" y="1387366"/>
            <a:ext cx="0" cy="969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298899A-E848-4CB4-96F8-62CEF52D053A}"/>
              </a:ext>
            </a:extLst>
          </p:cNvPr>
          <p:cNvCxnSpPr/>
          <p:nvPr/>
        </p:nvCxnSpPr>
        <p:spPr>
          <a:xfrm flipH="1">
            <a:off x="2049517" y="1233424"/>
            <a:ext cx="2301766" cy="1123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1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2EAB3-CE9D-404D-AE47-5D2F3ACC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 дополнительном образовании активно используются следующие формы работы с родителями: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54070-8E1B-40F8-AFD0-9B51789EDC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формы: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Дни открытых дверей.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Родительское собрание.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Творческие мастерские.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Совместная досуговая деятельность.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B134AA-7AE4-4678-AE5E-5AC488EB54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формы: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Анкетирование, диагностика.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Посещение семьи на дому.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Индивидуальная консультация (беседа).</a:t>
            </a:r>
          </a:p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Просветительская работа.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3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зад в школу (16x9)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28_TF02895270" id="{EDADA7D7-5728-495F-8FBC-D04C087FB434}" vid="{F66C6106-380C-435D-804E-16F649057CBA}"/>
    </a:ext>
  </a:extLst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Назад в начальную школу (широкоэкранный формат)</Template>
  <TotalTime>247</TotalTime>
  <Words>846</Words>
  <Application>Microsoft Office PowerPoint</Application>
  <PresentationFormat>Широкоэкранный</PresentationFormat>
  <Paragraphs>100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Назад в школу (16x9)</vt:lpstr>
      <vt:lpstr>Муниципальное казённое образовательное учреждение  дополнительного образования Центр развития «Поколение» Вятскополянского района Кировской области </vt:lpstr>
      <vt:lpstr>Цели дополнительного образования:</vt:lpstr>
      <vt:lpstr>Задачи дополнительного образования:</vt:lpstr>
      <vt:lpstr>Роль семьи в обществе несравнима по своей силе ни с каким другим социальным институтом</vt:lpstr>
      <vt:lpstr>Основная проблема в работе с родителями — это узкая направленность и ограничение в практическом внедрении родителей в жизнь образовательного учреждения. </vt:lpstr>
      <vt:lpstr>Работа с родителями включает в себя комплекс мер – различные формы:  </vt:lpstr>
      <vt:lpstr> Правила педагогической этики  во взаимодействии и родителями обучающихся:  </vt:lpstr>
      <vt:lpstr>Педагогов дополнительного образования и родителей объединяет:</vt:lpstr>
      <vt:lpstr>В дополнительном образовании активно используются следующие формы работы с родителями:</vt:lpstr>
      <vt:lpstr>Презентация PowerPoint</vt:lpstr>
      <vt:lpstr>Одни из таких форм проведения Культурно-досуговых мероприятий я решила провести на базе МКОУ ДО ЦР «Поколение» – это «Вечер семейного отдыха»</vt:lpstr>
      <vt:lpstr>Форма организации деятельности: </vt:lpstr>
      <vt:lpstr>Используемая литература: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образовательное учреждение  дополнительного образования Центр развития «Поколение» Вятскополянского района Кировской области</dc:title>
  <dc:creator>Пользователь</dc:creator>
  <cp:lastModifiedBy>Пользователь</cp:lastModifiedBy>
  <cp:revision>18</cp:revision>
  <dcterms:created xsi:type="dcterms:W3CDTF">2025-01-27T09:02:23Z</dcterms:created>
  <dcterms:modified xsi:type="dcterms:W3CDTF">2025-02-06T06:59:04Z</dcterms:modified>
</cp:coreProperties>
</file>