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5" r:id="rId5"/>
    <p:sldId id="263" r:id="rId6"/>
    <p:sldId id="271" r:id="rId7"/>
    <p:sldId id="272" r:id="rId8"/>
    <p:sldId id="273" r:id="rId9"/>
    <p:sldId id="274" r:id="rId10"/>
    <p:sldId id="269" r:id="rId11"/>
    <p:sldId id="27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939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8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4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46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9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6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63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9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9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1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9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2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3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4F4C-449A-450F-909E-4DE91565CFFC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233F95-1269-45A7-BD13-FBE5E442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31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7264" y="305911"/>
            <a:ext cx="8326480" cy="1646302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 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Шурскольская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383437"/>
            <a:ext cx="8026677" cy="415227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500" dirty="0">
                <a:solidFill>
                  <a:schemeClr val="tx1"/>
                </a:solidFill>
              </a:rPr>
              <a:t>Проект по предмету: Физическая культура</a:t>
            </a:r>
          </a:p>
          <a:p>
            <a:pPr algn="ctr"/>
            <a:r>
              <a:rPr lang="ru-RU" sz="4500" dirty="0">
                <a:solidFill>
                  <a:schemeClr val="tx1"/>
                </a:solidFill>
              </a:rPr>
              <a:t>Тема:</a:t>
            </a:r>
            <a:r>
              <a:rPr lang="ru-RU" sz="4500" b="1" dirty="0">
                <a:solidFill>
                  <a:schemeClr val="tx1"/>
                </a:solidFill>
              </a:rPr>
              <a:t> «Организация соревнований по футболу»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sz="4500" dirty="0">
                <a:solidFill>
                  <a:schemeClr val="tx1"/>
                </a:solidFill>
              </a:rPr>
              <a:t>Выполнил: </a:t>
            </a:r>
          </a:p>
          <a:p>
            <a:r>
              <a:rPr lang="ru-RU" sz="4500" dirty="0">
                <a:solidFill>
                  <a:schemeClr val="tx1"/>
                </a:solidFill>
              </a:rPr>
              <a:t>Колесников П; </a:t>
            </a:r>
          </a:p>
          <a:p>
            <a:r>
              <a:rPr lang="ru-RU" sz="4500" dirty="0" err="1" smtClean="0">
                <a:solidFill>
                  <a:schemeClr val="tx1"/>
                </a:solidFill>
              </a:rPr>
              <a:t>Пигалев</a:t>
            </a:r>
            <a:r>
              <a:rPr lang="ru-RU" sz="4500" dirty="0" smtClean="0">
                <a:solidFill>
                  <a:schemeClr val="tx1"/>
                </a:solidFill>
              </a:rPr>
              <a:t> М.</a:t>
            </a:r>
            <a:endParaRPr lang="ru-RU" sz="4500" dirty="0">
              <a:solidFill>
                <a:schemeClr val="tx1"/>
              </a:solidFill>
            </a:endParaRPr>
          </a:p>
          <a:p>
            <a:r>
              <a:rPr lang="ru-RU" sz="4500" dirty="0">
                <a:solidFill>
                  <a:schemeClr val="tx1"/>
                </a:solidFill>
              </a:rPr>
              <a:t> Руководитель:  </a:t>
            </a:r>
            <a:r>
              <a:rPr lang="ru-RU" sz="4500" dirty="0" err="1">
                <a:solidFill>
                  <a:schemeClr val="tx1"/>
                </a:solidFill>
              </a:rPr>
              <a:t>Исхакова</a:t>
            </a:r>
            <a:r>
              <a:rPr lang="ru-RU" sz="4500" dirty="0">
                <a:solidFill>
                  <a:schemeClr val="tx1"/>
                </a:solidFill>
              </a:rPr>
              <a:t> К. С.</a:t>
            </a:r>
          </a:p>
          <a:p>
            <a:r>
              <a:rPr lang="ru-RU" sz="4500" dirty="0">
                <a:solidFill>
                  <a:schemeClr val="tx1"/>
                </a:solidFill>
              </a:rPr>
              <a:t>учитель физической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41375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21" y="129914"/>
            <a:ext cx="7717158" cy="649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Круговая система. Турнирная таблица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780222"/>
              </p:ext>
            </p:extLst>
          </p:nvPr>
        </p:nvGraphicFramePr>
        <p:xfrm>
          <a:off x="509667" y="779488"/>
          <a:ext cx="10942816" cy="572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143">
                  <a:extLst>
                    <a:ext uri="{9D8B030D-6E8A-4147-A177-3AD203B41FA5}">
                      <a16:colId xmlns:a16="http://schemas.microsoft.com/office/drawing/2014/main" val="4164436594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125993078"/>
                    </a:ext>
                  </a:extLst>
                </a:gridCol>
                <a:gridCol w="1379095">
                  <a:extLst>
                    <a:ext uri="{9D8B030D-6E8A-4147-A177-3AD203B41FA5}">
                      <a16:colId xmlns:a16="http://schemas.microsoft.com/office/drawing/2014/main" val="1165736621"/>
                    </a:ext>
                  </a:extLst>
                </a:gridCol>
                <a:gridCol w="1394086">
                  <a:extLst>
                    <a:ext uri="{9D8B030D-6E8A-4147-A177-3AD203B41FA5}">
                      <a16:colId xmlns:a16="http://schemas.microsoft.com/office/drawing/2014/main" val="2107080380"/>
                    </a:ext>
                  </a:extLst>
                </a:gridCol>
                <a:gridCol w="1442802">
                  <a:extLst>
                    <a:ext uri="{9D8B030D-6E8A-4147-A177-3AD203B41FA5}">
                      <a16:colId xmlns:a16="http://schemas.microsoft.com/office/drawing/2014/main" val="2177802676"/>
                    </a:ext>
                  </a:extLst>
                </a:gridCol>
                <a:gridCol w="1367852">
                  <a:extLst>
                    <a:ext uri="{9D8B030D-6E8A-4147-A177-3AD203B41FA5}">
                      <a16:colId xmlns:a16="http://schemas.microsoft.com/office/drawing/2014/main" val="3461803702"/>
                    </a:ext>
                  </a:extLst>
                </a:gridCol>
                <a:gridCol w="1367852">
                  <a:extLst>
                    <a:ext uri="{9D8B030D-6E8A-4147-A177-3AD203B41FA5}">
                      <a16:colId xmlns:a16="http://schemas.microsoft.com/office/drawing/2014/main" val="1286159483"/>
                    </a:ext>
                  </a:extLst>
                </a:gridCol>
                <a:gridCol w="1367852">
                  <a:extLst>
                    <a:ext uri="{9D8B030D-6E8A-4147-A177-3AD203B41FA5}">
                      <a16:colId xmlns:a16="http://schemas.microsoft.com/office/drawing/2014/main" val="3678549205"/>
                    </a:ext>
                  </a:extLst>
                </a:gridCol>
              </a:tblGrid>
              <a:tr h="6595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«А»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r>
                        <a:rPr lang="ru-RU" baseline="0" dirty="0" smtClean="0"/>
                        <a:t> «Б»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31689"/>
                  </a:ext>
                </a:extLst>
              </a:tr>
              <a:tr h="101415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/>
                        <a:t>2-4</a:t>
                      </a:r>
                    </a:p>
                    <a:p>
                      <a:pPr algn="ctr"/>
                      <a:r>
                        <a:rPr lang="ru-RU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/>
                        <a:t>1-5</a:t>
                      </a:r>
                    </a:p>
                    <a:p>
                      <a:pPr algn="ctr"/>
                      <a:r>
                        <a:rPr lang="ru-RU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/>
                        <a:t>2-6</a:t>
                      </a:r>
                    </a:p>
                    <a:p>
                      <a:pPr algn="ctr"/>
                      <a:r>
                        <a:rPr lang="ru-RU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u="sng" dirty="0" smtClean="0"/>
                        <a:t>2-7</a:t>
                      </a:r>
                    </a:p>
                    <a:p>
                      <a:pPr algn="ctr"/>
                      <a:r>
                        <a:rPr lang="ru-RU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4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V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0011"/>
                  </a:ext>
                </a:extLst>
              </a:tr>
              <a:tr h="101415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4-2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2-5</a:t>
                      </a:r>
                    </a:p>
                    <a:p>
                      <a:pPr algn="ctr"/>
                      <a:r>
                        <a:rPr lang="en-US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1-6</a:t>
                      </a:r>
                    </a:p>
                    <a:p>
                      <a:pPr algn="ctr"/>
                      <a:r>
                        <a:rPr lang="en-US" sz="2800" u="sng" dirty="0" smtClean="0"/>
                        <a:t>1</a:t>
                      </a:r>
                      <a:endParaRPr lang="ru-RU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5-10</a:t>
                      </a:r>
                    </a:p>
                    <a:p>
                      <a:pPr algn="ctr"/>
                      <a:r>
                        <a:rPr lang="en-US" sz="2800" u="sng" dirty="0" smtClean="0"/>
                        <a:t>1</a:t>
                      </a:r>
                      <a:endParaRPr lang="ru-RU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5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IV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28450"/>
                  </a:ext>
                </a:extLst>
              </a:tr>
              <a:tr h="1014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5-1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5-2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2-1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2-4</a:t>
                      </a:r>
                    </a:p>
                    <a:p>
                      <a:pPr algn="ctr"/>
                      <a:r>
                        <a:rPr lang="en-US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rgbClr val="FF0000"/>
                          </a:solidFill>
                        </a:rPr>
                        <a:t>II</a:t>
                      </a:r>
                      <a:endParaRPr lang="ru-RU" sz="4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34469"/>
                  </a:ext>
                </a:extLst>
              </a:tr>
              <a:tr h="101415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</a:rPr>
                        <a:t> «А»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6-2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rgbClr val="FF0000"/>
                          </a:solidFill>
                        </a:rPr>
                        <a:t>6-1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1-2</a:t>
                      </a:r>
                    </a:p>
                    <a:p>
                      <a:pPr algn="ctr"/>
                      <a:r>
                        <a:rPr lang="en-US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1-4</a:t>
                      </a:r>
                    </a:p>
                    <a:p>
                      <a:pPr algn="ctr"/>
                      <a:r>
                        <a:rPr lang="en-US" sz="2800" u="none" dirty="0" smtClean="0"/>
                        <a:t>1</a:t>
                      </a:r>
                      <a:endParaRPr lang="ru-RU" sz="28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III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728668"/>
                  </a:ext>
                </a:extLst>
              </a:tr>
              <a:tr h="10109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4 «Б»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accent5"/>
                          </a:solidFill>
                        </a:rPr>
                        <a:t>7-2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accent5"/>
                          </a:solidFill>
                        </a:rPr>
                        <a:t>10-5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accent5"/>
                          </a:solidFill>
                        </a:rPr>
                        <a:t>4-2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solidFill>
                            <a:schemeClr val="accent5"/>
                          </a:solidFill>
                        </a:rPr>
                        <a:t>4-1</a:t>
                      </a:r>
                    </a:p>
                    <a:p>
                      <a:pPr algn="ctr"/>
                      <a:r>
                        <a:rPr lang="en-US" sz="2800" u="none" dirty="0" smtClean="0">
                          <a:solidFill>
                            <a:schemeClr val="accent5"/>
                          </a:solidFill>
                        </a:rPr>
                        <a:t>2</a:t>
                      </a:r>
                      <a:endParaRPr lang="ru-RU" sz="2800" u="none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5"/>
                          </a:solidFill>
                        </a:rPr>
                        <a:t>8</a:t>
                      </a:r>
                      <a:endParaRPr lang="ru-RU" sz="4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5"/>
                          </a:solidFill>
                        </a:rPr>
                        <a:t>I</a:t>
                      </a:r>
                      <a:endParaRPr lang="ru-RU" sz="4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2004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10" y="1539770"/>
            <a:ext cx="911767" cy="794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71" y="2585333"/>
            <a:ext cx="911767" cy="794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57" y="3583329"/>
            <a:ext cx="911767" cy="794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52" y="4574498"/>
            <a:ext cx="911767" cy="794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97" y="5557056"/>
            <a:ext cx="911767" cy="7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874177" cy="719528"/>
          </a:xfrm>
        </p:spPr>
        <p:txBody>
          <a:bodyPr/>
          <a:lstStyle/>
          <a:p>
            <a:r>
              <a:rPr lang="ru-RU" dirty="0" smtClean="0"/>
              <a:t>Награждение участников соревнований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478936"/>
              </p:ext>
            </p:extLst>
          </p:nvPr>
        </p:nvGraphicFramePr>
        <p:xfrm>
          <a:off x="155240" y="719529"/>
          <a:ext cx="4587242" cy="265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621">
                  <a:extLst>
                    <a:ext uri="{9D8B030D-6E8A-4147-A177-3AD203B41FA5}">
                      <a16:colId xmlns:a16="http://schemas.microsoft.com/office/drawing/2014/main" val="3918177102"/>
                    </a:ext>
                  </a:extLst>
                </a:gridCol>
                <a:gridCol w="2293621">
                  <a:extLst>
                    <a:ext uri="{9D8B030D-6E8A-4147-A177-3AD203B41FA5}">
                      <a16:colId xmlns:a16="http://schemas.microsoft.com/office/drawing/2014/main" val="499248288"/>
                    </a:ext>
                  </a:extLst>
                </a:gridCol>
              </a:tblGrid>
              <a:tr h="3358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588209"/>
                  </a:ext>
                </a:extLst>
              </a:tr>
              <a:tr h="458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4</a:t>
                      </a:r>
                      <a:r>
                        <a:rPr lang="ru-RU" sz="2400" baseline="0" dirty="0" smtClean="0">
                          <a:solidFill>
                            <a:schemeClr val="accent5"/>
                          </a:solidFill>
                        </a:rPr>
                        <a:t> «Б» класс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I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66611"/>
                  </a:ext>
                </a:extLst>
              </a:tr>
              <a:tr h="458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3 класс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II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1121"/>
                  </a:ext>
                </a:extLst>
              </a:tr>
              <a:tr h="458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4 «А» класс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5"/>
                          </a:solidFill>
                        </a:rPr>
                        <a:t>III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92247"/>
                  </a:ext>
                </a:extLst>
              </a:tr>
              <a:tr h="458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IV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717976"/>
                  </a:ext>
                </a:extLst>
              </a:tr>
              <a:tr h="4584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класс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3945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57862" y="719528"/>
            <a:ext cx="56745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игроком турнира стал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Дрогин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«Б» класс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02" y="2179102"/>
            <a:ext cx="5506807" cy="31849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702"/>
            <a:ext cx="6357862" cy="35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0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9861"/>
            <a:ext cx="8596668" cy="794479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5" y="4347144"/>
            <a:ext cx="3717560" cy="209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579">
            <a:off x="311513" y="1049781"/>
            <a:ext cx="4107305" cy="231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250398"/>
            <a:ext cx="3717559" cy="2091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67" y="4470347"/>
            <a:ext cx="3972394" cy="2234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7695" flipH="1" flipV="1">
            <a:off x="7526899" y="774975"/>
            <a:ext cx="4524258" cy="16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4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511" y="159895"/>
            <a:ext cx="3145158" cy="754505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265" y="914400"/>
            <a:ext cx="8596668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Как </a:t>
            </a:r>
            <a:r>
              <a:rPr lang="ru-RU" sz="2400" dirty="0">
                <a:solidFill>
                  <a:schemeClr val="tx1"/>
                </a:solidFill>
              </a:rPr>
              <a:t>заметил лучший футболист современности - бразилец Пеле, «футбол-это трудная игра, ведь в нее играют ногами, а думать надо головой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Футбольные </a:t>
            </a:r>
            <a:r>
              <a:rPr lang="ru-RU" sz="2400" dirty="0">
                <a:solidFill>
                  <a:schemeClr val="tx1"/>
                </a:solidFill>
              </a:rPr>
              <a:t>матчи любят очень многие, – факт. Люди различных </a:t>
            </a:r>
            <a:r>
              <a:rPr lang="ru-RU" sz="2400" dirty="0" smtClean="0">
                <a:solidFill>
                  <a:schemeClr val="tx1"/>
                </a:solidFill>
              </a:rPr>
              <a:t>возрастных </a:t>
            </a:r>
            <a:r>
              <a:rPr lang="ru-RU" sz="2400" dirty="0">
                <a:solidFill>
                  <a:schemeClr val="tx1"/>
                </a:solidFill>
              </a:rPr>
              <a:t>категорий следят за исходами тех или иных спортивных событий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Для </a:t>
            </a:r>
            <a:r>
              <a:rPr lang="ru-RU" sz="2400" dirty="0">
                <a:solidFill>
                  <a:schemeClr val="tx1"/>
                </a:solidFill>
              </a:rPr>
              <a:t>того чтобы провести любое спортивное мероприятие, турнир или соревнование, необходимо собрать все аспекты и правила в одном документе и этот документ называется «положение», которое еще называют официальным вызовом на соревнования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089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0380" y="1393368"/>
            <a:ext cx="828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внимание!!!</a:t>
            </a:r>
            <a:endParaRPr lang="ru-RU" sz="5400" b="1" cap="none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6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70" y="255639"/>
            <a:ext cx="3732433" cy="688258"/>
          </a:xfrm>
        </p:spPr>
        <p:txBody>
          <a:bodyPr/>
          <a:lstStyle/>
          <a:p>
            <a:r>
              <a:rPr lang="ru-RU" b="1" dirty="0"/>
              <a:t>Актуальность: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5303" y="255639"/>
            <a:ext cx="5838186" cy="3028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Занятия </a:t>
            </a:r>
            <a:r>
              <a:rPr lang="ru-RU" sz="2000" dirty="0"/>
              <a:t>спортом - это залог здоровья. Спорт укрепляет, делает нас сильными, ловкими, выносливыми, а также ответственными и дисциплинированными. Спортивные победы не раз прославляли нашу страну на весь мир. Футбол не только увлекателен, но и невероятно полезен. Он не знает возрастов, и собирает тысячные публики на стадионах и миллионную телевизионную аудиторию.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6" y="3284135"/>
            <a:ext cx="9892399" cy="32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01" y="176981"/>
            <a:ext cx="8596668" cy="14119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Глава 1.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100" b="1" dirty="0">
                <a:solidFill>
                  <a:schemeClr val="tx1"/>
                </a:solidFill>
              </a:rPr>
              <a:t>Теоретические основы организации и проведения спортивных соревнований по футболу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58" y="2041307"/>
            <a:ext cx="4479282" cy="3192906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Для того чтобы провести любое спортивное мероприятие, турнир или соревнование, необходимо собрать все аспекты и правила которые мы ранее озвучивали,  в одном документе и этот документ называется </a:t>
            </a:r>
            <a:r>
              <a:rPr lang="ru-RU" b="1" dirty="0">
                <a:solidFill>
                  <a:schemeClr val="tx1"/>
                </a:solidFill>
              </a:rPr>
              <a:t>«положение», </a:t>
            </a:r>
            <a:r>
              <a:rPr lang="ru-RU" dirty="0">
                <a:solidFill>
                  <a:schemeClr val="tx1"/>
                </a:solidFill>
              </a:rPr>
              <a:t>которое еще называют официальным вызовом на соревнования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92" y="1759140"/>
            <a:ext cx="7500708" cy="40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62" y="204998"/>
            <a:ext cx="8596668" cy="746889"/>
          </a:xfrm>
        </p:spPr>
        <p:txBody>
          <a:bodyPr/>
          <a:lstStyle/>
          <a:p>
            <a:r>
              <a:rPr lang="ru-RU" dirty="0" smtClean="0"/>
              <a:t>Результаты опроса:</a:t>
            </a:r>
            <a:endParaRPr lang="ru-RU" dirty="0"/>
          </a:p>
        </p:txBody>
      </p:sp>
      <p:pic>
        <p:nvPicPr>
          <p:cNvPr id="1026" name="Picture 2" descr="C:\Users\Админ\Desktop\Новая папка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0" y="951887"/>
            <a:ext cx="5305425" cy="24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Новая папка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" y="3814808"/>
            <a:ext cx="4751882" cy="259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Новая папка\Снимок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53" y="1693531"/>
            <a:ext cx="5919356" cy="35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7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21" y="149902"/>
            <a:ext cx="4683584" cy="1244183"/>
          </a:xfrm>
        </p:spPr>
        <p:txBody>
          <a:bodyPr>
            <a:noAutofit/>
          </a:bodyPr>
          <a:lstStyle/>
          <a:p>
            <a:r>
              <a:rPr lang="ru-RU" sz="2800" b="1" dirty="0"/>
              <a:t>Системы проведения соревнований по футболу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461" y="1551482"/>
            <a:ext cx="3894666" cy="529152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21705" y="239843"/>
            <a:ext cx="4676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 Круговая система</a:t>
            </a:r>
          </a:p>
          <a:p>
            <a:r>
              <a:rPr lang="ru-RU" dirty="0" smtClean="0"/>
              <a:t>2) </a:t>
            </a:r>
            <a:r>
              <a:rPr lang="ru-RU" dirty="0"/>
              <a:t>Д</a:t>
            </a:r>
            <a:r>
              <a:rPr lang="ru-RU" dirty="0" smtClean="0"/>
              <a:t>еление </a:t>
            </a:r>
            <a:r>
              <a:rPr lang="ru-RU" dirty="0"/>
              <a:t>на группы путем жеребьевки 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/>
              <a:t>И</a:t>
            </a:r>
            <a:r>
              <a:rPr lang="ru-RU" dirty="0" smtClean="0"/>
              <a:t>гры </a:t>
            </a:r>
            <a:r>
              <a:rPr lang="ru-RU" dirty="0"/>
              <a:t>в подгруппах затем игры за призовые места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5" y="1551482"/>
            <a:ext cx="9107359" cy="51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98" y="234845"/>
            <a:ext cx="6635090" cy="157896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Первый день</a:t>
            </a:r>
            <a:br>
              <a:rPr lang="ru-RU" sz="2200" dirty="0" smtClean="0"/>
            </a:br>
            <a:r>
              <a:rPr lang="ru-RU" sz="2200" dirty="0"/>
              <a:t>Турнир по мини-футболу среди </a:t>
            </a:r>
            <a:r>
              <a:rPr lang="ru-RU" sz="2200" dirty="0" smtClean="0"/>
              <a:t>младшего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школьного возраста</a:t>
            </a:r>
            <a:br>
              <a:rPr lang="ru-RU" sz="2200" dirty="0"/>
            </a:br>
            <a:r>
              <a:rPr lang="ru-RU" sz="2200" dirty="0" smtClean="0"/>
              <a:t>01.04.2025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14:20 – открытие турнира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13169"/>
              </p:ext>
            </p:extLst>
          </p:nvPr>
        </p:nvGraphicFramePr>
        <p:xfrm>
          <a:off x="5669057" y="3626995"/>
          <a:ext cx="6398024" cy="309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5110">
                  <a:extLst>
                    <a:ext uri="{9D8B030D-6E8A-4147-A177-3AD203B41FA5}">
                      <a16:colId xmlns:a16="http://schemas.microsoft.com/office/drawing/2014/main" val="3792617936"/>
                    </a:ext>
                  </a:extLst>
                </a:gridCol>
                <a:gridCol w="3971026">
                  <a:extLst>
                    <a:ext uri="{9D8B030D-6E8A-4147-A177-3AD203B41FA5}">
                      <a16:colId xmlns:a16="http://schemas.microsoft.com/office/drawing/2014/main" val="3784525385"/>
                    </a:ext>
                  </a:extLst>
                </a:gridCol>
                <a:gridCol w="1101888">
                  <a:extLst>
                    <a:ext uri="{9D8B030D-6E8A-4147-A177-3AD203B41FA5}">
                      <a16:colId xmlns:a16="http://schemas.microsoft.com/office/drawing/2014/main" val="3011730555"/>
                    </a:ext>
                  </a:extLst>
                </a:gridCol>
              </a:tblGrid>
              <a:tr h="550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СЧЁТ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790726"/>
                  </a:ext>
                </a:extLst>
              </a:tr>
              <a:tr h="847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14:30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класс – 2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2-4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230717"/>
                  </a:ext>
                </a:extLst>
              </a:tr>
              <a:tr h="847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15:10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класс – 4 «А»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2-1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195424"/>
                  </a:ext>
                </a:extLst>
              </a:tr>
              <a:tr h="847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15:50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 «Б» класс – 1 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7-2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053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" y="2548330"/>
            <a:ext cx="5441430" cy="3162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4" y="553701"/>
            <a:ext cx="5173270" cy="29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88" y="129914"/>
            <a:ext cx="3040227" cy="11892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Второй день </a:t>
            </a:r>
            <a:br>
              <a:rPr lang="ru-RU" dirty="0" smtClean="0"/>
            </a:br>
            <a:r>
              <a:rPr lang="ru-RU" dirty="0" smtClean="0"/>
              <a:t>02.04.2025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90086"/>
              </p:ext>
            </p:extLst>
          </p:nvPr>
        </p:nvGraphicFramePr>
        <p:xfrm>
          <a:off x="2690734" y="159929"/>
          <a:ext cx="7330190" cy="2413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521">
                  <a:extLst>
                    <a:ext uri="{9D8B030D-6E8A-4147-A177-3AD203B41FA5}">
                      <a16:colId xmlns:a16="http://schemas.microsoft.com/office/drawing/2014/main" val="2569628125"/>
                    </a:ext>
                  </a:extLst>
                </a:gridCol>
                <a:gridCol w="3039609">
                  <a:extLst>
                    <a:ext uri="{9D8B030D-6E8A-4147-A177-3AD203B41FA5}">
                      <a16:colId xmlns:a16="http://schemas.microsoft.com/office/drawing/2014/main" val="2798436448"/>
                    </a:ext>
                  </a:extLst>
                </a:gridCol>
                <a:gridCol w="2215060">
                  <a:extLst>
                    <a:ext uri="{9D8B030D-6E8A-4147-A177-3AD203B41FA5}">
                      <a16:colId xmlns:a16="http://schemas.microsoft.com/office/drawing/2014/main" val="536407473"/>
                    </a:ext>
                  </a:extLst>
                </a:gridCol>
              </a:tblGrid>
              <a:tr h="301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Время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команды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счёт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90676"/>
                  </a:ext>
                </a:extLst>
              </a:tr>
              <a:tr h="482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14:30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 класс – 3 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1-5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631245"/>
                  </a:ext>
                </a:extLst>
              </a:tr>
              <a:tr h="546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15:10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 класс – 4 «Б» 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5-10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204780"/>
                  </a:ext>
                </a:extLst>
              </a:tr>
              <a:tr h="742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15:50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 «А» класс – 4 «Б» 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1-4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35676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2" y="2773179"/>
            <a:ext cx="5456420" cy="3590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170"/>
            <a:ext cx="6355829" cy="35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0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538" y="194872"/>
            <a:ext cx="2830364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Третий день 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03.04.2025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21410"/>
              </p:ext>
            </p:extLst>
          </p:nvPr>
        </p:nvGraphicFramePr>
        <p:xfrm>
          <a:off x="149901" y="53242"/>
          <a:ext cx="5851163" cy="2704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739">
                  <a:extLst>
                    <a:ext uri="{9D8B030D-6E8A-4147-A177-3AD203B41FA5}">
                      <a16:colId xmlns:a16="http://schemas.microsoft.com/office/drawing/2014/main" val="2201107177"/>
                    </a:ext>
                  </a:extLst>
                </a:gridCol>
                <a:gridCol w="2426301">
                  <a:extLst>
                    <a:ext uri="{9D8B030D-6E8A-4147-A177-3AD203B41FA5}">
                      <a16:colId xmlns:a16="http://schemas.microsoft.com/office/drawing/2014/main" val="2718149206"/>
                    </a:ext>
                  </a:extLst>
                </a:gridCol>
                <a:gridCol w="1768123">
                  <a:extLst>
                    <a:ext uri="{9D8B030D-6E8A-4147-A177-3AD203B41FA5}">
                      <a16:colId xmlns:a16="http://schemas.microsoft.com/office/drawing/2014/main" val="1777228670"/>
                    </a:ext>
                  </a:extLst>
                </a:gridCol>
              </a:tblGrid>
              <a:tr h="6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счёт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729705"/>
                  </a:ext>
                </a:extLst>
              </a:tr>
              <a:tr h="6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класс – 4 «А» класс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79704"/>
                  </a:ext>
                </a:extLst>
              </a:tr>
              <a:tr h="6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15:10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класс – 4 «Б»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6603639"/>
                  </a:ext>
                </a:extLst>
              </a:tr>
              <a:tr h="676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15:50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класс – 4 «А»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1728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84" y="1350050"/>
            <a:ext cx="5966085" cy="3355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012"/>
            <a:ext cx="6808866" cy="382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10" y="219856"/>
            <a:ext cx="5348712" cy="4846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Четвертый день 05.04.2025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89910"/>
              </p:ext>
            </p:extLst>
          </p:nvPr>
        </p:nvGraphicFramePr>
        <p:xfrm>
          <a:off x="5234344" y="0"/>
          <a:ext cx="4134508" cy="1065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674">
                  <a:extLst>
                    <a:ext uri="{9D8B030D-6E8A-4147-A177-3AD203B41FA5}">
                      <a16:colId xmlns:a16="http://schemas.microsoft.com/office/drawing/2014/main" val="3096147848"/>
                    </a:ext>
                  </a:extLst>
                </a:gridCol>
                <a:gridCol w="1714455">
                  <a:extLst>
                    <a:ext uri="{9D8B030D-6E8A-4147-A177-3AD203B41FA5}">
                      <a16:colId xmlns:a16="http://schemas.microsoft.com/office/drawing/2014/main" val="908602513"/>
                    </a:ext>
                  </a:extLst>
                </a:gridCol>
                <a:gridCol w="1249379">
                  <a:extLst>
                    <a:ext uri="{9D8B030D-6E8A-4147-A177-3AD203B41FA5}">
                      <a16:colId xmlns:a16="http://schemas.microsoft.com/office/drawing/2014/main" val="3688470921"/>
                    </a:ext>
                  </a:extLst>
                </a:gridCol>
              </a:tblGrid>
              <a:tr h="355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Время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счёт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852213"/>
                  </a:ext>
                </a:extLst>
              </a:tr>
              <a:tr h="7101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14:30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 класс – 3 класс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98083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19" y="986928"/>
            <a:ext cx="5572588" cy="2825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" y="884419"/>
            <a:ext cx="4783527" cy="2690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0" y="3923674"/>
            <a:ext cx="4976734" cy="2799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10" y="3693933"/>
            <a:ext cx="5418552" cy="30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38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2703</TotalTime>
  <Words>486</Words>
  <Application>Microsoft Office PowerPoint</Application>
  <PresentationFormat>Широкоэкранный</PresentationFormat>
  <Paragraphs>159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общеобразовательное учреждение     Шурскольская средняя общеобразовательная школа </vt:lpstr>
      <vt:lpstr>Актуальность: </vt:lpstr>
      <vt:lpstr>Глава 1. Теоретические основы организации и проведения спортивных соревнований по футболу </vt:lpstr>
      <vt:lpstr>Результаты опроса:</vt:lpstr>
      <vt:lpstr>Системы проведения соревнований по футболу </vt:lpstr>
      <vt:lpstr>Первый день Турнир по мини-футболу среди младшего  школьного возраста 01.04.2025 14:20 – открытие турнира  </vt:lpstr>
      <vt:lpstr>Второй день  02.04.2025 </vt:lpstr>
      <vt:lpstr>Третий день  03.04.2025 </vt:lpstr>
      <vt:lpstr>Четвертый день 05.04.2025 </vt:lpstr>
      <vt:lpstr>Круговая система. Турнирная таблица</vt:lpstr>
      <vt:lpstr>Награждение участников соревнований</vt:lpstr>
      <vt:lpstr>Заключение…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Карина</cp:lastModifiedBy>
  <cp:revision>50</cp:revision>
  <dcterms:created xsi:type="dcterms:W3CDTF">2025-03-28T08:11:52Z</dcterms:created>
  <dcterms:modified xsi:type="dcterms:W3CDTF">2025-05-07T08:39:31Z</dcterms:modified>
</cp:coreProperties>
</file>