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345" r:id="rId3"/>
    <p:sldId id="348" r:id="rId4"/>
    <p:sldId id="346" r:id="rId5"/>
    <p:sldId id="349" r:id="rId6"/>
    <p:sldId id="347" r:id="rId7"/>
    <p:sldId id="350" r:id="rId8"/>
    <p:sldId id="351" r:id="rId9"/>
    <p:sldId id="352" r:id="rId10"/>
    <p:sldId id="316" r:id="rId11"/>
    <p:sldId id="317" r:id="rId12"/>
    <p:sldId id="336" r:id="rId13"/>
    <p:sldId id="319" r:id="rId14"/>
    <p:sldId id="320" r:id="rId15"/>
    <p:sldId id="334" r:id="rId16"/>
    <p:sldId id="321" r:id="rId17"/>
    <p:sldId id="337" r:id="rId18"/>
    <p:sldId id="338" r:id="rId19"/>
    <p:sldId id="353" r:id="rId20"/>
    <p:sldId id="323" r:id="rId21"/>
    <p:sldId id="324" r:id="rId22"/>
    <p:sldId id="354" r:id="rId23"/>
    <p:sldId id="339" r:id="rId24"/>
    <p:sldId id="326" r:id="rId25"/>
    <p:sldId id="327" r:id="rId26"/>
    <p:sldId id="330" r:id="rId27"/>
    <p:sldId id="343" r:id="rId28"/>
    <p:sldId id="331" r:id="rId29"/>
    <p:sldId id="360" r:id="rId30"/>
    <p:sldId id="341" r:id="rId31"/>
    <p:sldId id="359" r:id="rId32"/>
    <p:sldId id="358" r:id="rId33"/>
    <p:sldId id="361" r:id="rId34"/>
    <p:sldId id="362" r:id="rId35"/>
    <p:sldId id="363" r:id="rId36"/>
    <p:sldId id="356" r:id="rId37"/>
    <p:sldId id="357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0B98"/>
    <a:srgbClr val="0FF0EB"/>
    <a:srgbClr val="FFFFFF"/>
    <a:srgbClr val="000000"/>
    <a:srgbClr val="43E943"/>
    <a:srgbClr val="087E7E"/>
    <a:srgbClr val="106A76"/>
    <a:srgbClr val="0E780E"/>
    <a:srgbClr val="800654"/>
    <a:srgbClr val="7D0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56" autoAdjust="0"/>
    <p:restoredTop sz="99022" autoAdjust="0"/>
  </p:normalViewPr>
  <p:slideViewPr>
    <p:cSldViewPr>
      <p:cViewPr varScale="1">
        <p:scale>
          <a:sx n="65" d="100"/>
          <a:sy n="65" d="100"/>
        </p:scale>
        <p:origin x="149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59BB9-615C-4569-ACA7-200E6538E19A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9859E-4CE2-4460-B09C-E2B7F969A6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934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3" name="Group 131"/>
          <p:cNvGrpSpPr>
            <a:grpSpLocks/>
          </p:cNvGrpSpPr>
          <p:nvPr/>
        </p:nvGrpSpPr>
        <p:grpSpPr bwMode="auto">
          <a:xfrm flipH="1">
            <a:off x="12700" y="692150"/>
            <a:ext cx="9093200" cy="6165850"/>
            <a:chOff x="0" y="436"/>
            <a:chExt cx="5760" cy="3884"/>
          </a:xfrm>
        </p:grpSpPr>
        <p:sp>
          <p:nvSpPr>
            <p:cNvPr id="3204" name="Line 13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94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05" name="Line 13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347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06" name="Line 13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06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07" name="Line 13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340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08" name="Line 13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78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09" name="Line 13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16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0" name="Line 13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61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1" name="Line 13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065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2" name="Line 140"/>
            <p:cNvSpPr>
              <a:spLocks noChangeShapeType="1"/>
            </p:cNvSpPr>
            <p:nvPr userDrawn="1"/>
          </p:nvSpPr>
          <p:spPr bwMode="gray">
            <a:xfrm>
              <a:off x="1472" y="448"/>
              <a:ext cx="514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3" name="Line 14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0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4" name="Line 14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4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5" name="Line 14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19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6" name="Line 14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89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7" name="Line 14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58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8" name="Line 146"/>
            <p:cNvSpPr>
              <a:spLocks noChangeShapeType="1"/>
            </p:cNvSpPr>
            <p:nvPr userDrawn="1"/>
          </p:nvSpPr>
          <p:spPr bwMode="gray">
            <a:xfrm>
              <a:off x="1515" y="462"/>
              <a:ext cx="4245" cy="130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19" name="Line 14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0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0" name="Line 14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83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1" name="Line 14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61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2" name="Line 150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4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3" name="Line 15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4" name="Line 15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3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5" name="Line 153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6" name="Line 154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251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7" name="Line 155"/>
            <p:cNvSpPr>
              <a:spLocks noChangeShapeType="1"/>
            </p:cNvSpPr>
            <p:nvPr userDrawn="1"/>
          </p:nvSpPr>
          <p:spPr bwMode="gray">
            <a:xfrm flipH="1">
              <a:off x="0" y="462"/>
              <a:ext cx="1461" cy="346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8" name="Line 156"/>
            <p:cNvSpPr>
              <a:spLocks noChangeShapeType="1"/>
            </p:cNvSpPr>
            <p:nvPr userDrawn="1"/>
          </p:nvSpPr>
          <p:spPr bwMode="gray">
            <a:xfrm flipH="1">
              <a:off x="249" y="463"/>
              <a:ext cx="1215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29" name="Line 157"/>
            <p:cNvSpPr>
              <a:spLocks noChangeShapeType="1"/>
            </p:cNvSpPr>
            <p:nvPr userDrawn="1"/>
          </p:nvSpPr>
          <p:spPr bwMode="gray">
            <a:xfrm flipH="1">
              <a:off x="657" y="472"/>
              <a:ext cx="808" cy="384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0" name="Line 158"/>
            <p:cNvSpPr>
              <a:spLocks noChangeShapeType="1"/>
            </p:cNvSpPr>
            <p:nvPr userDrawn="1"/>
          </p:nvSpPr>
          <p:spPr bwMode="gray">
            <a:xfrm flipH="1">
              <a:off x="1066" y="463"/>
              <a:ext cx="404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1" name="Line 159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87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2" name="Line 160"/>
            <p:cNvSpPr>
              <a:spLocks noChangeShapeType="1"/>
            </p:cNvSpPr>
            <p:nvPr userDrawn="1"/>
          </p:nvSpPr>
          <p:spPr bwMode="gray">
            <a:xfrm flipH="1">
              <a:off x="0" y="466"/>
              <a:ext cx="1447" cy="132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3" name="Line 161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89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4" name="Line 162"/>
            <p:cNvSpPr>
              <a:spLocks noChangeShapeType="1"/>
            </p:cNvSpPr>
            <p:nvPr userDrawn="1"/>
          </p:nvSpPr>
          <p:spPr bwMode="gray">
            <a:xfrm flipH="1">
              <a:off x="0" y="471"/>
              <a:ext cx="1435" cy="50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5" name="Line 163"/>
            <p:cNvSpPr>
              <a:spLocks noChangeShapeType="1"/>
            </p:cNvSpPr>
            <p:nvPr userDrawn="1"/>
          </p:nvSpPr>
          <p:spPr bwMode="gray">
            <a:xfrm flipH="1">
              <a:off x="0" y="463"/>
              <a:ext cx="1464" cy="20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36" name="Line 164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2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237" name="Group 165"/>
            <p:cNvGrpSpPr>
              <a:grpSpLocks/>
            </p:cNvGrpSpPr>
            <p:nvPr userDrawn="1"/>
          </p:nvGrpSpPr>
          <p:grpSpPr bwMode="auto">
            <a:xfrm>
              <a:off x="0" y="2063"/>
              <a:ext cx="5760" cy="1220"/>
              <a:chOff x="235" y="2750"/>
              <a:chExt cx="5241" cy="699"/>
            </a:xfrm>
          </p:grpSpPr>
          <p:sp>
            <p:nvSpPr>
              <p:cNvPr id="3238" name="Line 166"/>
              <p:cNvSpPr>
                <a:spLocks noChangeShapeType="1"/>
              </p:cNvSpPr>
              <p:nvPr/>
            </p:nvSpPr>
            <p:spPr bwMode="gray">
              <a:xfrm>
                <a:off x="235" y="3449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239" name="Line 167"/>
              <p:cNvSpPr>
                <a:spLocks noChangeShapeType="1"/>
              </p:cNvSpPr>
              <p:nvPr/>
            </p:nvSpPr>
            <p:spPr bwMode="gray">
              <a:xfrm>
                <a:off x="235" y="3191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240" name="Line 168"/>
              <p:cNvSpPr>
                <a:spLocks noChangeShapeType="1"/>
              </p:cNvSpPr>
              <p:nvPr/>
            </p:nvSpPr>
            <p:spPr bwMode="gray">
              <a:xfrm>
                <a:off x="235" y="2958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241" name="Line 169"/>
              <p:cNvSpPr>
                <a:spLocks noChangeShapeType="1"/>
              </p:cNvSpPr>
              <p:nvPr/>
            </p:nvSpPr>
            <p:spPr bwMode="gray">
              <a:xfrm>
                <a:off x="235" y="2750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3242" name="Line 170"/>
            <p:cNvSpPr>
              <a:spLocks noChangeShapeType="1"/>
            </p:cNvSpPr>
            <p:nvPr userDrawn="1"/>
          </p:nvSpPr>
          <p:spPr bwMode="gray">
            <a:xfrm>
              <a:off x="0" y="1753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3" name="Line 171"/>
            <p:cNvSpPr>
              <a:spLocks noChangeShapeType="1"/>
            </p:cNvSpPr>
            <p:nvPr userDrawn="1"/>
          </p:nvSpPr>
          <p:spPr bwMode="gray">
            <a:xfrm flipV="1">
              <a:off x="0" y="1455"/>
              <a:ext cx="5760" cy="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4" name="Line 172"/>
            <p:cNvSpPr>
              <a:spLocks noChangeShapeType="1"/>
            </p:cNvSpPr>
            <p:nvPr userDrawn="1"/>
          </p:nvSpPr>
          <p:spPr bwMode="gray">
            <a:xfrm>
              <a:off x="0" y="1182"/>
              <a:ext cx="5760" cy="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5" name="Line 173"/>
            <p:cNvSpPr>
              <a:spLocks noChangeShapeType="1"/>
            </p:cNvSpPr>
            <p:nvPr userDrawn="1"/>
          </p:nvSpPr>
          <p:spPr bwMode="gray">
            <a:xfrm>
              <a:off x="0" y="965"/>
              <a:ext cx="573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6" name="Line 174"/>
            <p:cNvSpPr>
              <a:spLocks noChangeShapeType="1"/>
            </p:cNvSpPr>
            <p:nvPr userDrawn="1"/>
          </p:nvSpPr>
          <p:spPr bwMode="gray">
            <a:xfrm flipV="1">
              <a:off x="0" y="780"/>
              <a:ext cx="5760" cy="1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7" name="Line 175"/>
            <p:cNvSpPr>
              <a:spLocks noChangeShapeType="1"/>
            </p:cNvSpPr>
            <p:nvPr userDrawn="1"/>
          </p:nvSpPr>
          <p:spPr bwMode="gray">
            <a:xfrm>
              <a:off x="0" y="661"/>
              <a:ext cx="5760" cy="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8" name="Line 176"/>
            <p:cNvSpPr>
              <a:spLocks noChangeShapeType="1"/>
            </p:cNvSpPr>
            <p:nvPr userDrawn="1"/>
          </p:nvSpPr>
          <p:spPr bwMode="gray">
            <a:xfrm flipV="1">
              <a:off x="0" y="558"/>
              <a:ext cx="5760" cy="1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49" name="Line 177"/>
            <p:cNvSpPr>
              <a:spLocks noChangeShapeType="1"/>
            </p:cNvSpPr>
            <p:nvPr userDrawn="1"/>
          </p:nvSpPr>
          <p:spPr bwMode="gray">
            <a:xfrm>
              <a:off x="25" y="521"/>
              <a:ext cx="5735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50" name="Line 178"/>
            <p:cNvSpPr>
              <a:spLocks noChangeShapeType="1"/>
            </p:cNvSpPr>
            <p:nvPr userDrawn="1"/>
          </p:nvSpPr>
          <p:spPr bwMode="gray">
            <a:xfrm>
              <a:off x="0" y="482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457200" y="5334000"/>
            <a:ext cx="70866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fld id="{F3A728C8-BBA7-45F6-943C-E26AF44AFFBA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251" name="Group 179"/>
          <p:cNvGrpSpPr>
            <a:grpSpLocks/>
          </p:cNvGrpSpPr>
          <p:nvPr/>
        </p:nvGrpSpPr>
        <p:grpSpPr bwMode="auto">
          <a:xfrm flipH="1">
            <a:off x="0" y="0"/>
            <a:ext cx="9144000" cy="2159000"/>
            <a:chOff x="-1" y="0"/>
            <a:chExt cx="5769" cy="1360"/>
          </a:xfrm>
        </p:grpSpPr>
        <p:sp>
          <p:nvSpPr>
            <p:cNvPr id="3252" name="Freeform 180"/>
            <p:cNvSpPr>
              <a:spLocks/>
            </p:cNvSpPr>
            <p:nvPr/>
          </p:nvSpPr>
          <p:spPr bwMode="gray">
            <a:xfrm>
              <a:off x="0" y="0"/>
              <a:ext cx="5768" cy="13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6"/>
                </a:cxn>
                <a:cxn ang="0">
                  <a:pos x="1496" y="460"/>
                </a:cxn>
                <a:cxn ang="0">
                  <a:pos x="5768" y="1360"/>
                </a:cxn>
                <a:cxn ang="0">
                  <a:pos x="5768" y="0"/>
                </a:cxn>
                <a:cxn ang="0">
                  <a:pos x="0" y="0"/>
                </a:cxn>
              </a:cxnLst>
              <a:rect l="0" t="0" r="r" b="b"/>
              <a:pathLst>
                <a:path w="5768" h="1360">
                  <a:moveTo>
                    <a:pt x="0" y="0"/>
                  </a:moveTo>
                  <a:lnTo>
                    <a:pt x="0" y="616"/>
                  </a:lnTo>
                  <a:cubicBezTo>
                    <a:pt x="72" y="608"/>
                    <a:pt x="264" y="510"/>
                    <a:pt x="1496" y="460"/>
                  </a:cubicBezTo>
                  <a:cubicBezTo>
                    <a:pt x="2728" y="411"/>
                    <a:pt x="4632" y="672"/>
                    <a:pt x="5768" y="1360"/>
                  </a:cubicBezTo>
                  <a:lnTo>
                    <a:pt x="5768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3529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253" name="Freeform 181"/>
            <p:cNvSpPr>
              <a:spLocks/>
            </p:cNvSpPr>
            <p:nvPr/>
          </p:nvSpPr>
          <p:spPr bwMode="gray">
            <a:xfrm>
              <a:off x="-1" y="0"/>
              <a:ext cx="5761" cy="11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32"/>
                </a:cxn>
                <a:cxn ang="0">
                  <a:pos x="1521" y="448"/>
                </a:cxn>
                <a:cxn ang="0">
                  <a:pos x="5761" y="1104"/>
                </a:cxn>
                <a:cxn ang="0">
                  <a:pos x="5760" y="8"/>
                </a:cxn>
                <a:cxn ang="0">
                  <a:pos x="0" y="0"/>
                </a:cxn>
              </a:cxnLst>
              <a:rect l="0" t="0" r="r" b="b"/>
              <a:pathLst>
                <a:path w="5761" h="1104">
                  <a:moveTo>
                    <a:pt x="0" y="0"/>
                  </a:moveTo>
                  <a:lnTo>
                    <a:pt x="0" y="632"/>
                  </a:lnTo>
                  <a:cubicBezTo>
                    <a:pt x="72" y="625"/>
                    <a:pt x="401" y="504"/>
                    <a:pt x="1521" y="448"/>
                  </a:cubicBezTo>
                  <a:cubicBezTo>
                    <a:pt x="2641" y="392"/>
                    <a:pt x="4505" y="504"/>
                    <a:pt x="5761" y="1104"/>
                  </a:cubicBezTo>
                  <a:lnTo>
                    <a:pt x="5760" y="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63529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3254" name="Picture 182" descr="figure07_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638800" y="3124200"/>
            <a:ext cx="2447925" cy="2044700"/>
          </a:xfrm>
          <a:prstGeom prst="rect">
            <a:avLst/>
          </a:prstGeom>
          <a:noFill/>
        </p:spPr>
      </p:pic>
      <p:pic>
        <p:nvPicPr>
          <p:cNvPr id="3255" name="Picture 183" descr="figure07_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019925" y="4005263"/>
            <a:ext cx="2124075" cy="1774825"/>
          </a:xfrm>
          <a:prstGeom prst="rect">
            <a:avLst/>
          </a:prstGeom>
          <a:noFill/>
        </p:spPr>
      </p:pic>
      <p:pic>
        <p:nvPicPr>
          <p:cNvPr id="3256" name="Picture 184" descr="figure07_o 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227763" y="4868863"/>
            <a:ext cx="1619250" cy="1352550"/>
          </a:xfrm>
          <a:prstGeom prst="rect">
            <a:avLst/>
          </a:prstGeom>
          <a:noFill/>
        </p:spPr>
      </p:pic>
      <p:sp>
        <p:nvSpPr>
          <p:cNvPr id="3258" name="Rectangle 186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457200" y="4191000"/>
            <a:ext cx="5410200" cy="12192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altLang="ko-KR"/>
              <a:t>Образец заголовка</a:t>
            </a:r>
            <a:endParaRPr lang="en-US" altLang="ko-KR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white">
          <a:xfrm>
            <a:off x="228600" y="304800"/>
            <a:ext cx="152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958D3-28B6-4C9C-844B-B021BE36A8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3238" y="209550"/>
            <a:ext cx="2024062" cy="60531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76288" y="209550"/>
            <a:ext cx="5924550" cy="60531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26280-AFF8-4D49-A799-D997C915FF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D4F69-E011-4192-A362-F7D7A2949C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B5697-81EF-4E5E-95E3-9670FBF53F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76288" y="1347788"/>
            <a:ext cx="3802062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30750" y="1347788"/>
            <a:ext cx="3803650" cy="4914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D082E-34A6-40C0-BC1A-5DB714D570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452D8-2E24-4754-89C5-FDAB845E71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ECABD-0A2C-4CC5-82E0-8F87155808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66AA4-2082-45A5-86CC-49D34C5A2B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06611-9536-4C4B-9313-6EE2777E7F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DDB2E-A651-4DAF-8BF5-7BA49B353F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-12700" y="692150"/>
            <a:ext cx="9144000" cy="6165850"/>
            <a:chOff x="0" y="436"/>
            <a:chExt cx="5760" cy="3884"/>
          </a:xfrm>
        </p:grpSpPr>
        <p:sp>
          <p:nvSpPr>
            <p:cNvPr id="1040" name="Line 1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94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1" name="Line 1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347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2" name="Line 1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06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3" name="Line 1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340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4" name="Line 20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787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5" name="Line 2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216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6" name="Line 2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612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7" name="Line 2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1065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8" name="Line 2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514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9" name="Line 2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0" cy="387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0" name="Line 2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4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1" name="Line 27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19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2" name="Line 28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89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3" name="Line 29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58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4" name="Line 30"/>
            <p:cNvSpPr>
              <a:spLocks noChangeShapeType="1"/>
            </p:cNvSpPr>
            <p:nvPr userDrawn="1"/>
          </p:nvSpPr>
          <p:spPr bwMode="gray">
            <a:xfrm>
              <a:off x="1515" y="462"/>
              <a:ext cx="4245" cy="130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5" name="Line 31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0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6" name="Line 32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83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7" name="Line 33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61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8" name="Line 34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4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9" name="Line 35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25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0" name="Line 36"/>
            <p:cNvSpPr>
              <a:spLocks noChangeShapeType="1"/>
            </p:cNvSpPr>
            <p:nvPr userDrawn="1"/>
          </p:nvSpPr>
          <p:spPr bwMode="gray">
            <a:xfrm>
              <a:off x="1472" y="448"/>
              <a:ext cx="4288" cy="13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1" name="Line 37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2" name="Line 38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251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3" name="Line 39"/>
            <p:cNvSpPr>
              <a:spLocks noChangeShapeType="1"/>
            </p:cNvSpPr>
            <p:nvPr userDrawn="1"/>
          </p:nvSpPr>
          <p:spPr bwMode="gray">
            <a:xfrm flipH="1">
              <a:off x="0" y="462"/>
              <a:ext cx="1461" cy="346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4" name="Line 40"/>
            <p:cNvSpPr>
              <a:spLocks noChangeShapeType="1"/>
            </p:cNvSpPr>
            <p:nvPr userDrawn="1"/>
          </p:nvSpPr>
          <p:spPr bwMode="gray">
            <a:xfrm flipH="1">
              <a:off x="249" y="463"/>
              <a:ext cx="1215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5" name="Line 41"/>
            <p:cNvSpPr>
              <a:spLocks noChangeShapeType="1"/>
            </p:cNvSpPr>
            <p:nvPr userDrawn="1"/>
          </p:nvSpPr>
          <p:spPr bwMode="gray">
            <a:xfrm flipH="1">
              <a:off x="657" y="472"/>
              <a:ext cx="808" cy="384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6" name="Line 42"/>
            <p:cNvSpPr>
              <a:spLocks noChangeShapeType="1"/>
            </p:cNvSpPr>
            <p:nvPr userDrawn="1"/>
          </p:nvSpPr>
          <p:spPr bwMode="gray">
            <a:xfrm flipH="1">
              <a:off x="1066" y="463"/>
              <a:ext cx="404" cy="385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7" name="Line 43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87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8" name="Line 44"/>
            <p:cNvSpPr>
              <a:spLocks noChangeShapeType="1"/>
            </p:cNvSpPr>
            <p:nvPr userDrawn="1"/>
          </p:nvSpPr>
          <p:spPr bwMode="gray">
            <a:xfrm flipH="1">
              <a:off x="0" y="466"/>
              <a:ext cx="1447" cy="132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69" name="Line 45"/>
            <p:cNvSpPr>
              <a:spLocks noChangeShapeType="1"/>
            </p:cNvSpPr>
            <p:nvPr userDrawn="1"/>
          </p:nvSpPr>
          <p:spPr bwMode="gray">
            <a:xfrm flipH="1">
              <a:off x="0" y="449"/>
              <a:ext cx="1474" cy="89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0" name="Line 46"/>
            <p:cNvSpPr>
              <a:spLocks noChangeShapeType="1"/>
            </p:cNvSpPr>
            <p:nvPr userDrawn="1"/>
          </p:nvSpPr>
          <p:spPr bwMode="gray">
            <a:xfrm flipH="1">
              <a:off x="0" y="471"/>
              <a:ext cx="1435" cy="50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1" name="Line 47"/>
            <p:cNvSpPr>
              <a:spLocks noChangeShapeType="1"/>
            </p:cNvSpPr>
            <p:nvPr userDrawn="1"/>
          </p:nvSpPr>
          <p:spPr bwMode="gray">
            <a:xfrm flipH="1">
              <a:off x="0" y="463"/>
              <a:ext cx="1464" cy="20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2" name="Line 48"/>
            <p:cNvSpPr>
              <a:spLocks noChangeShapeType="1"/>
            </p:cNvSpPr>
            <p:nvPr userDrawn="1"/>
          </p:nvSpPr>
          <p:spPr bwMode="gray">
            <a:xfrm flipH="1">
              <a:off x="0" y="436"/>
              <a:ext cx="1474" cy="12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073" name="Group 49"/>
            <p:cNvGrpSpPr>
              <a:grpSpLocks/>
            </p:cNvGrpSpPr>
            <p:nvPr userDrawn="1"/>
          </p:nvGrpSpPr>
          <p:grpSpPr bwMode="auto">
            <a:xfrm>
              <a:off x="0" y="2063"/>
              <a:ext cx="5760" cy="1220"/>
              <a:chOff x="235" y="2750"/>
              <a:chExt cx="5241" cy="699"/>
            </a:xfrm>
          </p:grpSpPr>
          <p:sp>
            <p:nvSpPr>
              <p:cNvPr id="1074" name="Line 50"/>
              <p:cNvSpPr>
                <a:spLocks noChangeShapeType="1"/>
              </p:cNvSpPr>
              <p:nvPr/>
            </p:nvSpPr>
            <p:spPr bwMode="gray">
              <a:xfrm>
                <a:off x="235" y="3449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5" name="Line 51"/>
              <p:cNvSpPr>
                <a:spLocks noChangeShapeType="1"/>
              </p:cNvSpPr>
              <p:nvPr/>
            </p:nvSpPr>
            <p:spPr bwMode="gray">
              <a:xfrm>
                <a:off x="235" y="3191"/>
                <a:ext cx="5241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6" name="Line 52"/>
              <p:cNvSpPr>
                <a:spLocks noChangeShapeType="1"/>
              </p:cNvSpPr>
              <p:nvPr/>
            </p:nvSpPr>
            <p:spPr bwMode="gray">
              <a:xfrm>
                <a:off x="235" y="2958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77" name="Line 53"/>
              <p:cNvSpPr>
                <a:spLocks noChangeShapeType="1"/>
              </p:cNvSpPr>
              <p:nvPr/>
            </p:nvSpPr>
            <p:spPr bwMode="gray">
              <a:xfrm>
                <a:off x="235" y="2750"/>
                <a:ext cx="5239" cy="0"/>
              </a:xfrm>
              <a:prstGeom prst="line">
                <a:avLst/>
              </a:prstGeom>
              <a:noFill/>
              <a:ln w="3175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078" name="Line 54"/>
            <p:cNvSpPr>
              <a:spLocks noChangeShapeType="1"/>
            </p:cNvSpPr>
            <p:nvPr userDrawn="1"/>
          </p:nvSpPr>
          <p:spPr bwMode="gray">
            <a:xfrm>
              <a:off x="0" y="1753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79" name="Line 55"/>
            <p:cNvSpPr>
              <a:spLocks noChangeShapeType="1"/>
            </p:cNvSpPr>
            <p:nvPr userDrawn="1"/>
          </p:nvSpPr>
          <p:spPr bwMode="gray">
            <a:xfrm flipV="1">
              <a:off x="0" y="1455"/>
              <a:ext cx="5760" cy="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0" name="Line 56"/>
            <p:cNvSpPr>
              <a:spLocks noChangeShapeType="1"/>
            </p:cNvSpPr>
            <p:nvPr userDrawn="1"/>
          </p:nvSpPr>
          <p:spPr bwMode="gray">
            <a:xfrm>
              <a:off x="0" y="1182"/>
              <a:ext cx="5760" cy="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1" name="Line 57"/>
            <p:cNvSpPr>
              <a:spLocks noChangeShapeType="1"/>
            </p:cNvSpPr>
            <p:nvPr userDrawn="1"/>
          </p:nvSpPr>
          <p:spPr bwMode="gray">
            <a:xfrm>
              <a:off x="0" y="965"/>
              <a:ext cx="5734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2" name="Line 58"/>
            <p:cNvSpPr>
              <a:spLocks noChangeShapeType="1"/>
            </p:cNvSpPr>
            <p:nvPr userDrawn="1"/>
          </p:nvSpPr>
          <p:spPr bwMode="gray">
            <a:xfrm flipV="1">
              <a:off x="0" y="780"/>
              <a:ext cx="5760" cy="1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3" name="Line 59"/>
            <p:cNvSpPr>
              <a:spLocks noChangeShapeType="1"/>
            </p:cNvSpPr>
            <p:nvPr userDrawn="1"/>
          </p:nvSpPr>
          <p:spPr bwMode="gray">
            <a:xfrm>
              <a:off x="0" y="661"/>
              <a:ext cx="5760" cy="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4" name="Line 60"/>
            <p:cNvSpPr>
              <a:spLocks noChangeShapeType="1"/>
            </p:cNvSpPr>
            <p:nvPr userDrawn="1"/>
          </p:nvSpPr>
          <p:spPr bwMode="gray">
            <a:xfrm flipV="1">
              <a:off x="0" y="558"/>
              <a:ext cx="5760" cy="17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5" name="Line 61"/>
            <p:cNvSpPr>
              <a:spLocks noChangeShapeType="1"/>
            </p:cNvSpPr>
            <p:nvPr userDrawn="1"/>
          </p:nvSpPr>
          <p:spPr bwMode="gray">
            <a:xfrm>
              <a:off x="25" y="521"/>
              <a:ext cx="5735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86" name="Line 62"/>
            <p:cNvSpPr>
              <a:spLocks noChangeShapeType="1"/>
            </p:cNvSpPr>
            <p:nvPr userDrawn="1"/>
          </p:nvSpPr>
          <p:spPr bwMode="gray">
            <a:xfrm>
              <a:off x="0" y="482"/>
              <a:ext cx="576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87" name="Line 63"/>
          <p:cNvSpPr>
            <a:spLocks noChangeShapeType="1"/>
          </p:cNvSpPr>
          <p:nvPr/>
        </p:nvSpPr>
        <p:spPr bwMode="gray">
          <a:xfrm flipH="1">
            <a:off x="-12700" y="712788"/>
            <a:ext cx="2339975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88" name="Line 64"/>
          <p:cNvSpPr>
            <a:spLocks noChangeShapeType="1"/>
          </p:cNvSpPr>
          <p:nvPr/>
        </p:nvSpPr>
        <p:spPr bwMode="gray">
          <a:xfrm flipH="1">
            <a:off x="-12700" y="712788"/>
            <a:ext cx="2339975" cy="34925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89" name="Line 65"/>
          <p:cNvSpPr>
            <a:spLocks noChangeShapeType="1"/>
          </p:cNvSpPr>
          <p:nvPr/>
        </p:nvSpPr>
        <p:spPr bwMode="gray">
          <a:xfrm flipH="1">
            <a:off x="-12700" y="692150"/>
            <a:ext cx="2339975" cy="19685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90" name="Line 66"/>
          <p:cNvSpPr>
            <a:spLocks noChangeShapeType="1"/>
          </p:cNvSpPr>
          <p:nvPr/>
        </p:nvSpPr>
        <p:spPr bwMode="gray">
          <a:xfrm>
            <a:off x="-12700" y="765175"/>
            <a:ext cx="9144000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91" name="Freeform 67"/>
          <p:cNvSpPr>
            <a:spLocks/>
          </p:cNvSpPr>
          <p:nvPr/>
        </p:nvSpPr>
        <p:spPr bwMode="gray">
          <a:xfrm>
            <a:off x="-12700" y="0"/>
            <a:ext cx="9156700" cy="1600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88"/>
              </a:cxn>
              <a:cxn ang="0">
                <a:pos x="2008" y="492"/>
              </a:cxn>
              <a:cxn ang="0">
                <a:pos x="5768" y="1008"/>
              </a:cxn>
              <a:cxn ang="0">
                <a:pos x="5768" y="0"/>
              </a:cxn>
              <a:cxn ang="0">
                <a:pos x="0" y="0"/>
              </a:cxn>
            </a:cxnLst>
            <a:rect l="0" t="0" r="r" b="b"/>
            <a:pathLst>
              <a:path w="5768" h="1008">
                <a:moveTo>
                  <a:pt x="0" y="0"/>
                </a:moveTo>
                <a:lnTo>
                  <a:pt x="0" y="688"/>
                </a:lnTo>
                <a:cubicBezTo>
                  <a:pt x="72" y="682"/>
                  <a:pt x="776" y="535"/>
                  <a:pt x="2008" y="492"/>
                </a:cubicBezTo>
                <a:cubicBezTo>
                  <a:pt x="3240" y="449"/>
                  <a:pt x="4792" y="608"/>
                  <a:pt x="5768" y="1008"/>
                </a:cubicBezTo>
                <a:lnTo>
                  <a:pt x="5768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3529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92" name="Freeform 68"/>
          <p:cNvSpPr>
            <a:spLocks/>
          </p:cNvSpPr>
          <p:nvPr/>
        </p:nvSpPr>
        <p:spPr bwMode="gray">
          <a:xfrm>
            <a:off x="-12700" y="-12700"/>
            <a:ext cx="9156700" cy="1354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67"/>
              </a:cxn>
              <a:cxn ang="0">
                <a:pos x="2104" y="448"/>
              </a:cxn>
              <a:cxn ang="0">
                <a:pos x="5768" y="848"/>
              </a:cxn>
              <a:cxn ang="0">
                <a:pos x="5760" y="8"/>
              </a:cxn>
              <a:cxn ang="0">
                <a:pos x="0" y="0"/>
              </a:cxn>
            </a:cxnLst>
            <a:rect l="0" t="0" r="r" b="b"/>
            <a:pathLst>
              <a:path w="5768" h="848">
                <a:moveTo>
                  <a:pt x="0" y="0"/>
                </a:moveTo>
                <a:lnTo>
                  <a:pt x="0" y="767"/>
                </a:lnTo>
                <a:cubicBezTo>
                  <a:pt x="72" y="760"/>
                  <a:pt x="879" y="496"/>
                  <a:pt x="2104" y="448"/>
                </a:cubicBezTo>
                <a:cubicBezTo>
                  <a:pt x="3330" y="401"/>
                  <a:pt x="4792" y="472"/>
                  <a:pt x="5768" y="848"/>
                </a:cubicBezTo>
                <a:lnTo>
                  <a:pt x="5760" y="8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093" name="Picture 69" descr="figure07_o cop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00075" y="115888"/>
            <a:ext cx="1079500" cy="792162"/>
          </a:xfrm>
          <a:prstGeom prst="rect">
            <a:avLst/>
          </a:prstGeom>
          <a:noFill/>
        </p:spPr>
      </p:pic>
      <p:pic>
        <p:nvPicPr>
          <p:cNvPr id="1094" name="Picture 70" descr="figure07_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12700" y="333375"/>
            <a:ext cx="1439863" cy="1203325"/>
          </a:xfrm>
          <a:prstGeom prst="rect">
            <a:avLst/>
          </a:prstGeom>
          <a:noFill/>
        </p:spPr>
      </p:pic>
      <p:pic>
        <p:nvPicPr>
          <p:cNvPr id="1095" name="Picture 71" descr="figure07_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74750" y="404813"/>
            <a:ext cx="649288" cy="54292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6288" y="1347788"/>
            <a:ext cx="7758112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57D413A-A774-4151-B391-B228D97D0A7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485900" y="20955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779912" y="5373216"/>
            <a:ext cx="3240360" cy="1224136"/>
          </a:xfrm>
        </p:spPr>
        <p:txBody>
          <a:bodyPr/>
          <a:lstStyle/>
          <a:p>
            <a:pPr algn="ctr"/>
            <a:r>
              <a:rPr lang="ru-RU" altLang="ru-RU" sz="1400" dirty="0">
                <a:solidFill>
                  <a:srgbClr val="00B050"/>
                </a:solidFill>
                <a:latin typeface="Times New Roman" pitchFamily="18" charset="0"/>
              </a:rPr>
              <a:t>Выполнила: ученица 4 «А» класса </a:t>
            </a:r>
          </a:p>
          <a:p>
            <a:pPr algn="ctr"/>
            <a:r>
              <a:rPr lang="ru-RU" altLang="ru-RU" sz="1400" dirty="0" err="1">
                <a:solidFill>
                  <a:srgbClr val="00B050"/>
                </a:solidFill>
                <a:latin typeface="Times New Roman" pitchFamily="18" charset="0"/>
              </a:rPr>
              <a:t>Рябченко</a:t>
            </a:r>
            <a:r>
              <a:rPr lang="ru-RU" altLang="ru-RU" sz="1400" dirty="0">
                <a:solidFill>
                  <a:srgbClr val="00B050"/>
                </a:solidFill>
                <a:latin typeface="Times New Roman" pitchFamily="18" charset="0"/>
              </a:rPr>
              <a:t> Таисия</a:t>
            </a:r>
          </a:p>
          <a:p>
            <a:pPr algn="ctr"/>
            <a:r>
              <a:rPr lang="ru-RU" altLang="ru-RU" sz="1400" dirty="0">
                <a:solidFill>
                  <a:srgbClr val="00B050"/>
                </a:solidFill>
                <a:latin typeface="Times New Roman" pitchFamily="18" charset="0"/>
              </a:rPr>
              <a:t>Руководитель: Мартынова Людмила Анатольевна,</a:t>
            </a:r>
          </a:p>
          <a:p>
            <a:pPr algn="ctr"/>
            <a:r>
              <a:rPr lang="ru-RU" altLang="ru-RU" sz="1400" dirty="0">
                <a:solidFill>
                  <a:srgbClr val="00B050"/>
                </a:solidFill>
                <a:latin typeface="Times New Roman" pitchFamily="18" charset="0"/>
              </a:rPr>
              <a:t> учитель начальных классов 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899592" y="1340768"/>
            <a:ext cx="7704856" cy="2520280"/>
          </a:xfrm>
        </p:spPr>
        <p:txBody>
          <a:bodyPr/>
          <a:lstStyle/>
          <a:p>
            <a:pPr algn="ctr"/>
            <a:r>
              <a:rPr lang="ru-RU" altLang="ru-RU" sz="1600" dirty="0">
                <a:solidFill>
                  <a:srgbClr val="0070C0"/>
                </a:solidFill>
              </a:rPr>
              <a:t> </a:t>
            </a:r>
            <a:r>
              <a:rPr lang="ru-RU" altLang="ru-RU" sz="1600" i="1" dirty="0">
                <a:latin typeface="Arial" pitchFamily="34" charset="0"/>
                <a:cs typeface="Arial" pitchFamily="34" charset="0"/>
              </a:rPr>
              <a:t>Муниципальное бюджетное общеобразовательное учреждение        </a:t>
            </a:r>
            <a:r>
              <a:rPr lang="en-US" altLang="ru-RU" sz="1600" i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altLang="ru-RU" sz="1600" i="1" dirty="0">
                <a:latin typeface="Arial" pitchFamily="34" charset="0"/>
                <a:cs typeface="Arial" pitchFamily="34" charset="0"/>
              </a:rPr>
              <a:t>«Средняя общеобразовательная школа № 13 »</a:t>
            </a:r>
            <a:br>
              <a:rPr lang="ru-RU" altLang="ru-RU" sz="1600" i="1" dirty="0">
                <a:latin typeface="Arial" pitchFamily="34" charset="0"/>
                <a:cs typeface="Arial" pitchFamily="34" charset="0"/>
              </a:rPr>
            </a:br>
            <a:r>
              <a:rPr lang="ru-RU" altLang="ru-RU" sz="1600" i="1" dirty="0">
                <a:latin typeface="Arial" pitchFamily="34" charset="0"/>
                <a:cs typeface="Arial" pitchFamily="34" charset="0"/>
              </a:rPr>
              <a:t>    н.п.Высокий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Исследовательский  проект: </a:t>
            </a:r>
            <a:r>
              <a:rPr lang="ru-RU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«Иллюзия обмана»</a:t>
            </a:r>
            <a:br>
              <a:rPr lang="ru-RU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Можно ли верить своим глазам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23928" y="626867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3672408" cy="28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21000">
              <a:srgbClr val="DCEBF5"/>
            </a:gs>
            <a:gs pos="36000">
              <a:srgbClr val="83A7C3"/>
            </a:gs>
            <a:gs pos="45000">
              <a:srgbClr val="768FB9"/>
            </a:gs>
            <a:gs pos="57000">
              <a:srgbClr val="83A7C3"/>
            </a:gs>
            <a:gs pos="66000">
              <a:srgbClr val="FFFFFF"/>
            </a:gs>
            <a:gs pos="73000">
              <a:srgbClr val="9C6563"/>
            </a:gs>
            <a:gs pos="83000">
              <a:srgbClr val="80302D"/>
            </a:gs>
            <a:gs pos="90000">
              <a:srgbClr val="C0524E"/>
            </a:gs>
            <a:gs pos="98000">
              <a:srgbClr val="EBDAD4"/>
            </a:gs>
            <a:gs pos="100000">
              <a:srgbClr val="55261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09550"/>
            <a:ext cx="8208912" cy="1790700"/>
          </a:xfrm>
        </p:spPr>
        <p:txBody>
          <a:bodyPr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Мираж Фата-Моргана</a:t>
            </a:r>
            <a:endParaRPr lang="ru-RU" sz="3600" b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2"/>
          <a:stretch/>
        </p:blipFill>
        <p:spPr>
          <a:xfrm>
            <a:off x="0" y="1556792"/>
            <a:ext cx="9144000" cy="5184576"/>
          </a:xfrm>
        </p:spPr>
      </p:pic>
    </p:spTree>
    <p:extLst>
      <p:ext uri="{BB962C8B-B14F-4D97-AF65-F5344CB8AC3E}">
        <p14:creationId xmlns:p14="http://schemas.microsoft.com/office/powerpoint/2010/main" val="67689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16832"/>
            <a:ext cx="3682752" cy="218437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268760"/>
            <a:ext cx="4680520" cy="5184576"/>
          </a:xfrm>
        </p:spPr>
        <p:txBody>
          <a:bodyPr/>
          <a:lstStyle/>
          <a:p>
            <a:pPr algn="r"/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Иллюзия восприятия размера.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самых известных иллюзий восприятия размера является иллюзия Мюллера-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Лайера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Посмотрев на представленный рисунок, многие  скажут, что отрезок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длиннее отрезка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самом деле отрезки равны.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3945163922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8640"/>
            <a:ext cx="525658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3722092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совершенно равных кружка в середине воспринимаются как разные по величине в зависимости от того, окружают ли их большие или меньшие кружки.</a:t>
            </a:r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083" y="3429000"/>
            <a:ext cx="541759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70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088740"/>
            <a:ext cx="5213145" cy="5616624"/>
          </a:xfrm>
        </p:spPr>
        <p:txBody>
          <a:bodyPr/>
          <a:lstStyle/>
          <a:p>
            <a:pPr algn="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Искажение формы предметов </a:t>
            </a:r>
          </a:p>
          <a:p>
            <a:r>
              <a:rPr lang="ru-RU" dirty="0"/>
              <a:t>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Параллельные линии будут  восприниматься как непараллельные.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 теряет свою правильную форму, если его рассматривать на фоне кривых линий.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Переоценка вертикальных линий. </a:t>
            </a:r>
          </a:p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3476625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763" y="2996952"/>
            <a:ext cx="352325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869160"/>
            <a:ext cx="3408862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55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2636912"/>
            <a:ext cx="4149306" cy="392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2050" y="908720"/>
            <a:ext cx="8291264" cy="1224136"/>
          </a:xfrm>
        </p:spPr>
        <p:txBody>
          <a:bodyPr/>
          <a:lstStyle/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Движущиеся иллюзии.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Неподвижное изображение кажется движущимся. </a:t>
            </a:r>
          </a:p>
          <a:p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21" y="2636912"/>
            <a:ext cx="4392488" cy="393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36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91264" cy="936104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Иллюзия восприятия цвета.</a:t>
            </a:r>
            <a:b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1916832"/>
            <a:ext cx="513515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1916832"/>
            <a:ext cx="3970784" cy="4176464"/>
          </a:xfrm>
        </p:spPr>
        <p:txBody>
          <a:bodyPr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Важнейшим свойством нашего глаза является его способность различать цвета. Но и здесь иллюзиям удалось нас обмануть.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Ошибка возникла из-за яркости фона и цвета окружающих предметов.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19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4AE"/>
            </a:gs>
            <a:gs pos="25000">
              <a:srgbClr val="BD922A"/>
            </a:gs>
            <a:gs pos="36000">
              <a:srgbClr val="BD922A"/>
            </a:gs>
            <a:gs pos="63000">
              <a:srgbClr val="FBE4AE"/>
            </a:gs>
            <a:gs pos="71000">
              <a:srgbClr val="BD922A"/>
            </a:gs>
            <a:gs pos="80000">
              <a:srgbClr val="835E17"/>
            </a:gs>
            <a:gs pos="90000">
              <a:srgbClr val="A28949"/>
            </a:gs>
            <a:gs pos="100000">
              <a:srgbClr val="FAE3B7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328592" cy="792088"/>
          </a:xfrm>
        </p:spPr>
        <p:txBody>
          <a:bodyPr/>
          <a:lstStyle/>
          <a:p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Искусственные иллюзии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0648"/>
            <a:ext cx="288032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1124744"/>
            <a:ext cx="5072781" cy="1728192"/>
          </a:xfrm>
        </p:spPr>
        <p:txBody>
          <a:bodyPr/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Двойственные изображения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изображения, в которых человек выделяет для себя либо фон, либо фигуру в зависимости от его восприятия картинки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24944"/>
            <a:ext cx="3384376" cy="359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32881"/>
            <a:ext cx="4320480" cy="268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55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82000">
              <a:srgbClr val="D6B19C"/>
            </a:gs>
            <a:gs pos="93000">
              <a:srgbClr val="D49E6C"/>
            </a:gs>
            <a:gs pos="98000">
              <a:srgbClr val="A65528"/>
            </a:gs>
            <a:gs pos="100000">
              <a:srgbClr val="66301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35896" y="476672"/>
            <a:ext cx="5312569" cy="1584176"/>
          </a:xfrm>
        </p:spPr>
        <p:txBody>
          <a:bodyPr/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 – перевёртыши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ни крути, как не переворачивай изображения-перевертыши, а картинки местами не меняются. </a:t>
            </a:r>
          </a:p>
          <a:p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2369"/>
            <a:ext cx="3600400" cy="327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9382" y="221168"/>
            <a:ext cx="320435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99245" y="2096225"/>
            <a:ext cx="3962400" cy="457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22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41643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404665"/>
            <a:ext cx="4032448" cy="3240359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Распознавание образов.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Иллюзии распознавания образов характеризуются тем, что порой на изображении очень сложно определить то, что на нём изображено.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60"/>
            <a:ext cx="441643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032448" cy="316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07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6872"/>
            <a:ext cx="4429694" cy="4383368"/>
          </a:xfrm>
          <a:prstGeom prst="rect">
            <a:avLst/>
          </a:prstGeom>
        </p:spPr>
      </p:pic>
      <p:pic>
        <p:nvPicPr>
          <p:cNvPr id="3" name="Объект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85992"/>
            <a:ext cx="4499992" cy="43833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15616" y="980729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Применение оптических иллюзий в жизни:</a:t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ru-RU" sz="2400" b="1" dirty="0">
                <a:solidFill>
                  <a:srgbClr val="0070C0"/>
                </a:solidFill>
              </a:rPr>
              <a:t>                           </a:t>
            </a:r>
            <a:r>
              <a:rPr lang="en-US" sz="2400" b="1" dirty="0">
                <a:solidFill>
                  <a:srgbClr val="FF0000"/>
                </a:solidFill>
              </a:rPr>
              <a:t>3D</a:t>
            </a:r>
            <a:r>
              <a:rPr lang="ru-RU" sz="2400" b="1" dirty="0">
                <a:solidFill>
                  <a:srgbClr val="FF0000"/>
                </a:solidFill>
              </a:rPr>
              <a:t> рисунки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1100" b="0" i="1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Видимое не всегда соответствует действительному</a:t>
            </a:r>
            <a:r>
              <a:rPr kumimoji="0" lang="ru-RU" sz="1100" b="0" i="1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br>
              <a:rPr kumimoji="0" lang="ru-RU" sz="1100" b="0" i="1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100" b="0" i="1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Н. Коперник</a:t>
            </a: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95536" y="1788059"/>
            <a:ext cx="7992888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«Видимое</a:t>
            </a:r>
            <a:r>
              <a:rPr kumimoji="0" lang="ru-RU" sz="3200" b="1" i="1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не всегда соответствует действительному»</a:t>
            </a:r>
            <a:b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Н. Коперник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 Black" panose="020B0A04020102020204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Выражение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обман зрения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жизни встречается довольно часто. К сожалению, наш глаз не точный измерительный прибор, поэтому и ему свойственно ошибаться. Такие ошибки называют оптическими иллюзиями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92" y="980728"/>
            <a:ext cx="396044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332656"/>
            <a:ext cx="4536504" cy="6192688"/>
          </a:xfrm>
        </p:spPr>
        <p:txBody>
          <a:bodyPr/>
          <a:lstStyle/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Одессе есть очень популярная достопримечательность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Ведьмин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дом». Оптическая иллюзия плоского дома создается благодаря тому, что боковые стены дома построены под острым углом. 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Рассматривая дом таможни в Австралии, кажется, что этажи то расширяются, то сужаются, хотя каждый этаж дома одинаковой высоты.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1048"/>
            <a:ext cx="3985245" cy="237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6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DDEBCF"/>
            </a:gs>
            <a:gs pos="44000">
              <a:srgbClr val="9CB86E"/>
            </a:gs>
            <a:gs pos="72000">
              <a:srgbClr val="156B13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4259262" cy="162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52736"/>
            <a:ext cx="3826768" cy="5073427"/>
          </a:xfrm>
        </p:spPr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Иллюзии в цирке создаются за счет использования специальной техники - двойное дно, специальные пружины, скрытые перегородки, определенная установка зеркал.</a:t>
            </a: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446787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898395"/>
      </p:ext>
    </p:extLst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980729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      </a:t>
            </a:r>
            <a:r>
              <a:rPr lang="ru-RU" sz="2400" b="1" dirty="0">
                <a:solidFill>
                  <a:srgbClr val="00B050"/>
                </a:solidFill>
              </a:rPr>
              <a:t>Иллюзии, созданные человеком, например левитация, фокусы.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r="5411"/>
          <a:stretch>
            <a:fillRect/>
          </a:stretch>
        </p:blipFill>
        <p:spPr>
          <a:xfrm>
            <a:off x="179512" y="1988840"/>
            <a:ext cx="4896544" cy="4725144"/>
          </a:xfrm>
          <a:prstGeom prst="rect">
            <a:avLst/>
          </a:prstGeom>
        </p:spPr>
      </p:pic>
      <p:pic>
        <p:nvPicPr>
          <p:cNvPr id="8" name="Picture 2" descr="C:\Users\KE\Downloads\IMG_27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988840"/>
            <a:ext cx="392392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8382" y="3561127"/>
            <a:ext cx="3844822" cy="281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404664"/>
            <a:ext cx="3960440" cy="5976664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Вертикальные линии и детали одежды (полосы, стрелки на брюках, длинные шарфы, высокие каблуки) визуально стройнят и увеличивают рост. </a:t>
            </a:r>
          </a:p>
          <a:p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Горизонтальные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линии (швы, карманы, оборки, ремешки на обуви) полнят.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Клетка увеличивает объём, а круги придают формам округлость. 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 в одном цвете даёт видимость высокого роста, выглядит более изысканно и элегантно, а одежда с яркими цветовыми пятнами полнит.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382" y="260648"/>
            <a:ext cx="3857228" cy="300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302714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4077072"/>
            <a:ext cx="7859216" cy="2376264"/>
          </a:xfrm>
        </p:spPr>
        <p:txBody>
          <a:bodyPr/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Поддадутся ли они иллюзии зрительного восприятия? 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покажем им, оптические иллюзии и попросим их ответить на наши вопросы.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770" y="0"/>
            <a:ext cx="4448175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4286250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2376264" cy="1152128"/>
          </a:xfrm>
        </p:spPr>
        <p:txBody>
          <a:bodyPr/>
          <a:lstStyle/>
          <a:p>
            <a:pPr algn="l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Какой квадрат темнее?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Верхний</a:t>
            </a:r>
            <a:br>
              <a:rPr lang="ru-RU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 Нижний</a:t>
            </a:r>
            <a:br>
              <a:rPr lang="ru-RU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Одинаковые</a:t>
            </a:r>
            <a:br>
              <a:rPr lang="ru-RU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0649"/>
            <a:ext cx="244827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1772816"/>
            <a:ext cx="345638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Подсчитайте  количество ног у слона, изображенного на рисунке: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  4 ноги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   5 ног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  6 ног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  7 ног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16833"/>
            <a:ext cx="244827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40" y="3645024"/>
            <a:ext cx="338437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Какая из желтых линий на картинке больше?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Верхняя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 Нижняя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Одинаковые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958" y="3680897"/>
            <a:ext cx="2554287" cy="144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5128449"/>
            <a:ext cx="248933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Какая деталь больше?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Верхняя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 Нижняя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Одинаковые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230881"/>
            <a:ext cx="2448272" cy="136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46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332656"/>
            <a:ext cx="8424936" cy="5843191"/>
          </a:xfrm>
        </p:spPr>
        <p:txBody>
          <a:bodyPr/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тестирования:</a:t>
            </a: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В тесте приняли участие 65 учащихся школы: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508319"/>
              </p:ext>
            </p:extLst>
          </p:nvPr>
        </p:nvGraphicFramePr>
        <p:xfrm>
          <a:off x="467544" y="1268760"/>
          <a:ext cx="4391025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Лист" r:id="rId3" imgW="4390924" imgH="4000421" progId="Excel.Sheet.12">
                  <p:embed/>
                </p:oleObj>
              </mc:Choice>
              <mc:Fallback>
                <p:oleObj name="Лист" r:id="rId3" imgW="4390924" imgH="4000421" progId="Excel.Sheet.12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268760"/>
                        <a:ext cx="4391025" cy="400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32040" y="1268760"/>
            <a:ext cx="381642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пришли к выводу: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и явления, которые мы видим, не всегда соответствуют реальности  и являются правдой.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Проведенный анализ учит нас, что не всегда следует ограничиваться только оценкой на глаз, а следует подключать логику и производить измерения.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не могут полностью контролировать то, что они видят  и легко поддаются иллюзии. 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97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424936" cy="1584176"/>
          </a:xfrm>
        </p:spPr>
        <p:txBody>
          <a:bodyPr/>
          <a:lstStyle/>
          <a:p>
            <a:r>
              <a:rPr lang="ru-RU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определили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восприятия иллюзий </a:t>
            </a:r>
            <a:r>
              <a:rPr lang="ru-RU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школьниками. Из нашего опроса видно, что легко</a:t>
            </a:r>
            <a:br>
              <a:rPr lang="ru-RU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поддались иллюзии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среднем 62% </a:t>
            </a:r>
            <a:r>
              <a:rPr lang="ru-RU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за 4 вопроса.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08920"/>
            <a:ext cx="6120680" cy="355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88899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9592" y="908720"/>
            <a:ext cx="7632848" cy="936104"/>
          </a:xfrm>
        </p:spPr>
        <p:txBody>
          <a:bodyPr/>
          <a:lstStyle/>
          <a:p>
            <a:pPr lvl="0" algn="ctr">
              <a:spcBef>
                <a:spcPct val="0"/>
              </a:spcBef>
              <a:buClrTx/>
            </a:pPr>
            <a:r>
              <a:rPr lang="ru-RU" altLang="ko-KR" sz="2400" b="1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Экспериментальная часть.</a:t>
            </a:r>
            <a:endParaRPr lang="ru-RU" altLang="ko-KR" sz="2400" dirty="0">
              <a:latin typeface="Arial" pitchFamily="34" charset="0"/>
              <a:cs typeface="Arial" pitchFamily="34" charset="0"/>
            </a:endParaRPr>
          </a:p>
          <a:p>
            <a:pPr lvl="0" algn="ctr" eaLnBrk="0" hangingPunct="0">
              <a:spcBef>
                <a:spcPct val="0"/>
              </a:spcBef>
              <a:buClrTx/>
            </a:pPr>
            <a:r>
              <a:rPr lang="ru-RU" altLang="ko-KR" sz="24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Мы попытаемся сами создать оптические иллюзии. </a:t>
            </a:r>
            <a:endParaRPr lang="ru-RU" altLang="ko-KR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436096" y="2420889"/>
            <a:ext cx="34563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Оказывается, фотография оптической иллюзии создаётся легко,  повторить это может любой.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33546"/>
            <a:ext cx="5112568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77186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1043608" y="1113315"/>
            <a:ext cx="76328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Опыт № 1.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«Сломанный карандаш».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Опустим карандаш в воду и увидим, что он «сломался».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41" name="Рисунок 124" descr="http://www.zhaba.ru/_pics/055_o_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492896"/>
            <a:ext cx="3888432" cy="3672408"/>
          </a:xfrm>
          <a:prstGeom prst="rect">
            <a:avLst/>
          </a:prstGeom>
          <a:noFill/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395536" y="3024786"/>
            <a:ext cx="403244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Дело в том, что по воде свет распространяется медленнее, чем по воздуху. На границе воды и воздуха  лучи света искривляются и кажется, что карандаш сломан.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272808" cy="1080120"/>
          </a:xfrm>
        </p:spPr>
        <p:txBody>
          <a:bodyPr/>
          <a:lstStyle/>
          <a:p>
            <a:r>
              <a:rPr lang="ru-RU" sz="4400" dirty="0">
                <a:solidFill>
                  <a:srgbClr val="00B050"/>
                </a:solidFill>
              </a:rPr>
              <a:t>Обман зрения</a:t>
            </a:r>
            <a:r>
              <a:rPr lang="en-US" sz="4400" dirty="0">
                <a:solidFill>
                  <a:srgbClr val="00B050"/>
                </a:solidFill>
              </a:rPr>
              <a:t>?</a:t>
            </a:r>
            <a:endParaRPr lang="ru-RU" sz="4400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132856"/>
            <a:ext cx="8424936" cy="4129832"/>
          </a:xfrm>
        </p:spPr>
        <p:txBody>
          <a:bodyPr/>
          <a:lstStyle/>
          <a:p>
            <a:pPr>
              <a:buNone/>
            </a:pPr>
            <a:endParaRPr lang="ru-RU" sz="4000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204864"/>
            <a:ext cx="3888432" cy="3744416"/>
          </a:xfrm>
          <a:prstGeom prst="rect">
            <a:avLst/>
          </a:prstGeom>
        </p:spPr>
      </p:pic>
      <p:pic>
        <p:nvPicPr>
          <p:cNvPr id="5" name="Picture 1" descr="H:\МАН\f369f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2204864"/>
            <a:ext cx="439248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784976" cy="2592288"/>
          </a:xfrm>
        </p:spPr>
        <p:txBody>
          <a:bodyPr/>
          <a:lstStyle/>
          <a:p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Опыт № 2.</a:t>
            </a:r>
            <a:r>
              <a:rPr lang="ru-RU" sz="2400" b="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«Куда укажет стрелка».</a:t>
            </a:r>
            <a:br>
              <a:rPr lang="ru-RU" sz="2400" b="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b="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br>
              <a:rPr lang="ru-RU" sz="2400" b="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Оптическая иллюзия со стаканом воды и листком бумаги с нарисованными на ней стрелками, заключается в том, что из-за преломления изображения, кажется, что при наливании в стакан воды стрелки меняют своё направление.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9213"/>
            <a:ext cx="3131840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62" y="3859211"/>
            <a:ext cx="3090445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507" y="3873330"/>
            <a:ext cx="2955493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17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933056"/>
            <a:ext cx="3096344" cy="2304256"/>
          </a:xfrm>
          <a:prstGeom prst="rect">
            <a:avLst/>
          </a:prstGeom>
          <a:noFill/>
        </p:spPr>
      </p:pic>
      <p:pic>
        <p:nvPicPr>
          <p:cNvPr id="60417" name="Рисунок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933056"/>
            <a:ext cx="3240360" cy="2304256"/>
          </a:xfrm>
          <a:prstGeom prst="rect">
            <a:avLst/>
          </a:prstGeom>
          <a:noFill/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395536" y="1325524"/>
            <a:ext cx="8460432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2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Опыт № 3.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«Птица в клетке».</a:t>
            </a:r>
            <a:endParaRPr kumimoji="0" lang="ru-RU" sz="240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Когда перед глазами быстро сменяет друг друга множество неподвижных картинок, то кажется, будто картинка ожила. Так при быстром движении диска, на котором с одной стороны нарисована клетка, а на  другой  - птица, картинки совмещаются, и мы видим птицу в клетке.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1857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	</a:t>
            </a: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539552" y="1276168"/>
            <a:ext cx="79928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ko-K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Batang" pitchFamily="18" charset="-127"/>
                <a:cs typeface="Times New Roman" pitchFamily="18" charset="0"/>
              </a:rPr>
              <a:t>         Опыт </a:t>
            </a:r>
            <a:r>
              <a:rPr kumimoji="0" lang="ru-RU" altLang="ko-KR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№4 </a:t>
            </a:r>
            <a:r>
              <a:rPr kumimoji="0" lang="ru-RU" altLang="ko-K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«Создание фотографии».</a:t>
            </a:r>
          </a:p>
          <a:p>
            <a:pPr algn="just"/>
            <a:r>
              <a:rPr lang="ru-RU" altLang="ko-KR" sz="20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Мы попытаемся сами создать оптические иллюзии. </a:t>
            </a:r>
            <a:endParaRPr lang="ru-RU" altLang="ko-KR" sz="2000" dirty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Фотографии с оптическими иллюзиями становятся всё более популярными.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0968"/>
            <a:ext cx="4392488" cy="34267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69" y="3148149"/>
            <a:ext cx="4176519" cy="341954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3528392" cy="5375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6"/>
          <a:stretch/>
        </p:blipFill>
        <p:spPr>
          <a:xfrm>
            <a:off x="4572000" y="1340768"/>
            <a:ext cx="4176464" cy="537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23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12776"/>
            <a:ext cx="4511824" cy="3960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7"/>
          <a:stretch/>
        </p:blipFill>
        <p:spPr>
          <a:xfrm>
            <a:off x="107503" y="2564904"/>
            <a:ext cx="4176465" cy="41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63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412775"/>
            <a:ext cx="878497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работы мы рассмотрели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виды оптических иллюзий и провели их классификацию, ответили на вопрос: «Можно ли верить своим глазам?».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Законы физики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преломление и отражение лучей создают иллюзии, которые называют миражами.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строения глаза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видеть иллюзии восприятия цвета, размера, формы и иллюзии движения.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Обман зрения происходит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появляется разница между тем, что видят глаза и тем, что воспринимает мозг.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можно сделать вывод, что иллюзия – это не обман, а наука. 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выдвинутая нами, подтвердилась – иллюзии являются искажением восприятия действительности.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узнали, что эти особенности нашего восприятия используют художники, скульпторы и дизайнеры, эти особенности используют и создатели  3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фильмов.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Поэтому, на сегодняшний день, в изучении иллюзий осталось еще немало тайн, которые ждут своих открытий.</a:t>
            </a:r>
            <a:r>
              <a:rPr lang="ru-RU" dirty="0"/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87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you-journal.ru/wp-content/uploads/2015/07/volshebstvo-v-kartinax-roba-gonsalvesa-25-opticheskix-illyuzij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9552" y="2420888"/>
            <a:ext cx="7900416" cy="389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1268760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     Спасибо за внимание!</a:t>
            </a:r>
            <a:endParaRPr lang="ru-RU" sz="36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395536" y="1624087"/>
            <a:ext cx="8208912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ko-KR" sz="2800" dirty="0">
                <a:solidFill>
                  <a:srgbClr val="FF0000"/>
                </a:solidFill>
                <a:latin typeface="Times New Roman" panose="02020603050405020304" pitchFamily="18" charset="0"/>
                <a:ea typeface="Batang" pitchFamily="18" charset="-127"/>
                <a:cs typeface="Times New Roman" pitchFamily="18" charset="0"/>
              </a:rPr>
              <a:t>                        Литература:</a:t>
            </a:r>
            <a:endParaRPr kumimoji="0" lang="ru-RU" altLang="ko-KR" sz="28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Большая книга экспериментов для школьников/ под ред. А. </a:t>
            </a:r>
            <a:r>
              <a:rPr kumimoji="0" lang="ru-RU" altLang="ko-K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Мейяни</a:t>
            </a: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.- м., </a:t>
            </a:r>
            <a:r>
              <a:rPr kumimoji="0" lang="ru-RU" altLang="ko-K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Росмэнпресс</a:t>
            </a: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2012.</a:t>
            </a:r>
            <a:endParaRPr kumimoji="0" lang="ru-RU" altLang="ko-K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Булат В.Л. Оптические явления в природе. - М., Просвещение, 1974.</a:t>
            </a:r>
            <a:endParaRPr kumimoji="0" lang="ru-RU" altLang="ko-K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Марцинковская Т. Д. Общая психология. </a:t>
            </a: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М., Академия, 2010.</a:t>
            </a:r>
            <a:endParaRPr kumimoji="0" lang="ru-RU" altLang="ko-K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Оптические иллюзии. Пер. с англ. Колесниковой И. С. </a:t>
            </a: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М., </a:t>
            </a:r>
            <a:r>
              <a:rPr kumimoji="0" lang="ru-RU" altLang="ko-K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Эксмо</a:t>
            </a: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2014.</a:t>
            </a:r>
            <a:endParaRPr kumimoji="0" lang="ru-RU" altLang="ko-K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Раков Д. Л., </a:t>
            </a:r>
            <a:r>
              <a:rPr kumimoji="0" lang="ru-RU" altLang="ko-K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Печейкина</a:t>
            </a: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Ю. А. Парадоксальный мир невозможных фигур и оптических иллюзий. </a:t>
            </a: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М., </a:t>
            </a:r>
            <a:r>
              <a:rPr kumimoji="0" lang="ru-RU" altLang="ko-K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Либроком</a:t>
            </a: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2015.</a:t>
            </a:r>
            <a:endParaRPr kumimoji="0" lang="ru-RU" altLang="ko-K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ko-K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Чингизи</a:t>
            </a: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М. Революция в зрении: что, как и почему мы видим на самом деле. </a:t>
            </a: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М, АСТ: </a:t>
            </a:r>
            <a:r>
              <a:rPr kumimoji="0" lang="en-US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CORPUS</a:t>
            </a: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2015.</a:t>
            </a:r>
            <a:endParaRPr kumimoji="0" lang="ru-RU" altLang="ko-K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ko-K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http://www.psy.msu.ru/illusion/.</a:t>
            </a:r>
            <a:endParaRPr kumimoji="0" lang="ru-RU" altLang="ko-K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420888"/>
            <a:ext cx="83529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i="1" dirty="0">
              <a:solidFill>
                <a:srgbClr val="0070C0"/>
              </a:solidFill>
            </a:endParaRPr>
          </a:p>
          <a:p>
            <a:endParaRPr lang="ru-RU" sz="2800" b="1" i="1" dirty="0">
              <a:solidFill>
                <a:srgbClr val="0070C0"/>
              </a:solidFill>
            </a:endParaRPr>
          </a:p>
          <a:p>
            <a:r>
              <a:rPr lang="ru-RU" sz="2800" b="1" i="1" dirty="0">
                <a:solidFill>
                  <a:srgbClr val="0070C0"/>
                </a:solidFill>
              </a:rPr>
              <a:t>Предмет исследования:</a:t>
            </a:r>
            <a:r>
              <a:rPr lang="ru-RU" sz="2800" dirty="0">
                <a:solidFill>
                  <a:srgbClr val="0070C0"/>
                </a:solidFill>
              </a:rPr>
              <a:t> </a:t>
            </a:r>
            <a:r>
              <a:rPr lang="ru-RU" sz="2800" dirty="0"/>
              <a:t>причины возникновения оптических иллюзий.</a:t>
            </a:r>
          </a:p>
          <a:p>
            <a:endParaRPr lang="ru-RU" sz="2800" dirty="0"/>
          </a:p>
          <a:p>
            <a:r>
              <a:rPr lang="ru-RU" sz="2800" b="1" i="1" dirty="0">
                <a:solidFill>
                  <a:srgbClr val="0070C0"/>
                </a:solidFill>
              </a:rPr>
              <a:t>Методы :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/>
              <a:t>сбор информации, сравнение, обобщение,  наблюдение, эксперимент.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539552" y="1831394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70C0"/>
                </a:solidFill>
              </a:rPr>
              <a:t>Объект исследования:</a:t>
            </a:r>
            <a:r>
              <a:rPr lang="ru-RU" sz="2800" b="1" i="1" dirty="0"/>
              <a:t>  </a:t>
            </a:r>
            <a:r>
              <a:rPr lang="ru-RU" sz="2800" dirty="0"/>
              <a:t>оптические иллюзии.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484784"/>
            <a:ext cx="73448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Цель проекта: </a:t>
            </a:r>
            <a:r>
              <a:rPr lang="ru-RU" sz="2400" b="1" dirty="0"/>
              <a:t>выяснить, что лежит в основе оптической иллюзии – обман или наука?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420888"/>
            <a:ext cx="784887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600" b="1" dirty="0">
                <a:solidFill>
                  <a:srgbClr val="FF0000"/>
                </a:solidFill>
              </a:rPr>
              <a:t> </a:t>
            </a:r>
          </a:p>
          <a:p>
            <a:pPr algn="just">
              <a:buNone/>
            </a:pPr>
            <a:r>
              <a:rPr lang="ru-RU" sz="2400" b="1" dirty="0">
                <a:solidFill>
                  <a:srgbClr val="0070C0"/>
                </a:solidFill>
              </a:rPr>
              <a:t>Задачи: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1)Изучить  информацию о видах оптических иллюзий, причинах их возникновения;</a:t>
            </a:r>
          </a:p>
          <a:p>
            <a:pPr lvl="0"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2)Узнать, каким образом видит человек, объяснить природу возникновения оптических иллюзий</a:t>
            </a:r>
            <a:r>
              <a:rPr lang="ru-RU" sz="2000" b="1" dirty="0"/>
              <a:t>;</a:t>
            </a: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3) Создать примеры с оптическими иллюзиями.</a:t>
            </a:r>
          </a:p>
          <a:p>
            <a:pPr marL="0" indent="0">
              <a:buNone/>
            </a:pP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ГИПОТЕЗА: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/>
              <a:t> иллюзии являются искажением восприятия действительности.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E\Downloads\Street-paintings-3d-people-art_1920x128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2420888"/>
            <a:ext cx="424847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6016" y="2780928"/>
            <a:ext cx="4248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Иллюзии с давних пор объясняли как сбои в работе зрительной системы.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340769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В переводе с латыни слово </a:t>
            </a:r>
            <a:r>
              <a:rPr lang="ru-RU" sz="2800" b="1" i="1" dirty="0">
                <a:solidFill>
                  <a:srgbClr val="0070C0"/>
                </a:solidFill>
              </a:rPr>
              <a:t>«иллюзия» 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означает «ошибка, заблуждение». </a:t>
            </a:r>
            <a:endParaRPr lang="ru-RU" sz="2800" i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196752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Зрительный аппарат человека – сложно устроенная система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37444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941168"/>
            <a:ext cx="8964488" cy="191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</a:rPr>
              <a:t>1. Отраженные от предмета свет проходит сквозь роговицу и зрачок к хрусталику.</a:t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2. Затем он и попадает на сетчатку.</a:t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3. Сетчатка принимает световой импульс и на ней создается перевернутое и уменьшенное изображение  предмета. </a:t>
            </a:r>
          </a:p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</a:rPr>
              <a:t>4. Изображение передается зрительному нерву.</a:t>
            </a:r>
          </a:p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</a:rPr>
              <a:t>5. Зрительный нерв посылает сигнал мозгу.</a:t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6. Мозг переводит сигнал в зрительный образ.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412776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Оптическая иллюзия возникает тогда, когда то, что мы видим, не совпадает с тем, что есть на самом деле, это и есть обман зрения.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2996952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Оптические иллюзии  </a:t>
            </a:r>
            <a:endParaRPr lang="ru-RU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475656" y="3645024"/>
            <a:ext cx="144016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139952" y="3717032"/>
            <a:ext cx="72008" cy="1944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796136" y="3645024"/>
            <a:ext cx="1008112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4725144"/>
            <a:ext cx="313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Естественные </a:t>
            </a:r>
          </a:p>
          <a:p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(созданные природой)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43808" y="5661248"/>
            <a:ext cx="3096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Искусственные</a:t>
            </a:r>
          </a:p>
          <a:p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(придуманные человеком)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148064" y="4941168"/>
            <a:ext cx="424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Смешанные (естественные иллюзии) воссозданные человеком.</a:t>
            </a:r>
            <a:endParaRPr lang="ru-RU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484784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Arial Black" pitchFamily="34" charset="0"/>
                <a:cs typeface="Times New Roman" panose="02020603050405020304" pitchFamily="18" charset="0"/>
              </a:rPr>
              <a:t>Естественные оптические иллюзии: </a:t>
            </a:r>
            <a:endParaRPr lang="ru-RU" sz="28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140968"/>
            <a:ext cx="4297660" cy="3297155"/>
          </a:xfrm>
          <a:prstGeom prst="rect">
            <a:avLst/>
          </a:prstGeom>
        </p:spPr>
      </p:pic>
      <p:pic>
        <p:nvPicPr>
          <p:cNvPr id="4" name="Picture 2" descr="http://img15.mynnm.com/e/1/e/e/8/04da0ffbe175f14a83c5a23be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417646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1" y="2276872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            </a:t>
            </a:r>
            <a:r>
              <a:rPr lang="ru-RU" sz="2400" b="1" dirty="0">
                <a:solidFill>
                  <a:srgbClr val="FF0000"/>
                </a:solidFill>
              </a:rPr>
              <a:t>МИРАЖ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2276872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ПРИРОДНЫЙ ЛАНДШАФТ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Мир 3D">
  <a:themeElements>
    <a:clrScheme name="cdb2004101gl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cdb2004101g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b2004101gl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01gl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01gl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3178</TotalTime>
  <Words>1459</Words>
  <Application>Microsoft Office PowerPoint</Application>
  <PresentationFormat>Экран (4:3)</PresentationFormat>
  <Paragraphs>170</Paragraphs>
  <Slides>37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Calibri</vt:lpstr>
      <vt:lpstr>Times New Roman</vt:lpstr>
      <vt:lpstr>Verdana</vt:lpstr>
      <vt:lpstr>Wingdings</vt:lpstr>
      <vt:lpstr>Мир 3D</vt:lpstr>
      <vt:lpstr>Лист</vt:lpstr>
      <vt:lpstr> Муниципальное бюджетное общеобразовательное учреждение              «Средняя общеобразовательная школа № 13 »     н.п.Высокий    Исследовательский  проект: «Иллюзия обмана» Можно ли верить своим глазам?  </vt:lpstr>
      <vt:lpstr>Презентация PowerPoint</vt:lpstr>
      <vt:lpstr>Обман зрения?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Мираж Фата-Моргана</vt:lpstr>
      <vt:lpstr>Презентация PowerPoint</vt:lpstr>
      <vt:lpstr>Презентация PowerPoint</vt:lpstr>
      <vt:lpstr>Презентация PowerPoint</vt:lpstr>
      <vt:lpstr>Презентация PowerPoint</vt:lpstr>
      <vt:lpstr>Иллюзия восприятия цвета. </vt:lpstr>
      <vt:lpstr>             Искусственные иллюзии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 Какой квадрат темнее? А. Верхний Б. Нижний В. Одинаковые </vt:lpstr>
      <vt:lpstr>Презентация PowerPoint</vt:lpstr>
      <vt:lpstr>Мы определили процент восприятия иллюзий школьниками. Из нашего опроса видно, что легко поддались иллюзии в среднем 62% учащихся за 4 вопроса.</vt:lpstr>
      <vt:lpstr>Презентация PowerPoint</vt:lpstr>
      <vt:lpstr>Презентация PowerPoint</vt:lpstr>
      <vt:lpstr>Опыт № 2. «Куда укажет стрелка».   Оптическая иллюзия со стаканом воды и листком бумаги с нарисованными на ней стрелками, заключается в том, что из-за преломления изображения, кажется, что при наливании в стакан воды стрелки меняют своё направление.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 работа  «Обман зрения»</dc:title>
  <dc:creator>user</dc:creator>
  <cp:lastModifiedBy>МБОУ СОШ №13</cp:lastModifiedBy>
  <cp:revision>171</cp:revision>
  <dcterms:created xsi:type="dcterms:W3CDTF">2014-04-06T16:16:59Z</dcterms:created>
  <dcterms:modified xsi:type="dcterms:W3CDTF">2025-04-18T09:05:30Z</dcterms:modified>
</cp:coreProperties>
</file>