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1" r:id="rId2"/>
    <p:sldId id="257" r:id="rId3"/>
    <p:sldId id="263" r:id="rId4"/>
    <p:sldId id="262" r:id="rId5"/>
    <p:sldId id="265" r:id="rId6"/>
    <p:sldId id="277" r:id="rId7"/>
    <p:sldId id="267" r:id="rId8"/>
    <p:sldId id="268" r:id="rId9"/>
    <p:sldId id="271" r:id="rId10"/>
    <p:sldId id="269" r:id="rId11"/>
    <p:sldId id="270" r:id="rId12"/>
    <p:sldId id="272" r:id="rId13"/>
    <p:sldId id="273" r:id="rId14"/>
    <p:sldId id="274" r:id="rId15"/>
    <p:sldId id="275" r:id="rId16"/>
    <p:sldId id="276" r:id="rId17"/>
    <p:sldId id="26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ya" initials="S" lastIdx="1" clrIdx="0">
    <p:extLst>
      <p:ext uri="{19B8F6BF-5375-455C-9EA6-DF929625EA0E}">
        <p15:presenceInfo xmlns:p15="http://schemas.microsoft.com/office/powerpoint/2012/main" userId="43f0651f95da5bf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536" autoAdjust="0"/>
    <p:restoredTop sz="94660"/>
  </p:normalViewPr>
  <p:slideViewPr>
    <p:cSldViewPr snapToGrid="0">
      <p:cViewPr varScale="1">
        <p:scale>
          <a:sx n="53" d="100"/>
          <a:sy n="53" d="100"/>
        </p:scale>
        <p:origin x="114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3-11T16:02:22.108" idx="1">
    <p:pos x="7680" y="-84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CA3EE-2D64-40A4-93E5-0AAD5DD31289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60C5E-335E-49B6-8D22-27A1995B31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185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4935E-8F62-4FB0-989C-37CC270A4F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DFDBAA-314A-4BEF-8798-8B97AAF2C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202F91-63A8-408D-B549-F5BB3F655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E30-720F-41BD-9E78-62FA2CFED576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906C8C-75CA-4023-93AE-D199AF636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0DF74D-5C64-470B-8F4E-29B5958CF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79F-7E16-4156-B3EF-D2AA5D44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397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D0AE6-20B4-424F-8683-F27D249EA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0FBAB15-4315-4FED-B7D8-75C181B4F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8BE90A-F4A6-418D-B851-E0AABB617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E30-720F-41BD-9E78-62FA2CFED576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9B4B7C-CFE4-448D-A060-FA852FF6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3F2937-153D-40E0-B536-5419941F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79F-7E16-4156-B3EF-D2AA5D44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68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F32B5AD-9F2B-4DFE-9FEB-AECC30DDDF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ED9AE3-FCD4-4EC9-9EAB-A10E37777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877097-F76F-43DB-8A7C-30A714B3F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E30-720F-41BD-9E78-62FA2CFED576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74152C-61E5-4504-83FC-5E0AAC3B4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D0ADB8-73C9-4C2F-A857-89950E11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79F-7E16-4156-B3EF-D2AA5D44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452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3E396-5C26-489D-8212-DEC8A31F1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163474-BC57-43B6-8C75-B70D1B158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A4067A-CAB0-428D-BCB3-4517D7659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E30-720F-41BD-9E78-62FA2CFED576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2D7A56-11CF-400F-BEA5-A89FE20E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BBE3C-CC4C-4C17-9F4D-79FE031F8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79F-7E16-4156-B3EF-D2AA5D44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871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4444F-B41A-4D29-873D-DEF328CAA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9FBAF3-B4E7-4399-8E34-6DA80762C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92716B-DD1C-40AA-AB2D-8A9CC63B1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E30-720F-41BD-9E78-62FA2CFED576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FB8145-6627-4661-A0A0-E1812D5DD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AFE5F4-90BF-498B-97F5-C34DC8E3C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79F-7E16-4156-B3EF-D2AA5D44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58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63465-05BC-4FDF-B3B3-A6FDD31C5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0CDD93-EC38-4E48-8507-F2CA31653F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8D6307-D86A-44CB-BDA5-09BE23771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14E4E3-D5C2-4D2B-822C-A63EE91E3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E30-720F-41BD-9E78-62FA2CFED576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18F152-59E5-433A-83CA-B897686B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1E4B8F-6AD9-450E-96CC-B4610832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79F-7E16-4156-B3EF-D2AA5D44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526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29693-8C8C-4240-A35A-F99FD9541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7AB542-5DBC-4DEF-A1C2-F3AAE44B2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9571F1-794D-4C1D-827C-2CC4F0EB3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619BC9-8613-46B7-9C80-D48C7C901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22AD2B0-8589-417C-A815-89BAD21053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3513CCC-7057-4CC8-A2BB-5B4CC6BDF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E30-720F-41BD-9E78-62FA2CFED576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89350C-2F7B-4E18-8281-18DF1DD74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234DE1-496A-4651-90E1-57BA0C43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79F-7E16-4156-B3EF-D2AA5D44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39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5A150A-C19B-4BA3-BC46-917056261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4C37F5-3A53-4CD8-BD36-1CC17289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E30-720F-41BD-9E78-62FA2CFED576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90D72F-1A65-40B7-83C4-D6BAADE33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4B8B39-1E4A-42EC-B979-1A27BC64D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79F-7E16-4156-B3EF-D2AA5D44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347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192DAA-F7DE-49D5-AEE5-BDA2FF74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E30-720F-41BD-9E78-62FA2CFED576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51072A-C407-4822-BA12-8A6E50F3D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E15856-E21E-461A-BF4E-E0FB6CB9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79F-7E16-4156-B3EF-D2AA5D44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604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8E9FC-A8C9-4A49-8128-5E1AB43E9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677B5C-17DA-45D7-B452-79C0613C8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51F13F-C562-4760-AF74-DEB9ACD9C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830613-B819-4170-9C9C-F6DD664C2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E30-720F-41BD-9E78-62FA2CFED576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A02B1F-4407-4DC1-8029-4117560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CE4AED-20CA-43B1-9432-A871653D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79F-7E16-4156-B3EF-D2AA5D44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604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5671A-0E5C-4F38-B25D-87D40A803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D05B8F-35B9-4ADB-8D06-3EDFB34D9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8DF95B-F3E8-41EB-B6E7-8F51F1BDA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38505A-08DF-4D35-99E3-F3CEBC4EE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EE30-720F-41BD-9E78-62FA2CFED576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C4E390-D454-44C6-B97C-D9950850E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C8878F-D456-4E6A-80B8-9885A2AB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7C79F-7E16-4156-B3EF-D2AA5D44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38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23125-A0D4-42E3-A0D5-5EF3F3916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4E0309-3094-4208-AF35-00A8F9B80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55EB16-EA20-4FB8-9A38-ED147AC919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AEE30-720F-41BD-9E78-62FA2CFED576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6B3EBF-2F21-4A34-B181-8486F4F1C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F8B81E-B3DB-4C79-B2D0-9976C7993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7C79F-7E16-4156-B3EF-D2AA5D449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14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215701-AAF4-4115-996B-C54255882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674139-B01A-4BF5-82EA-36F0798095D6}"/>
              </a:ext>
            </a:extLst>
          </p:cNvPr>
          <p:cNvSpPr txBox="1"/>
          <p:nvPr/>
        </p:nvSpPr>
        <p:spPr>
          <a:xfrm>
            <a:off x="1353312" y="274320"/>
            <a:ext cx="99486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Муниципальное казённое дошкольное образовательное учреждение                                                  «Детский сад»</a:t>
            </a:r>
            <a:r>
              <a:rPr kumimoji="0" lang="ru-RU" sz="1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№</a:t>
            </a: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35</a:t>
            </a:r>
            <a:b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91E76A-6811-4B4F-A8D8-4E3B46674F94}"/>
              </a:ext>
            </a:extLst>
          </p:cNvPr>
          <p:cNvSpPr txBox="1"/>
          <p:nvPr/>
        </p:nvSpPr>
        <p:spPr>
          <a:xfrm>
            <a:off x="969264" y="1737360"/>
            <a:ext cx="1033272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речи детей </a:t>
            </a:r>
          </a:p>
          <a:p>
            <a:pPr algn="ctr"/>
            <a:r>
              <a:rPr lang="ru-RU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 </a:t>
            </a:r>
          </a:p>
          <a:p>
            <a:pPr algn="ctr"/>
            <a:r>
              <a:rPr lang="ru-RU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средствами игровых технологий</a:t>
            </a:r>
            <a:endParaRPr lang="ru-RU" sz="4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CEFAF6-DF10-42E5-AB3D-05C8A34594A2}"/>
              </a:ext>
            </a:extLst>
          </p:cNvPr>
          <p:cNvSpPr txBox="1"/>
          <p:nvPr/>
        </p:nvSpPr>
        <p:spPr>
          <a:xfrm>
            <a:off x="1743456" y="4813206"/>
            <a:ext cx="87050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учитель-логопед</a:t>
            </a:r>
          </a:p>
          <a:p>
            <a:pPr algn="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Олеговна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Перевалова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520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B48400-46B4-407A-A4BD-265B4E9B0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3122"/>
            <a:ext cx="16715232" cy="81811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1909C2-BF70-4C71-8763-E60E18C96EDE}"/>
              </a:ext>
            </a:extLst>
          </p:cNvPr>
          <p:cNvSpPr txBox="1"/>
          <p:nvPr/>
        </p:nvSpPr>
        <p:spPr>
          <a:xfrm>
            <a:off x="566928" y="420624"/>
            <a:ext cx="974750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5.Совершенствование лексико-грамматического строя речи</a:t>
            </a:r>
          </a:p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«Один-много»</a:t>
            </a:r>
          </a:p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«Назови ласково»</a:t>
            </a:r>
          </a:p>
          <a:p>
            <a:pPr marL="342900" indent="-342900" algn="ctr">
              <a:buFontTx/>
              <a:buChar char="-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«Сосчитай до 5»</a:t>
            </a:r>
          </a:p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«Жадина»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FB2A8B-D354-4379-B3C6-AB9D4E552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6" t="5152" b="12017"/>
          <a:stretch/>
        </p:blipFill>
        <p:spPr>
          <a:xfrm>
            <a:off x="7168896" y="859537"/>
            <a:ext cx="5821898" cy="59874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57ADEC-4B24-4015-8B83-B5280E3BF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764615">
            <a:off x="897925" y="2349713"/>
            <a:ext cx="3899283" cy="406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57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A228F8-F54C-4C88-924B-E7A56524C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173325" cy="7083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BF44A3-0661-4CF7-92DF-B35F80A4AC34}"/>
              </a:ext>
            </a:extLst>
          </p:cNvPr>
          <p:cNvSpPr txBox="1"/>
          <p:nvPr/>
        </p:nvSpPr>
        <p:spPr>
          <a:xfrm>
            <a:off x="1152144" y="1280160"/>
            <a:ext cx="9418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6.Развитие слогового анализа  слов.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«Загрузи в нужный кузов»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909BAA-693D-4281-AD7F-219F6AB8D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448" y="1757215"/>
            <a:ext cx="5858447" cy="53266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C66E9B-AE59-4BD5-9978-FAE5CF148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39486">
            <a:off x="710449" y="3417830"/>
            <a:ext cx="4936414" cy="304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6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996C2C-A534-478F-BFE3-86AF76B6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057" y="0"/>
            <a:ext cx="24754114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09E874-8369-4627-A5EF-B6370F812505}"/>
              </a:ext>
            </a:extLst>
          </p:cNvPr>
          <p:cNvSpPr txBox="1"/>
          <p:nvPr/>
        </p:nvSpPr>
        <p:spPr>
          <a:xfrm>
            <a:off x="438912" y="822960"/>
            <a:ext cx="11155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7.Развитие мелкой моторики.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Поиски картинок в кинетическом песке, крупе.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A4DD28-3D38-4E6F-9AA0-3B20A6C6E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571" y="2571722"/>
            <a:ext cx="3721429" cy="42862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913C89-0BDB-4A2C-A4A5-EECACF3C18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85"/>
          <a:stretch/>
        </p:blipFill>
        <p:spPr>
          <a:xfrm rot="20842173">
            <a:off x="2238308" y="2030208"/>
            <a:ext cx="3743190" cy="43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84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E95567-AE24-4D14-A9BA-A0D258BAE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24AB3C-5A2E-4A24-8EA9-4F712D6447B6}"/>
              </a:ext>
            </a:extLst>
          </p:cNvPr>
          <p:cNvSpPr txBox="1"/>
          <p:nvPr/>
        </p:nvSpPr>
        <p:spPr>
          <a:xfrm>
            <a:off x="530352" y="749808"/>
            <a:ext cx="106070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8.Развитие высших психических функций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-«Третий лишний»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-«Чего не стало»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«Узнай, что это»</a:t>
            </a:r>
          </a:p>
        </p:txBody>
      </p:sp>
    </p:spTree>
    <p:extLst>
      <p:ext uri="{BB962C8B-B14F-4D97-AF65-F5344CB8AC3E}">
        <p14:creationId xmlns:p14="http://schemas.microsoft.com/office/powerpoint/2010/main" val="3072916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D93CDF-FCEF-45E2-9C04-557C38D1D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3C6ADF-F925-40AC-B2C9-7ECEDA03D26B}"/>
              </a:ext>
            </a:extLst>
          </p:cNvPr>
          <p:cNvSpPr txBox="1"/>
          <p:nvPr/>
        </p:nvSpPr>
        <p:spPr>
          <a:xfrm>
            <a:off x="493776" y="786384"/>
            <a:ext cx="963777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9.Развитие связной речи</a:t>
            </a:r>
          </a:p>
          <a:p>
            <a:pPr marL="342900" indent="-342900">
              <a:buFontTx/>
              <a:buChar char="-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«Продолжи предложение»</a:t>
            </a:r>
          </a:p>
          <a:p>
            <a:pPr marL="342900" indent="-342900">
              <a:buFontTx/>
              <a:buChar char="-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«Составь предложение»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A9C719-1D62-41E5-BDE7-6576D4DA3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4735">
            <a:off x="4368373" y="1153730"/>
            <a:ext cx="7511143" cy="604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97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9C8FCB-8E32-4364-851B-21DE75A2E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19888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06E147-E614-4A51-98C9-922AF52A1A7F}"/>
              </a:ext>
            </a:extLst>
          </p:cNvPr>
          <p:cNvSpPr txBox="1"/>
          <p:nvPr/>
        </p:nvSpPr>
        <p:spPr>
          <a:xfrm>
            <a:off x="530352" y="713232"/>
            <a:ext cx="1025956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Развитие межполушарных связей</a:t>
            </a:r>
          </a:p>
          <a:p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«Разверни и назови»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08CE17-7C22-4785-9ED3-77548F123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60"/>
          <a:stretch/>
        </p:blipFill>
        <p:spPr>
          <a:xfrm>
            <a:off x="6096000" y="1664208"/>
            <a:ext cx="4840224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8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9CFACA-C0EF-4140-B10F-12D2E47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BF2677-C747-492F-A8CD-3DFAE0FACA33}"/>
              </a:ext>
            </a:extLst>
          </p:cNvPr>
          <p:cNvSpPr txBox="1"/>
          <p:nvPr/>
        </p:nvSpPr>
        <p:spPr>
          <a:xfrm>
            <a:off x="791308" y="756138"/>
            <a:ext cx="94429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11.Обучение грамоте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«Выложи букву»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3906AB-5675-40C3-B3E9-541A19671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20" t="11985" r="10036" b="11394"/>
          <a:stretch/>
        </p:blipFill>
        <p:spPr>
          <a:xfrm rot="16200000">
            <a:off x="5499829" y="1659348"/>
            <a:ext cx="5240087" cy="515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71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5BA30E-40EB-4AB4-951C-6D7C2C387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938" y="0"/>
            <a:ext cx="15173325" cy="7083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6BF863-BD8D-4EB8-A1C8-4B82E22F485A}"/>
              </a:ext>
            </a:extLst>
          </p:cNvPr>
          <p:cNvSpPr txBox="1"/>
          <p:nvPr/>
        </p:nvSpPr>
        <p:spPr>
          <a:xfrm>
            <a:off x="1024128" y="1554480"/>
            <a:ext cx="97840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 </a:t>
            </a:r>
            <a:r>
              <a:rPr lang="ru-RU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всегда эмоции, а там где есть эмоции, там активность, </a:t>
            </a:r>
          </a:p>
          <a:p>
            <a:r>
              <a:rPr lang="ru-RU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там внимание и воображение, там работает мышление.</a:t>
            </a:r>
          </a:p>
          <a:p>
            <a:r>
              <a:rPr lang="ru-RU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Использование игровых технологий в логопедической</a:t>
            </a:r>
          </a:p>
          <a:p>
            <a:r>
              <a:rPr lang="ru-RU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практике положительно влияет не только на речевое </a:t>
            </a:r>
          </a:p>
          <a:p>
            <a:r>
              <a:rPr lang="ru-RU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развитие ребенка, но и формируют </a:t>
            </a:r>
          </a:p>
          <a:p>
            <a:r>
              <a:rPr lang="ru-RU" sz="2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личность ребенка  в целом.</a:t>
            </a:r>
            <a:endParaRPr lang="ru-RU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416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2943B8-D3D4-436C-9220-B08D9DC5F9AC}"/>
              </a:ext>
            </a:extLst>
          </p:cNvPr>
          <p:cNvSpPr txBox="1"/>
          <p:nvPr/>
        </p:nvSpPr>
        <p:spPr>
          <a:xfrm>
            <a:off x="3033252" y="132736"/>
            <a:ext cx="9158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144D61-1FA3-4585-8622-0B3B8CE8A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9626" y="-898107"/>
            <a:ext cx="15173325" cy="7829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CB56E5-29A4-413A-B608-B43B32F50B28}"/>
              </a:ext>
            </a:extLst>
          </p:cNvPr>
          <p:cNvSpPr txBox="1"/>
          <p:nvPr/>
        </p:nvSpPr>
        <p:spPr>
          <a:xfrm>
            <a:off x="400050" y="-428625"/>
            <a:ext cx="1057275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Игровой метод — это основной метод работы с детьми. Во время игр дети овладевают навыками и умениями правильной речи, а также другими видами деятельности. Игра делает сам процесс обучения эмоциональным, действенным, позволяя ребёнку получить собственный опыт.</a:t>
            </a:r>
          </a:p>
          <a:p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обобщение и представление личного опыта использования игровых технологий в логопедической работе.</a:t>
            </a:r>
          </a:p>
          <a:p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Изучение современных подходов по использованию игровых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технологий в коррекции речи детей дошкольного возраста.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Описать формы и методы работы с детьми с использованием игровых технологий 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Пополнение методической копилки на развитие всех сторон речи.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Внедрить систему работы по использованию игровых технологий в коррекции речи детей дошкольного возраста, распространение положительного опыта.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1343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CCB38D-1614-4A79-A9D2-747458D8A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5CB12E-74FB-431B-8834-377C592A8FEA}"/>
              </a:ext>
            </a:extLst>
          </p:cNvPr>
          <p:cNvSpPr txBox="1"/>
          <p:nvPr/>
        </p:nvSpPr>
        <p:spPr>
          <a:xfrm>
            <a:off x="493776" y="475488"/>
            <a:ext cx="114665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333333"/>
                </a:solidFill>
                <a:latin typeface="Times New Roman"/>
                <a:ea typeface="Times New Roman"/>
              </a:rPr>
              <a:t>Целью </a:t>
            </a:r>
            <a:r>
              <a:rPr lang="ru-RU" sz="2400" i="1" dirty="0">
                <a:solidFill>
                  <a:srgbClr val="333333"/>
                </a:solidFill>
                <a:latin typeface="Times New Roman"/>
                <a:ea typeface="Times New Roman"/>
              </a:rPr>
              <a:t>использования игровой технологии в логопедической практике является повышение мотивации к занятиям, увеличение результативности коррекционно-развивающей работы, развитие любознательности, интереса к русскому языку.</a:t>
            </a:r>
            <a:endParaRPr lang="ru-RU" sz="2400" i="1" dirty="0">
              <a:solidFill>
                <a:srgbClr val="2B2B2B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Игры, используемые на логопедических занятиях,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выполняют следующие функции:</a:t>
            </a:r>
            <a:endParaRPr lang="ru-RU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обучающую </a:t>
            </a:r>
            <a:r>
              <a:rPr lang="ru-RU" sz="24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(помогают усвоить либо закрепить материал, предлагаемый на занятии);</a:t>
            </a:r>
            <a:endParaRPr lang="ru-RU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диагностическую</a:t>
            </a:r>
            <a:r>
              <a:rPr lang="ru-RU" sz="24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(дают возможность логопеду диагностировать различные проявления ребёнка);</a:t>
            </a:r>
            <a:endParaRPr lang="ru-RU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терапевтическую</a:t>
            </a:r>
            <a:r>
              <a:rPr lang="ru-RU" sz="24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(выступают как средство преодоления различных трудностей в обучении);</a:t>
            </a:r>
            <a:endParaRPr lang="ru-RU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коррекционную</a:t>
            </a:r>
            <a:r>
              <a:rPr lang="ru-RU" sz="24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(вносят позитивные изменения, дополнения в структуру личностных показателей ребёнка);</a:t>
            </a:r>
            <a:endParaRPr lang="ru-RU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развлекательную </a:t>
            </a:r>
            <a:r>
              <a:rPr lang="ru-RU" sz="2400" dirty="0">
                <a:solidFill>
                  <a:srgbClr val="2B2B2B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(эмоционально окрашивают деятельность ребёнка, делают процесс познания увлекательным).</a:t>
            </a:r>
            <a:endParaRPr lang="ru-RU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sz="2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9362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2A27E9-611D-45E1-9F16-CE9E65CD3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9626" y="-1"/>
            <a:ext cx="15173325" cy="6931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0D893A-3BF0-49D1-B49D-6DF7B7022149}"/>
              </a:ext>
            </a:extLst>
          </p:cNvPr>
          <p:cNvSpPr txBox="1"/>
          <p:nvPr/>
        </p:nvSpPr>
        <p:spPr>
          <a:xfrm>
            <a:off x="475488" y="-219456"/>
            <a:ext cx="11466576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500" dirty="0">
              <a:solidFill>
                <a:srgbClr val="333333"/>
              </a:solidFill>
              <a:latin typeface="Times New Roman" panose="02020603050405020304" pitchFamily="18" charset="0"/>
              <a:ea typeface="Times New Roman"/>
              <a:cs typeface="Times New Roman" pitchFamily="18" charset="0"/>
            </a:endParaRPr>
          </a:p>
          <a:p>
            <a:endParaRPr lang="ru-RU" sz="2500" dirty="0">
              <a:solidFill>
                <a:srgbClr val="333333"/>
              </a:solidFill>
              <a:latin typeface="Times New Roman" panose="02020603050405020304" pitchFamily="18" charset="0"/>
              <a:ea typeface="Times New Roman"/>
              <a:cs typeface="Times New Roman" pitchFamily="18" charset="0"/>
            </a:endParaRPr>
          </a:p>
          <a:p>
            <a:r>
              <a:rPr lang="ru-RU" sz="25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itchFamily="18" charset="0"/>
              </a:rPr>
              <a:t>Реализация игровых приемов и ситуаций на занятиях проходит по таким основным направлениям:</a:t>
            </a:r>
            <a:endParaRPr lang="ru-RU" sz="2500" dirty="0">
              <a:latin typeface="Times New Roman" panose="02020603050405020304" pitchFamily="18" charset="0"/>
              <a:ea typeface="Calibri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5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itchFamily="18" charset="0"/>
              </a:rPr>
              <a:t>дидактическая цель ставится перед детьми в форме игровой задачи;</a:t>
            </a:r>
            <a:endParaRPr lang="ru-RU" sz="2500" dirty="0">
              <a:latin typeface="Times New Roman" panose="02020603050405020304" pitchFamily="18" charset="0"/>
              <a:ea typeface="Calibri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5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itchFamily="18" charset="0"/>
              </a:rPr>
              <a:t>учебная деятельность подчиняется правилам игры;</a:t>
            </a:r>
            <a:endParaRPr lang="ru-RU" sz="2500" dirty="0">
              <a:latin typeface="Times New Roman" panose="02020603050405020304" pitchFamily="18" charset="0"/>
              <a:ea typeface="Calibri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5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itchFamily="18" charset="0"/>
              </a:rPr>
              <a:t>учебный материал используется в качестве ее средства;</a:t>
            </a:r>
            <a:endParaRPr lang="ru-RU" sz="2500" dirty="0">
              <a:latin typeface="Times New Roman" panose="02020603050405020304" pitchFamily="18" charset="0"/>
              <a:ea typeface="Calibri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5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itchFamily="18" charset="0"/>
              </a:rPr>
              <a:t>в учебную деятельность вводится элемент соревнования, который переводит дидактическую задачу в игровую;</a:t>
            </a:r>
            <a:endParaRPr lang="ru-RU" sz="2500" dirty="0">
              <a:latin typeface="Times New Roman" panose="02020603050405020304" pitchFamily="18" charset="0"/>
              <a:ea typeface="Calibri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5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itchFamily="18" charset="0"/>
              </a:rPr>
              <a:t>успешное выполнение дидактического задания связывается с игровым результатом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0157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6958EC-6455-4AA9-B652-390BE51BA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3258" y="-1"/>
            <a:ext cx="12615258" cy="6931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0FE7AB-E4CA-4ECA-8313-C2E50F8239B0}"/>
              </a:ext>
            </a:extLst>
          </p:cNvPr>
          <p:cNvSpPr txBox="1"/>
          <p:nvPr/>
        </p:nvSpPr>
        <p:spPr>
          <a:xfrm>
            <a:off x="566928" y="877824"/>
            <a:ext cx="1020470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дети перенасыщены различными игрушками и пособиями. И каждый раз в работе с детьми приходится находить новые способы взаимодействия, которые будут для них интересны. В своей работе я обнаружила  положительный отклик от детей при использовании пособий из дерева.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7202FCD-0999-4FD5-AC03-A19B0EC58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682" y="2893760"/>
            <a:ext cx="5265683" cy="403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37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624078-A5C5-40F0-9D8E-81058B0EA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60176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FA1930-2EE1-4968-BFC7-0368EF6F0189}"/>
              </a:ext>
            </a:extLst>
          </p:cNvPr>
          <p:cNvSpPr txBox="1"/>
          <p:nvPr/>
        </p:nvSpPr>
        <p:spPr>
          <a:xfrm>
            <a:off x="0" y="420624"/>
            <a:ext cx="8083296" cy="232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Предлагаю вам логопедические игры из одного деревянного пособия, применение которых развивает многие компоненты речевой системы.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1.Развитие речевого дыхания.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«Найди картинку»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AABF0D0-2C38-4316-AE6A-34697797B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528" y="1755648"/>
            <a:ext cx="6487015" cy="510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002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0A9D6E-128D-42C0-99D9-2AC21858D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855" y="1"/>
            <a:ext cx="1255985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EB0C72-AF39-4624-A793-0A428C0F6D3D}"/>
              </a:ext>
            </a:extLst>
          </p:cNvPr>
          <p:cNvSpPr txBox="1"/>
          <p:nvPr/>
        </p:nvSpPr>
        <p:spPr>
          <a:xfrm>
            <a:off x="512064" y="585216"/>
            <a:ext cx="111739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2.Артикуляционная гимнастика</a:t>
            </a:r>
          </a:p>
          <a:p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8A73DD8-0411-44E4-85BC-21DF3EFA4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72657" y="1442542"/>
            <a:ext cx="5123795" cy="570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64EB7DC-35F6-4407-B885-6C6BC7929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103"/>
            <a:ext cx="5114068" cy="56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89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0989EA-E129-4D26-90D2-3969E8F26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3101C7-CB77-4624-976A-DEE86E7AADAE}"/>
              </a:ext>
            </a:extLst>
          </p:cNvPr>
          <p:cNvSpPr txBox="1"/>
          <p:nvPr/>
        </p:nvSpPr>
        <p:spPr>
          <a:xfrm>
            <a:off x="694944" y="530352"/>
            <a:ext cx="103144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3.Автоматизация и дифференциация звуков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«Заполни парковку»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E86CD4-28C5-4EB3-8E3F-F5CD19BAC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7771">
            <a:off x="5416300" y="1568853"/>
            <a:ext cx="5322140" cy="581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08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0D2013-0BB7-4136-8A57-21F08E3F9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754114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5786BA-D4B5-45CE-9305-ACC65F31BAEE}"/>
              </a:ext>
            </a:extLst>
          </p:cNvPr>
          <p:cNvSpPr txBox="1"/>
          <p:nvPr/>
        </p:nvSpPr>
        <p:spPr>
          <a:xfrm>
            <a:off x="530352" y="822960"/>
            <a:ext cx="963777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Развитие фонематических процессов.</a:t>
            </a:r>
          </a:p>
          <a:p>
            <a:pPr marL="342900" indent="-342900">
              <a:buFontTx/>
              <a:buChar char="-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«Змея»</a:t>
            </a:r>
          </a:p>
          <a:p>
            <a:pPr marL="342900" indent="-342900">
              <a:buFontTx/>
              <a:buChar char="-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«Магазин»</a:t>
            </a:r>
          </a:p>
          <a:p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2DAF4D-88DA-4F05-BAC3-3DD55B62F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12703">
            <a:off x="62510" y="2433561"/>
            <a:ext cx="4508353" cy="38437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A565C0-6429-4EA8-9DAB-1693EBFD4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089" y="1974808"/>
            <a:ext cx="5382262" cy="485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725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547</Words>
  <Application>Microsoft Office PowerPoint</Application>
  <PresentationFormat>Широкоэкранный</PresentationFormat>
  <Paragraphs>69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Sanya</dc:creator>
  <cp:lastModifiedBy>Sanya</cp:lastModifiedBy>
  <cp:revision>35</cp:revision>
  <dcterms:created xsi:type="dcterms:W3CDTF">2025-03-11T11:57:01Z</dcterms:created>
  <dcterms:modified xsi:type="dcterms:W3CDTF">2025-03-13T19:49:23Z</dcterms:modified>
</cp:coreProperties>
</file>