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embeddedFontLst>
    <p:embeddedFont>
      <p:font typeface="Montserrat" panose="020B0604020202020204" charset="-5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7" d="100"/>
          <a:sy n="77" d="100"/>
        </p:scale>
        <p:origin x="-432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AB5C2-F37E-4609-A34B-20DD7D9725A7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0B95D-F5F0-4B5F-848C-B2F7D4877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6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0" y="6218771"/>
            <a:ext cx="4097896" cy="758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Развиваем мелкую </a:t>
            </a:r>
            <a:r>
              <a:rPr lang="en-US" sz="1700" dirty="0" err="1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моторику</a:t>
            </a: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7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</a:t>
            </a:r>
            <a:endParaRPr lang="ru-RU" sz="1700" dirty="0" smtClean="0">
              <a:solidFill>
                <a:srgbClr val="272525"/>
              </a:solidFill>
              <a:latin typeface="Montserrat" pitchFamily="34" charset="0"/>
              <a:ea typeface="Montserrat" pitchFamily="34" charset="-122"/>
              <a:cs typeface="Montserrat" pitchFamily="34" charset="-120"/>
            </a:endParaRPr>
          </a:p>
          <a:p>
            <a:pPr marL="0" indent="0">
              <a:lnSpc>
                <a:spcPts val="2700"/>
              </a:lnSpc>
              <a:buNone/>
            </a:pPr>
            <a:r>
              <a:rPr lang="en-US" sz="1700" dirty="0" smtClean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координацию движений рук.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6331029" y="5507117"/>
            <a:ext cx="173950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НМ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0" y="7109989"/>
            <a:ext cx="3830595" cy="9095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 smtClean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2100" b="1" dirty="0" err="1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Наталья</a:t>
            </a:r>
            <a:r>
              <a:rPr lang="en-US" sz="2100" b="1" dirty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ru-RU" sz="2100" b="1" dirty="0" smtClean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Владимировна </a:t>
            </a:r>
            <a:endParaRPr lang="ru-RU" sz="2100" b="1" dirty="0" smtClean="0">
              <a:solidFill>
                <a:srgbClr val="272525"/>
              </a:solidFill>
              <a:latin typeface="Montserrat Bold" pitchFamily="34" charset="0"/>
              <a:ea typeface="Montserrat Bold" pitchFamily="34" charset="-122"/>
              <a:cs typeface="Montserrat Bold" pitchFamily="34" charset="-120"/>
            </a:endParaRPr>
          </a:p>
          <a:p>
            <a:pPr marL="0" indent="0" algn="l">
              <a:lnSpc>
                <a:spcPts val="2950"/>
              </a:lnSpc>
              <a:buNone/>
            </a:pPr>
            <a:r>
              <a:rPr lang="ru-RU" sz="2100" b="1" dirty="0" smtClean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 </a:t>
            </a:r>
            <a:r>
              <a:rPr lang="en-US" sz="2100" b="1" dirty="0" err="1" smtClean="0">
                <a:solidFill>
                  <a:srgbClr val="272525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Мухина</a:t>
            </a:r>
            <a:endParaRPr lang="en-US" sz="2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444" y="22875"/>
            <a:ext cx="5869460" cy="818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96" y="22875"/>
            <a:ext cx="10698408" cy="820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36624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Цели и Задачи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64759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27827" y="2720221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6948726" y="3133725"/>
            <a:ext cx="300144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Развиваем коммуникативные навыки, работу в команде и индивидуально.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6747" y="264759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314623" y="2720221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70763" y="2647593"/>
            <a:ext cx="30014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Новогодние Украшения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70763" y="3489960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Закрепляем знания и умения в технике оригами и аппликации.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4709" y="499038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396037" y="5063014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48726" y="49903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Творчество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5476518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Развиваем воображение, фантазию и чувство композиции.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10166747" y="499038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0307003" y="5063014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870763" y="49903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Технологии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870763" y="5476518"/>
            <a:ext cx="300144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Совершенствуем умение работать по технологическим картам и эскизам.</a:t>
            </a:r>
            <a:endParaRPr lang="en-US" sz="1700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28" y="0"/>
            <a:ext cx="5733535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1366242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Цели и Задачи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264759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27827" y="2720221"/>
            <a:ext cx="121087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6948726" y="2647593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Развитие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948726" y="3133725"/>
            <a:ext cx="300144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Развиваем коммуникативные навыки, работу в команде и индивидуально.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10166747" y="2647593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10314623" y="2720221"/>
            <a:ext cx="191572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870763" y="2647593"/>
            <a:ext cx="3001447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Новогодние Украшения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870763" y="3489960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Закрепляем знания и умения в технике оригами и аппликации.</a:t>
            </a:r>
            <a:endParaRPr lang="en-US" sz="1700" dirty="0"/>
          </a:p>
        </p:txBody>
      </p:sp>
      <p:sp>
        <p:nvSpPr>
          <p:cNvPr id="12" name="Shape 9"/>
          <p:cNvSpPr/>
          <p:nvPr/>
        </p:nvSpPr>
        <p:spPr>
          <a:xfrm>
            <a:off x="6244709" y="499038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6396037" y="5063014"/>
            <a:ext cx="184666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6948726" y="49903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Творчество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6948726" y="5476518"/>
            <a:ext cx="3001447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Развиваем воображение, фантазию и чувство композиции.</a:t>
            </a:r>
            <a:endParaRPr lang="en-US" sz="1700" dirty="0"/>
          </a:p>
        </p:txBody>
      </p:sp>
      <p:sp>
        <p:nvSpPr>
          <p:cNvPr id="16" name="Shape 13"/>
          <p:cNvSpPr/>
          <p:nvPr/>
        </p:nvSpPr>
        <p:spPr>
          <a:xfrm>
            <a:off x="10166747" y="4990386"/>
            <a:ext cx="487442" cy="487442"/>
          </a:xfrm>
          <a:prstGeom prst="roundRect">
            <a:avLst>
              <a:gd name="adj" fmla="val 40004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10307003" y="5063014"/>
            <a:ext cx="206931" cy="342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0870763" y="49903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Технологии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0870763" y="5476518"/>
            <a:ext cx="3001447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Совершенствуем умение работать по технологическим картам и эскизам.</a:t>
            </a:r>
            <a:endParaRPr lang="en-US" sz="1700" dirty="0"/>
          </a:p>
        </p:txBody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428" y="0"/>
            <a:ext cx="573353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9" y="2616279"/>
            <a:ext cx="6160532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Организация Класса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44709" y="3653909"/>
            <a:ext cx="3705463" cy="1959412"/>
          </a:xfrm>
          <a:prstGeom prst="roundRect">
            <a:avLst>
              <a:gd name="adj" fmla="val 9952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461284" y="387048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Подготовка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61284" y="4356616"/>
            <a:ext cx="3272314" cy="104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Подготовка презентации и проверка готовности учащихся.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10166747" y="3653909"/>
            <a:ext cx="3705463" cy="1959412"/>
          </a:xfrm>
          <a:prstGeom prst="roundRect">
            <a:avLst>
              <a:gd name="adj" fmla="val 9952"/>
            </a:avLst>
          </a:prstGeom>
          <a:solidFill>
            <a:srgbClr val="EEEFF5"/>
          </a:solidFill>
          <a:ln/>
          <a:effectLst>
            <a:outerShdw blurRad="53340" dist="2667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10383322" y="387048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Материалы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83322" y="4356616"/>
            <a:ext cx="3272314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Ножницы, нитки, иголка, красная и белая бумага.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33183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Приветствие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369469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Приветствуем учащихся, создаем праздничную атмосферу.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3959900"/>
            <a:ext cx="541615" cy="5416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8309" y="471809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Новый Год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58309" y="5204222"/>
            <a:ext cx="3651171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Новый год - самый желанный праздник.</a:t>
            </a:r>
            <a:endParaRPr lang="en-US" sz="1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401" y="3959900"/>
            <a:ext cx="541615" cy="54161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34401" y="471809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Сказка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4734401" y="5204222"/>
            <a:ext cx="3651290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этот день по планете шагает сказка.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832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247" y="2786539"/>
            <a:ext cx="5644872" cy="600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Вступительная Беседа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639247" y="3661291"/>
            <a:ext cx="13351907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Обсуждаем ароматы Нового года, историю елки и Деда Мороза.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901779" y="4158853"/>
            <a:ext cx="22860" cy="3567470"/>
          </a:xfrm>
          <a:prstGeom prst="roundRect">
            <a:avLst>
              <a:gd name="adj" fmla="val 719156"/>
            </a:avLst>
          </a:prstGeom>
          <a:solidFill>
            <a:srgbClr val="C1C3D0"/>
          </a:solidFill>
          <a:ln/>
        </p:spPr>
      </p:sp>
      <p:sp>
        <p:nvSpPr>
          <p:cNvPr id="6" name="Shape 3"/>
          <p:cNvSpPr/>
          <p:nvPr/>
        </p:nvSpPr>
        <p:spPr>
          <a:xfrm>
            <a:off x="1095792" y="4558189"/>
            <a:ext cx="639247" cy="22860"/>
          </a:xfrm>
          <a:prstGeom prst="roundRect">
            <a:avLst>
              <a:gd name="adj" fmla="val 719156"/>
            </a:avLst>
          </a:prstGeom>
          <a:solidFill>
            <a:srgbClr val="C1C3D0"/>
          </a:solidFill>
          <a:ln/>
        </p:spPr>
      </p:sp>
      <p:sp>
        <p:nvSpPr>
          <p:cNvPr id="7" name="Shape 4"/>
          <p:cNvSpPr/>
          <p:nvPr/>
        </p:nvSpPr>
        <p:spPr>
          <a:xfrm>
            <a:off x="707767" y="4364236"/>
            <a:ext cx="410885" cy="410885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862072" y="4425434"/>
            <a:ext cx="102156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1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1917859" y="4341495"/>
            <a:ext cx="2403396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Запах Нового Года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1917859" y="4751427"/>
            <a:ext cx="12073295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Елка, игрушки, мандарины, конфеты, свечи.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095792" y="5808226"/>
            <a:ext cx="639247" cy="22860"/>
          </a:xfrm>
          <a:prstGeom prst="roundRect">
            <a:avLst>
              <a:gd name="adj" fmla="val 719156"/>
            </a:avLst>
          </a:prstGeom>
          <a:solidFill>
            <a:srgbClr val="C1C3D0"/>
          </a:solidFill>
          <a:ln/>
        </p:spPr>
      </p:sp>
      <p:sp>
        <p:nvSpPr>
          <p:cNvPr id="12" name="Shape 9"/>
          <p:cNvSpPr/>
          <p:nvPr/>
        </p:nvSpPr>
        <p:spPr>
          <a:xfrm>
            <a:off x="707767" y="5614273"/>
            <a:ext cx="410885" cy="410885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3" name="Text 10"/>
          <p:cNvSpPr/>
          <p:nvPr/>
        </p:nvSpPr>
        <p:spPr>
          <a:xfrm>
            <a:off x="832425" y="5675471"/>
            <a:ext cx="161568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2</a:t>
            </a:r>
            <a:endParaRPr lang="en-US" sz="2250" dirty="0"/>
          </a:p>
        </p:txBody>
      </p:sp>
      <p:sp>
        <p:nvSpPr>
          <p:cNvPr id="14" name="Text 11"/>
          <p:cNvSpPr/>
          <p:nvPr/>
        </p:nvSpPr>
        <p:spPr>
          <a:xfrm>
            <a:off x="1917859" y="5591532"/>
            <a:ext cx="2403396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История Елки</a:t>
            </a:r>
            <a:endParaRPr lang="en-US" sz="1850" dirty="0"/>
          </a:p>
        </p:txBody>
      </p:sp>
      <p:sp>
        <p:nvSpPr>
          <p:cNvPr id="15" name="Text 12"/>
          <p:cNvSpPr/>
          <p:nvPr/>
        </p:nvSpPr>
        <p:spPr>
          <a:xfrm>
            <a:off x="1917859" y="6001464"/>
            <a:ext cx="12073295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Появилась в России при Петре 1, пришла из Германии.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095792" y="7058263"/>
            <a:ext cx="639247" cy="22860"/>
          </a:xfrm>
          <a:prstGeom prst="roundRect">
            <a:avLst>
              <a:gd name="adj" fmla="val 719156"/>
            </a:avLst>
          </a:prstGeom>
          <a:solidFill>
            <a:srgbClr val="C1C3D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7767" y="6864310"/>
            <a:ext cx="410885" cy="410885"/>
          </a:xfrm>
          <a:prstGeom prst="roundRect">
            <a:avLst>
              <a:gd name="adj" fmla="val 40011"/>
            </a:avLst>
          </a:prstGeom>
          <a:solidFill>
            <a:srgbClr val="EEEFF5"/>
          </a:solidFill>
          <a:ln/>
          <a:effectLst>
            <a:outerShdw blurRad="44450" dist="21590" dir="13500000" algn="bl" rotWithShape="0">
              <a:srgbClr val="FFFFFF">
                <a:alpha val="70000"/>
              </a:srgbClr>
            </a:outerShdw>
          </a:effectLst>
        </p:spPr>
      </p:sp>
      <p:sp>
        <p:nvSpPr>
          <p:cNvPr id="18" name="Text 15"/>
          <p:cNvSpPr/>
          <p:nvPr/>
        </p:nvSpPr>
        <p:spPr>
          <a:xfrm>
            <a:off x="835283" y="6925508"/>
            <a:ext cx="155734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3</a:t>
            </a:r>
            <a:endParaRPr lang="en-US" sz="2250" dirty="0"/>
          </a:p>
        </p:txBody>
      </p:sp>
      <p:sp>
        <p:nvSpPr>
          <p:cNvPr id="19" name="Text 16"/>
          <p:cNvSpPr/>
          <p:nvPr/>
        </p:nvSpPr>
        <p:spPr>
          <a:xfrm>
            <a:off x="1917859" y="6841569"/>
            <a:ext cx="2403396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Дед Мороз</a:t>
            </a:r>
            <a:endParaRPr lang="en-US" sz="1850" dirty="0"/>
          </a:p>
        </p:txBody>
      </p:sp>
      <p:sp>
        <p:nvSpPr>
          <p:cNvPr id="20" name="Text 17"/>
          <p:cNvSpPr/>
          <p:nvPr/>
        </p:nvSpPr>
        <p:spPr>
          <a:xfrm>
            <a:off x="1917859" y="7251502"/>
            <a:ext cx="12073295" cy="292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Главный герой новогодних праздников, живет в Великом Устюге.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2671405"/>
            <a:ext cx="708326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Письмо от Деда Мороза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3709035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Дед Мороз прислал письмо с просьбой украсить мастерскую.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4299466"/>
            <a:ext cx="7627382" cy="1258729"/>
          </a:xfrm>
          <a:prstGeom prst="roundRect">
            <a:avLst>
              <a:gd name="adj" fmla="val 1549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65929" y="4307086"/>
            <a:ext cx="7612142" cy="62174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982504" y="4444603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Письмо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4792385" y="4444603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Материалы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765929" y="4928830"/>
            <a:ext cx="7612142" cy="62174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982504" y="5066348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Просьба о помощи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4792385" y="5066348"/>
            <a:ext cx="336911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Новогодняя гирлянда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218253"/>
            <a:ext cx="7418903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Изготовление Гирлянды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3364230"/>
            <a:ext cx="131137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Изготовление гирлянды из кружочков и звездочек.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758309" y="417123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Инструкции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58309" y="4744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Font typeface="+mj-lt"/>
              <a:buAutoNum type="arabicPeriod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Вырезать кружочки и звездочки.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758309" y="516647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Font typeface="+mj-lt"/>
              <a:buAutoNum type="arabicPeriod" startAt="2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Соединить кружочки и звездочки нитью.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8309" y="558891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Font typeface="+mj-lt"/>
              <a:buAutoNum type="arabicPeriod" startAt="3"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Сделать крючок для подвешивания.</a:t>
            </a:r>
            <a:endParaRPr lang="en-US" sz="1700" dirty="0"/>
          </a:p>
        </p:txBody>
      </p:sp>
      <p:sp>
        <p:nvSpPr>
          <p:cNvPr id="8" name="Text 6"/>
          <p:cNvSpPr/>
          <p:nvPr/>
        </p:nvSpPr>
        <p:spPr>
          <a:xfrm>
            <a:off x="758308" y="612360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Материалы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8309" y="7030045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Красная и белая бумага, ножницы, нитки, иголка.</a:t>
            </a:r>
            <a:endParaRPr lang="en-US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2" y="347053"/>
            <a:ext cx="6774464" cy="775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700921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b="1" dirty="0">
                <a:solidFill>
                  <a:srgbClr val="7068F4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Заключение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8309" y="1738551"/>
            <a:ext cx="762738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Подведение итогов, поздравления, пожелания.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09" y="2328982"/>
            <a:ext cx="1083231" cy="173319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166461" y="254555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Творчество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2166461" y="3031688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Человек может творить чудеса.</a:t>
            </a:r>
            <a:endParaRPr lang="en-US" sz="1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4062174"/>
            <a:ext cx="1083231" cy="173319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166461" y="427874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Польза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2166461" y="4764881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Результат труда приносит пользу и радость.</a:t>
            </a:r>
            <a:endParaRPr lang="en-US" sz="17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09" y="5795367"/>
            <a:ext cx="1083231" cy="173319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166461" y="6011942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Молодцы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2166461" y="6498074"/>
            <a:ext cx="621923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Все молодцы, занятие завершено.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310</Words>
  <Application>Microsoft Office PowerPoint</Application>
  <PresentationFormat>Произвольный</PresentationFormat>
  <Paragraphs>83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Montserrat</vt:lpstr>
      <vt:lpstr>Montserrat Medium</vt:lpstr>
      <vt:lpstr>Calibri</vt:lpstr>
      <vt:lpstr>Barlow Bold</vt:lpstr>
      <vt:lpstr>Montserrat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Мухин Виталий</cp:lastModifiedBy>
  <cp:revision>7</cp:revision>
  <dcterms:created xsi:type="dcterms:W3CDTF">2024-12-02T12:54:40Z</dcterms:created>
  <dcterms:modified xsi:type="dcterms:W3CDTF">2024-12-03T13:30:27Z</dcterms:modified>
</cp:coreProperties>
</file>