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1" r:id="rId3"/>
    <p:sldId id="273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9" r:id="rId12"/>
    <p:sldId id="257" r:id="rId13"/>
    <p:sldId id="268" r:id="rId14"/>
    <p:sldId id="274" r:id="rId15"/>
    <p:sldId id="270" r:id="rId16"/>
    <p:sldId id="271" r:id="rId17"/>
    <p:sldId id="272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6184-F4D4-4FD8-9D97-9647359B1FBC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4DF7-651F-451E-B9FC-49A020CF9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09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93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15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5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5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45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7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7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03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37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68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52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5F5F-5EC1-4BF7-90E1-024D02476EB1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3BED-8AED-4577-8037-10C6099D5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7;&#1072;&#1084;&#1103;&#1090;&#1085;&#1080;&#1082;%20&#1089;&#1086;&#1083;&#1076;&#1072;&#1090;&#1072;&#1084;%20&#1084;&#1086;&#1082;&#1096;&#1072;&#1085;&#1089;&#1082;&#1086;&#1075;&#1086;%20&#1087;&#1086;&#1083;&#1082;&#1072;%20&#1074;%20&#1084;&#1091;&#1082;&#1076;&#1077;&#1085;&#1077;%20&#1074;%20&#1082;&#1072;&#1088;&#1090;&#1080;&#1085;&#1082;&#1072;&#1093;&amp;lr=9" TargetMode="External"/><Relationship Id="rId3" Type="http://schemas.openxmlformats.org/officeDocument/2006/relationships/hyperlink" Target="https://yandex.ru/images/search?img_url=https://fs00.infourok.ru/images/doc/117/137259/img10.jpg&amp;p=1&amp;text=&#1084;&#1086;&#1082;&#1096;&#1072;&#1085;&#1089;&#1082;&#1080;&#1081;%20&#1087;&#1086;&#1083;&#1082;%20&#1074;%20&#1082;&#1072;&#1088;&#1090;&#1080;&#1085;&#1082;&#1072;&#1093;&amp;noreask=1&amp;pos=62&amp;rpt=simage&amp;lr=9" TargetMode="External"/><Relationship Id="rId7" Type="http://schemas.openxmlformats.org/officeDocument/2006/relationships/hyperlink" Target="https://yandex.ru/images/search?img_url=http://greenbag.ru/sites/default/files/photos/19/highslide_port-arthur_06.jpg&amp;text=&#1088;&#1091;&#1089;&#1089;&#1082;&#1086;&#1077;%20&#1082;&#1083;&#1072;&#1076;&#1073;&#1080;&#1097;&#1077;%20&#1074;%20&#1076;&#1072;&#1083;&#1103;&#1085;&#1077;%20&#1074;%20&#1082;&#1072;&#1088;&#1090;&#1080;&#1085;&#1082;&#1072;&#1093;&amp;noreask=1&amp;pos=15&amp;lr=9&amp;rpt=simage" TargetMode="External"/><Relationship Id="rId2" Type="http://schemas.openxmlformats.org/officeDocument/2006/relationships/hyperlink" Target="https://yandex.ru/images/search?img_url=http://img0.liveinternet.ru/images/attach/b/3/18/777/18777432_untitl.jpg&amp;text=&#1085;&#1072;%20&#1089;&#1086;&#1087;&#1082;&#1072;&#1093;%20&#1084;&#1072;&#1085;&#1100;&#1095;&#1078;&#1091;&#1088;&#1080;&#1080;%20&#1074;%20&#1082;&#1072;&#1088;&#1090;&#1080;&#1085;&#1082;&#1072;&#1093;&amp;noreask=1&amp;pos=11&amp;lr=9&amp;rpt=simag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&#1079;&#1077;&#1084;&#1083;&#1103;&#1085;&#1089;&#1082;.&#1088;&#1092;/to-interesno/2015-03-07/vals-na-sopkakh-manchzhurii-pamyat-o-pogibshikh-geroyakh" TargetMode="External"/><Relationship Id="rId5" Type="http://schemas.openxmlformats.org/officeDocument/2006/relationships/hyperlink" Target="https://yandex.ru/images/search?text=&#1089;&#1077;&#1088;&#1077;&#1073;&#1088;&#1103;&#1085;&#1072;&#1103;%20&#1084;&#1077;&#1076;&#1072;&#1083;&#1100;%20%22&#1047;&#1072;%20&#1091;&#1089;&#1077;&#1088;&#1076;&#1080;&#1077;%22%201905%20&#1075;&#1086;&#1076;%20&#1074;%20&#1082;&#1072;&#1088;&#1090;&#1080;&#1085;&#1082;&#1072;&#1093;&amp;lr=9" TargetMode="External"/><Relationship Id="rId4" Type="http://schemas.openxmlformats.org/officeDocument/2006/relationships/hyperlink" Target="https://yandex.ru/images/search?text=&#1086;&#1088;&#1076;&#1077;&#1085;%20%22&#1057;&#1090;&#1072;&#1085;&#1080;&#1089;&#1083;&#1072;&#1074;&#1072;%203%20&#1089;&#1090;&#1077;&#1087;&#1077;&#1085;&#1080;%20&#1089;%20&#1084;&#1077;&#1095;&#1072;&#1084;&#1080;%22%201905%20&#1075;&#1086;&#1076;%20&#1074;%20&#1082;&#1072;&#1088;&#1090;&#1080;&#1085;&#1082;&#1072;&#1093;&amp;lr=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b="1" i="1" dirty="0" smtClean="0">
                <a:solidFill>
                  <a:srgbClr val="FFC000"/>
                </a:solidFill>
              </a:rPr>
              <a:t>На сопках </a:t>
            </a:r>
            <a:br>
              <a:rPr lang="ru-RU" sz="8000" b="1" i="1" dirty="0" smtClean="0">
                <a:solidFill>
                  <a:srgbClr val="FFC000"/>
                </a:solidFill>
              </a:rPr>
            </a:br>
            <a:r>
              <a:rPr lang="ru-RU" sz="8000" b="1" i="1" dirty="0" smtClean="0">
                <a:solidFill>
                  <a:srgbClr val="FFC000"/>
                </a:solidFill>
              </a:rPr>
              <a:t>Маньчжурии</a:t>
            </a:r>
            <a:endParaRPr lang="ru-RU" sz="8000" i="1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s://im3-tub-ru.yandex.net/i?id=980514b48a62c4cbe4196da1ae6a28c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011960" cy="40119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869160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Выполнил: Салтыков Алексей, 10 класс 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СОШ при Посольстве РФ в КНДР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Жеребчиков И.В., учитель истории и обществознания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http://knol.google.com/k/-/-/255504nkwsbli/b1r5is/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734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Несмотря на свою популярность, а может быть, и как раз по этой причине, мелодия «На сопках Маньчжурии» стала поистине многострадальной.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Как только музыка вышла на лидирующие позиции среди дореволюционных вальсов, и стала известной по всей стране, возник спор об авторстве. Дирижёр военного оркестра Казанского кавалерийского полка С.В. Григорьев в 1910 году объявил себя настоящим автором вальса, в связи с чем И.А. Шатрову пришлось доказывать своё авторство в судебном порядке, что было для того времени беспрецедентным случаем. Всё закончилось благополучно, и суд подтвердил, что подлинным автором является Илья Алексеевич Шатров.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samsud.ru/upload/blogs/3e6298d53224c22ffad140703ea5e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730828" cy="301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В 1910-1918 годы, вальс пользуется огромной популярностью. За рубежом его называют «Русский национальный вальс». Его играют, поют, записывают на грампластинки.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Кстати, если послушать некоторые записи 1910-13 годов, в окончание вальса достаточно долго звучит траурный марш. Вот уж действительно - реквием. Автор музыки видел свое произведение другим, но художественное видение автора было принесено в жертву социальным требованиям. В этом случае искусство принесено в жертву идеологии.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222" name="Picture 6" descr="https://im1-tub-ru.yandex.net/i?id=27f29bffef269c21625a72b921dd02b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010" y="2708920"/>
            <a:ext cx="5430478" cy="3987824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3528392" cy="620688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FFFF00"/>
                </a:solidFill>
              </a:rPr>
              <a:t>Одно из первых изданий вальса  «Мокшанский полк на сопках Манчжурии»</a:t>
            </a:r>
            <a:endParaRPr lang="ru-RU" sz="18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36712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Страшно  вокруг,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ветер на сопках рыдает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Порой из-за туч выплывает луна,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Могилы солдат освещает.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Белеют кресты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Далёких героев прекрасных.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И прошлого тени кружатся вокруг,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Твердят нам о жертвах напрасных.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Средь будничной тьмы,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Житейской обыденной прозы,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Забыть до сих пор мы не можем войны,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льются </a:t>
            </a:r>
            <a:r>
              <a:rPr lang="ru-RU" dirty="0" err="1" smtClean="0">
                <a:solidFill>
                  <a:srgbClr val="FFFF00"/>
                </a:solidFill>
              </a:rPr>
              <a:t>горючия</a:t>
            </a:r>
            <a:r>
              <a:rPr lang="ru-RU" dirty="0" smtClean="0">
                <a:solidFill>
                  <a:srgbClr val="FFFF00"/>
                </a:solidFill>
              </a:rPr>
              <a:t> слезы.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333685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Плачет  отец,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Плачет жена молодая,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Плачет вся Русь, как один человек,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Злой рок судьбы проклиная.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Так слёзы бегут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Как волны далёкого моря,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И сердце терзает тоска и печаль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И бездна великого горя!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Героев тела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Давно уж в могилах истлели,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 мы им последний не отдали долг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вечную память не спели.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Мир вашей душе!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Вы погибли за Русь, за Отчизну.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Но верьте ещё мы за вас отомстим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И справим кровавую тризну!.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russian-records.com/phpthumb/phpThumb.php?src=/data/media/805/P1020881.jpg&amp;w=640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63212"/>
            <a:ext cx="3096344" cy="2694788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Первый текст к вальсу написан в 1906 года Степаном Петровым (Скитальцем)</a:t>
            </a: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68760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Тихо вокруг.</a:t>
            </a:r>
          </a:p>
          <a:p>
            <a:r>
              <a:rPr lang="ru-RU" dirty="0">
                <a:solidFill>
                  <a:srgbClr val="FFFF00"/>
                </a:solidFill>
              </a:rPr>
              <a:t>Сопки покрыты мглой.</a:t>
            </a:r>
          </a:p>
          <a:p>
            <a:r>
              <a:rPr lang="ru-RU" dirty="0">
                <a:solidFill>
                  <a:srgbClr val="FFFF00"/>
                </a:solidFill>
              </a:rPr>
              <a:t>Вот из-за туч блеснула луна,</a:t>
            </a:r>
          </a:p>
          <a:p>
            <a:r>
              <a:rPr lang="ru-RU" dirty="0">
                <a:solidFill>
                  <a:srgbClr val="FFFF00"/>
                </a:solidFill>
              </a:rPr>
              <a:t>Могилы хранят покой.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Белеют </a:t>
            </a:r>
            <a:r>
              <a:rPr lang="ru-RU" dirty="0">
                <a:solidFill>
                  <a:srgbClr val="FFFF00"/>
                </a:solidFill>
              </a:rPr>
              <a:t>кресты —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Это </a:t>
            </a:r>
            <a:r>
              <a:rPr lang="ru-RU" dirty="0">
                <a:solidFill>
                  <a:srgbClr val="FFFF00"/>
                </a:solidFill>
              </a:rPr>
              <a:t>герои спят.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Прошлого </a:t>
            </a:r>
            <a:r>
              <a:rPr lang="ru-RU" dirty="0">
                <a:solidFill>
                  <a:srgbClr val="FFFF00"/>
                </a:solidFill>
              </a:rPr>
              <a:t>тени кружатся вновь,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О </a:t>
            </a:r>
            <a:r>
              <a:rPr lang="ru-RU" dirty="0">
                <a:solidFill>
                  <a:srgbClr val="FFFF00"/>
                </a:solidFill>
              </a:rPr>
              <a:t>жертвах боёв твердят.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Тихо </a:t>
            </a:r>
            <a:r>
              <a:rPr lang="ru-RU" dirty="0">
                <a:solidFill>
                  <a:srgbClr val="FFFF00"/>
                </a:solidFill>
              </a:rPr>
              <a:t>вокруг,</a:t>
            </a:r>
          </a:p>
          <a:p>
            <a:r>
              <a:rPr lang="ru-RU" dirty="0">
                <a:solidFill>
                  <a:srgbClr val="FFFF00"/>
                </a:solidFill>
              </a:rPr>
              <a:t>Ветер туман унёс,</a:t>
            </a:r>
          </a:p>
          <a:p>
            <a:r>
              <a:rPr lang="ru-RU" dirty="0">
                <a:solidFill>
                  <a:srgbClr val="FFFF00"/>
                </a:solidFill>
              </a:rPr>
              <a:t>На сопках </a:t>
            </a:r>
            <a:r>
              <a:rPr lang="ru-RU" dirty="0" err="1">
                <a:solidFill>
                  <a:srgbClr val="FFFF00"/>
                </a:solidFill>
              </a:rPr>
              <a:t>манчжурских</a:t>
            </a:r>
            <a:r>
              <a:rPr lang="ru-RU" dirty="0">
                <a:solidFill>
                  <a:srgbClr val="FFFF00"/>
                </a:solidFill>
              </a:rPr>
              <a:t> воины спят</a:t>
            </a:r>
          </a:p>
          <a:p>
            <a:r>
              <a:rPr lang="ru-RU" dirty="0">
                <a:solidFill>
                  <a:srgbClr val="FFFF00"/>
                </a:solidFill>
              </a:rPr>
              <a:t>И русских не слышат слёз.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441680"/>
            <a:ext cx="4125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Плачет, плачет мать родная,</a:t>
            </a:r>
          </a:p>
          <a:p>
            <a:r>
              <a:rPr lang="ru-RU" dirty="0">
                <a:solidFill>
                  <a:srgbClr val="FFFF00"/>
                </a:solidFill>
              </a:rPr>
              <a:t>Плачет молодая жена,</a:t>
            </a:r>
          </a:p>
          <a:p>
            <a:r>
              <a:rPr lang="ru-RU" dirty="0">
                <a:solidFill>
                  <a:srgbClr val="FFFF00"/>
                </a:solidFill>
              </a:rPr>
              <a:t>Плачут все, как один человек,</a:t>
            </a:r>
          </a:p>
          <a:p>
            <a:r>
              <a:rPr lang="ru-RU" dirty="0">
                <a:solidFill>
                  <a:srgbClr val="FFFF00"/>
                </a:solidFill>
              </a:rPr>
              <a:t>Злой рок и судьбу кляня.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Пусть </a:t>
            </a:r>
            <a:r>
              <a:rPr lang="ru-RU" dirty="0">
                <a:solidFill>
                  <a:srgbClr val="FFFF00"/>
                </a:solidFill>
              </a:rPr>
              <a:t>гаолян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Вам </a:t>
            </a:r>
            <a:r>
              <a:rPr lang="ru-RU" dirty="0">
                <a:solidFill>
                  <a:srgbClr val="FFFF00"/>
                </a:solidFill>
              </a:rPr>
              <a:t>навевает сны,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Спите</a:t>
            </a:r>
            <a:r>
              <a:rPr lang="ru-RU" dirty="0">
                <a:solidFill>
                  <a:srgbClr val="FFFF00"/>
                </a:solidFill>
              </a:rPr>
              <a:t>, герои русской земли,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Отчизны </a:t>
            </a:r>
            <a:r>
              <a:rPr lang="ru-RU" dirty="0">
                <a:solidFill>
                  <a:srgbClr val="FFFF00"/>
                </a:solidFill>
              </a:rPr>
              <a:t>родной сыны.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Вы </a:t>
            </a:r>
            <a:r>
              <a:rPr lang="ru-RU" dirty="0">
                <a:solidFill>
                  <a:srgbClr val="FFFF00"/>
                </a:solidFill>
              </a:rPr>
              <a:t>пали за Русь,</a:t>
            </a:r>
          </a:p>
          <a:p>
            <a:r>
              <a:rPr lang="ru-RU" dirty="0">
                <a:solidFill>
                  <a:srgbClr val="FFFF00"/>
                </a:solidFill>
              </a:rPr>
              <a:t>Погибли за Отчизну.</a:t>
            </a:r>
          </a:p>
          <a:p>
            <a:r>
              <a:rPr lang="ru-RU" dirty="0">
                <a:solidFill>
                  <a:srgbClr val="FFFF00"/>
                </a:solidFill>
              </a:rPr>
              <a:t>Но верьте, мы за вас отомстим</a:t>
            </a:r>
          </a:p>
          <a:p>
            <a:r>
              <a:rPr lang="ru-RU" dirty="0">
                <a:solidFill>
                  <a:srgbClr val="FFFF00"/>
                </a:solidFill>
              </a:rPr>
              <a:t>И справим мы славную тризну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008" y="476672"/>
            <a:ext cx="8928992" cy="5040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Но более известный текст к вальсу  уже исполняется как  </a:t>
            </a:r>
            <a:br>
              <a:rPr lang="ru-RU" sz="2400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«На сопках Маньчжурии»</a:t>
            </a: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098" name="Picture 2" descr="https://i.scdn.co/image/4d04909658f54a30f3ccfd6e437fede6d429b1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9"/>
            <a:ext cx="354580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620688"/>
            <a:ext cx="3923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Отмечают, что после революций вальс перестал звучать. Но вот то, что во время Великой Отечественной войны он активно исполняется - это факт известный. 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Поется и записывается он И. Козловским и Л. Утесовым.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www.russian-records.com/phpthumb/phpThumb.php?src=/data/media/740/Fzz-114.jpg&amp;w=640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83140" cy="50593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Когда будете слушать вальс «На сопках Маньчжурии», не забывайте, что это не просто приятная мелодия, эта музыка - реквием по русским солдатам и офицерам, навеки оставшись покоиться на чужой земле, пропитанной русской кровью.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У человека есть разные способы получать сведения об истории: большинство из нас начинают со школьных учебников, которые затем сменяются телепередачами, научно-популярными книгами и изданиями. Ещё сведения о прошлом можно получать из художественной литературы и так называемой </a:t>
            </a:r>
            <a:r>
              <a:rPr lang="ru-RU" sz="2000" dirty="0" err="1" smtClean="0">
                <a:solidFill>
                  <a:srgbClr val="FFFF00"/>
                </a:solidFill>
              </a:rPr>
              <a:t>фолк-хистори</a:t>
            </a:r>
            <a:r>
              <a:rPr lang="ru-RU" sz="2000" dirty="0" smtClean="0">
                <a:solidFill>
                  <a:srgbClr val="FFFF00"/>
                </a:solidFill>
              </a:rPr>
              <a:t> - разной степени достоверности рассказов и концепций, претендующих на научность. Но если сравнить материалы 1950-х годов, 1980-х, 1990-х, то окажется, что отличаются они только акцентами и оценочными суждениями - кто был прав, а кто нет: Ленин или Керенский, Грозный или Курбский. Только к истории это не имеет никакого отношения.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g-fotki.yandex.ru/get/5306/175924317.11/0_de460_ec5d830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98396" cy="2996952"/>
          </a:xfrm>
          <a:prstGeom prst="rect">
            <a:avLst/>
          </a:prstGeom>
          <a:noFill/>
        </p:spPr>
      </p:pic>
      <p:pic>
        <p:nvPicPr>
          <p:cNvPr id="3078" name="Picture 6" descr="H:\сопка\На сопках Маньчжурии\0_c03b6_f73d3912_or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32312"/>
            <a:ext cx="4176464" cy="2965040"/>
          </a:xfrm>
          <a:prstGeom prst="rect">
            <a:avLst/>
          </a:prstGeom>
          <a:noFill/>
        </p:spPr>
      </p:pic>
      <p:pic>
        <p:nvPicPr>
          <p:cNvPr id="3079" name="Picture 7" descr="H:\сопка\На сопках Маньчжурии\1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93545"/>
            <a:ext cx="4462452" cy="296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780928"/>
            <a:ext cx="9151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История не отвечает на вопросы, кто прав, а кто виноват. </a:t>
            </a:r>
            <a:r>
              <a:rPr lang="ru-RU" sz="2400" b="1" dirty="0" smtClean="0">
                <a:solidFill>
                  <a:srgbClr val="FFFF00"/>
                </a:solidFill>
              </a:rPr>
              <a:t>Она </a:t>
            </a:r>
            <a:r>
              <a:rPr lang="ru-RU" sz="2400" b="1" dirty="0">
                <a:solidFill>
                  <a:srgbClr val="FFFF00"/>
                </a:solidFill>
              </a:rPr>
              <a:t>констатирует факты. А вот их оценка - это вопрос общественной рефлексии, как мы здесь и сейчас воспринимаем своё прошлое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056784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426286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мы будем помнить историю своего рода, семьи, государства, на ее примерах осуществлять патриотическое и культурное воспитание, то у нас будет будущее. В былом присутствуют основания для гордости и восторга, радости и печали.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stihi.ru/pics/2010/02/08/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314056" cy="2955129"/>
          </a:xfrm>
          <a:prstGeom prst="rect">
            <a:avLst/>
          </a:prstGeom>
          <a:noFill/>
        </p:spPr>
      </p:pic>
      <p:pic>
        <p:nvPicPr>
          <p:cNvPr id="1028" name="Picture 4" descr="http://spb-tombs-walkeru.narod.ru/bgs/daletski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25107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FFC000"/>
                </a:solidFill>
              </a:rPr>
              <a:t>Спасибо за внимание!</a:t>
            </a:r>
            <a:endParaRPr lang="ru-RU" sz="70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204864"/>
            <a:ext cx="67726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Список используемых источников: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2"/>
              </a:rPr>
              <a:t>https://yandex.ru/images/search?img_url=http%3A%2F%2Fimg0.liveinternet.ru%2Fimages%2Fattach%2Fb%2F3%2F18%2F777%2F18777432_untitl.jpg&amp;text=на%20сопках%20маньчжурии%20в%20картинках&amp;noreask=1&amp;pos=11&amp;lr=9&amp;rpt=simage</a:t>
            </a:r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3"/>
              </a:rPr>
              <a:t>https://yandex.ru/images/search?img_url=https%3A%2F%2Ffs00.infourok.ru%2Fimages%2Fdoc%2F117%2F137259%2Fimg10.jpg&amp;p=1&amp;text=мокшанский%20полк%20в%20картинках&amp;noreask=1&amp;pos=62&amp;rpt=simage&amp;lr=9</a:t>
            </a:r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4"/>
              </a:rPr>
              <a:t>https://yandex.ru/images/search?text=орден%20"Станислава%203%20степени%20с%20мечами"%201905%20год%20в%20картинках&amp;lr=9</a:t>
            </a:r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5"/>
              </a:rPr>
              <a:t>https://yandex.ru/images/search?text=серебряная%20медаль%20"За%20усердие"%201905%20год%20в%20картинках&amp;lr=9</a:t>
            </a:r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6"/>
              </a:rPr>
              <a:t>http://землянск.рф/to-interesno/2015-03-07/vals-na-sopkakh-manchzhurii-pamyat-o-pogibshikh-geroyakh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rgbClr val="FFFF00"/>
                </a:solidFill>
              </a:rPr>
              <a:t>http://www.proza.ru/2015/04/04/2100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rgbClr val="FFFF00"/>
                </a:solidFill>
              </a:rPr>
              <a:t>http://imperiiia.com/2016/01/narod-ne-znayushhij-svoego-proshlogo-ne-imeet-budushhego.html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7"/>
              </a:rPr>
              <a:t>https://yandex.ru/images/search?img_url=http%3A%2F%2Fgreenbag.ru%2Fsites%2Fdefault%2Ffiles%2Fphotos%2F19%2Fhighslide_port-arthur_06.jpg&amp;text=русское%20кладбище%20в%20даляне%20в%20картинках&amp;noreask=1&amp;pos=15&amp;lr=9&amp;rpt=simage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  <a:hlinkClick r:id="rId8"/>
              </a:rPr>
              <a:t>https://yandex.ru/images/search?text=памятник%20солдатам%20мокшанского%20полка%20в%20мукдене%20в%20картинках&amp;lr=9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rgbClr val="FFFF00"/>
                </a:solidFill>
              </a:rPr>
              <a:t>http://www.liveinternet.ru/users/4165230/post210201100/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332656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	</a:t>
            </a:r>
            <a:r>
              <a:rPr lang="ru-RU" sz="2400" b="1" u="sng" dirty="0" smtClean="0">
                <a:solidFill>
                  <a:srgbClr val="FFFF00"/>
                </a:solidFill>
              </a:rPr>
              <a:t>Цель:</a:t>
            </a:r>
            <a:r>
              <a:rPr lang="ru-RU" sz="2400" dirty="0" smtClean="0">
                <a:solidFill>
                  <a:srgbClr val="FFFF00"/>
                </a:solidFill>
              </a:rPr>
              <a:t> изучить вопросы использования исторического наследия для патриотического воспитания и повышения уровня культуры подрастающего поколения. </a:t>
            </a:r>
          </a:p>
          <a:p>
            <a:pPr algn="just"/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	</a:t>
            </a:r>
            <a:r>
              <a:rPr lang="ru-RU" sz="2400" b="1" u="sng" dirty="0" smtClean="0">
                <a:solidFill>
                  <a:srgbClr val="FFFF00"/>
                </a:solidFill>
              </a:rPr>
              <a:t>Задачи: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</a:rPr>
              <a:t>Изучить историю создания музыкального произведения: «На сопках Маньчжурии».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</a:rPr>
              <a:t>Провести анализ применения отдельных вопросов музыкального произведения в процессе морально-нравственного совершенствования духовной культуры подрастающего поколения.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</a:rPr>
              <a:t>Рассмотреть возможность использования произведения в современных условиях в целях сохранения его как исторического и культурного наследия, а также для патриотического воспитания.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Русско-японская война 1904-1905 гг…  Порт-Артур… «От павших твердынь Порт-Артура…», сражения у </a:t>
            </a:r>
            <a:r>
              <a:rPr lang="ru-RU" dirty="0" err="1" smtClean="0">
                <a:solidFill>
                  <a:srgbClr val="FFFF00"/>
                </a:solidFill>
              </a:rPr>
              <a:t>Вафангоу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Ляояна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Шахэ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Сандепу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Мукдена</a:t>
            </a:r>
            <a:r>
              <a:rPr lang="ru-RU" dirty="0" smtClean="0">
                <a:solidFill>
                  <a:srgbClr val="FFFF00"/>
                </a:solidFill>
              </a:rPr>
              <a:t>…  Знаменитый вальс «На сопках Маньчжурии»… 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	Историю нельзя переписать, она была, есть и будет такой, какой ее творили до нас и творим мы сегодня. Какое наследие оставим подрастающему поколению, что будут помнить, как воспринимать  – зависит от нас. Есть старая истина «Народ, не знающий своего прошлого, не имеет будущего». Сегодняшняя молодежь  искренне верит, что построит свое будущее, основываясь лишь на настоящем. 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C000"/>
                </a:solidFill>
              </a:rPr>
              <a:t>Но так не бывает. Прошлое нас учит: дает опыт, позволяет увидеть ошибки и не совершать их впредь. Человек без прошлого - это человек без будущего. Свою историю знать надо, и никогда ни в коем случае не забывать.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s://fs00.infourok.ru/images/doc/117/137259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16557" cy="343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19 января 1878 года в ходе реформы российской армии было сформировано 44 резервных пехотных батальона. В Пензе формируется 59-й резервный пехотный батальон (командир полковник К.М. </a:t>
            </a:r>
            <a:r>
              <a:rPr lang="ru-RU" sz="2000" dirty="0" err="1" smtClean="0">
                <a:solidFill>
                  <a:srgbClr val="FFFF00"/>
                </a:solidFill>
              </a:rPr>
              <a:t>Акимфов</a:t>
            </a:r>
            <a:r>
              <a:rPr lang="ru-RU" sz="2000" dirty="0" smtClean="0">
                <a:solidFill>
                  <a:srgbClr val="FFFF00"/>
                </a:solidFill>
              </a:rPr>
              <a:t>) на базе Рязанского местного батальона. В 1891 году батальон получает наименование </a:t>
            </a:r>
            <a:r>
              <a:rPr lang="ru-RU" sz="2000" dirty="0" err="1" smtClean="0">
                <a:solidFill>
                  <a:srgbClr val="FFFF00"/>
                </a:solidFill>
              </a:rPr>
              <a:t>Мокшанского</a:t>
            </a:r>
            <a:r>
              <a:rPr lang="ru-RU" sz="2000" dirty="0" smtClean="0">
                <a:solidFill>
                  <a:srgbClr val="FFFF00"/>
                </a:solidFill>
              </a:rPr>
              <a:t> (по месту расквартирования одной из рот). 26 декабря 1899 года он переименовывается в 214-й пехотный резервный Мокшанский батальон (командир полковник Н.Г. </a:t>
            </a:r>
            <a:r>
              <a:rPr lang="ru-RU" sz="2000" dirty="0" err="1" smtClean="0">
                <a:solidFill>
                  <a:srgbClr val="FFFF00"/>
                </a:solidFill>
              </a:rPr>
              <a:t>Пироцкий</a:t>
            </a:r>
            <a:r>
              <a:rPr lang="ru-RU" sz="2000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8434" name="AutoShape 2" descr="http://xn----9sbeajfznhojixlh8f3cc.xn--p1ai/wp-content/uploads/2016/06/sverdlovsk-037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xn----9sbeajfznhojixlh8f3cc.xn--p1ai/wp-content/uploads/2016/06/sverdlovsk-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im3-tub-ru.yandex.net/i?id=e914557969021ce154b850f964c953b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57512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886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В начале XX века обострилась обстановка на Дальнем Востоке. Впереди была русско-японская война.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24 ноября 1901 года Мокшанский батальон навсегда покинул </a:t>
            </a:r>
            <a:r>
              <a:rPr lang="ru-RU" sz="2000" dirty="0" err="1" smtClean="0">
                <a:solidFill>
                  <a:srgbClr val="FFFF00"/>
                </a:solidFill>
              </a:rPr>
              <a:t>Финогеевские</a:t>
            </a:r>
            <a:r>
              <a:rPr lang="ru-RU" sz="2000" dirty="0" smtClean="0">
                <a:solidFill>
                  <a:srgbClr val="FFFF00"/>
                </a:solidFill>
              </a:rPr>
              <a:t> казармы в Пензе и передислоцировался в Златоуст. По объявлении мобилизации 1 июня 1904 г. батальон развернулся в полевые пехотные полки - 214-й Мокшанский (54-й дивизии) и 282-й </a:t>
            </a:r>
            <a:r>
              <a:rPr lang="ru-RU" sz="2000" dirty="0" err="1" smtClean="0">
                <a:solidFill>
                  <a:srgbClr val="FFFF00"/>
                </a:solidFill>
              </a:rPr>
              <a:t>Черноярский</a:t>
            </a:r>
            <a:r>
              <a:rPr lang="ru-RU" sz="2000" dirty="0" smtClean="0">
                <a:solidFill>
                  <a:srgbClr val="FFFF00"/>
                </a:solidFill>
              </a:rPr>
              <a:t> (71-й дивизии). В 214-м </a:t>
            </a:r>
            <a:r>
              <a:rPr lang="ru-RU" sz="2000" dirty="0" err="1" smtClean="0">
                <a:solidFill>
                  <a:srgbClr val="FFFF00"/>
                </a:solidFill>
              </a:rPr>
              <a:t>Мокшанском</a:t>
            </a:r>
            <a:r>
              <a:rPr lang="ru-RU" sz="2000" dirty="0" smtClean="0">
                <a:solidFill>
                  <a:srgbClr val="FFFF00"/>
                </a:solidFill>
              </a:rPr>
              <a:t> полку числилось: 6 штаб-офицеров, 43 обер-офицера, 404 унтер-офицера, 3548 рядовых, 11 конных ординарцев и 61 музыкант. 	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832648" cy="360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В феврале 1905 г. полк участвовал в кровопролитных боях под </a:t>
            </a:r>
            <a:r>
              <a:rPr lang="ru-RU" sz="2000" dirty="0" err="1" smtClean="0">
                <a:solidFill>
                  <a:srgbClr val="FFFF00"/>
                </a:solidFill>
              </a:rPr>
              <a:t>Мукденом</a:t>
            </a:r>
            <a:r>
              <a:rPr lang="ru-RU" sz="2000" dirty="0" smtClean="0">
                <a:solidFill>
                  <a:srgbClr val="FFFF00"/>
                </a:solidFill>
              </a:rPr>
              <a:t> и </a:t>
            </a:r>
            <a:r>
              <a:rPr lang="ru-RU" sz="2000" dirty="0" err="1" smtClean="0">
                <a:solidFill>
                  <a:srgbClr val="FFFF00"/>
                </a:solidFill>
              </a:rPr>
              <a:t>Ляояном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Мокшанцы</a:t>
            </a:r>
            <a:r>
              <a:rPr lang="ru-RU" sz="2000" dirty="0" smtClean="0">
                <a:solidFill>
                  <a:srgbClr val="FFFF00"/>
                </a:solidFill>
              </a:rPr>
              <a:t> одиннадцать суток не выходили из боев, удерживая свои позиции. На двенадцатый день полк был окружен. В этот критический момент командир полка отдал приказ «Знамя и оркестр - перед!» Заиграл полковой оркестр, которым дирижировал капельмейстер Илья Алексеевич Шатров. Сменяли друг друга марши. Музыка придавала солдатам силы, и кольцо окружения было прорвано.</a:t>
            </a:r>
            <a:endParaRPr lang="ru-RU" sz="2000" dirty="0"/>
          </a:p>
        </p:txBody>
      </p:sp>
      <p:pic>
        <p:nvPicPr>
          <p:cNvPr id="16388" name="Picture 4" descr="http://mtdata.ru/u25/photo538A/20111539990-0/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427984" cy="3007339"/>
          </a:xfrm>
          <a:prstGeom prst="rect">
            <a:avLst/>
          </a:prstGeom>
          <a:noFill/>
        </p:spPr>
      </p:pic>
      <p:pic>
        <p:nvPicPr>
          <p:cNvPr id="11266" name="Picture 2" descr="http://s00.yaplakal.com/pics/pics_original/3/2/2/7116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38890"/>
            <a:ext cx="3744416" cy="2808313"/>
          </a:xfrm>
          <a:prstGeom prst="rect">
            <a:avLst/>
          </a:prstGeom>
          <a:noFill/>
        </p:spPr>
      </p:pic>
      <p:pic>
        <p:nvPicPr>
          <p:cNvPr id="7" name="Picture 2" descr="http://lamnabhi.com/wp-content/uploads/2016/09/b8FCwuecwMQ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02247"/>
            <a:ext cx="4608512" cy="265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88640"/>
            <a:ext cx="61561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Полк был практически уничтожен. После боев, мокшанцев осталось едва 700 человек. Среди которых и 7 музыкантов, награжденных впоследствии Георгиевскими крестами, почетными серебряными трубами.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 	Капельмейстер И.А. Шатров, за «отлично-усердную службу присвоенной обстановке», летом 1904 года был награжден серебряной медалью «За усердие» для ношения на Аннинской ленте, а зимой 1904/05 года «за разновременные отличия против японцев» был отмечен (вторым из военных дирижеров в Российской империи), офицерским орденом — Станислава третьей степени «с мечами»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376264" cy="5587432"/>
          </a:xfrm>
          <a:prstGeom prst="rect">
            <a:avLst/>
          </a:prstGeom>
        </p:spPr>
      </p:pic>
      <p:pic>
        <p:nvPicPr>
          <p:cNvPr id="15364" name="Picture 4" descr="http://gedonistpaper.ru/nfisafjl/5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40804"/>
            <a:ext cx="3384376" cy="2166000"/>
          </a:xfrm>
          <a:prstGeom prst="rect">
            <a:avLst/>
          </a:prstGeom>
          <a:noFill/>
        </p:spPr>
      </p:pic>
      <p:pic>
        <p:nvPicPr>
          <p:cNvPr id="15366" name="Picture 6" descr="https://im2-tub-ru.yandex.net/i?id=d351b16aad95cafba2d9ede5932fdc1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76229"/>
            <a:ext cx="3096344" cy="258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0364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В мае 1906 года Мокшанский полк вернулся на Урал, в г. Златоуст.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Приобретя пианино, И.А. Шатров занимался </a:t>
            </a:r>
            <a:r>
              <a:rPr lang="ru-RU" sz="2000" dirty="0" err="1" smtClean="0">
                <a:solidFill>
                  <a:srgbClr val="FFFF00"/>
                </a:solidFill>
              </a:rPr>
              <a:t>музицированием</a:t>
            </a:r>
            <a:r>
              <a:rPr lang="ru-RU" sz="2000" dirty="0" smtClean="0">
                <a:solidFill>
                  <a:srgbClr val="FFFF00"/>
                </a:solidFill>
              </a:rPr>
              <a:t>, сочинением военной музыки и музыкальной лирики. Был вхож в местный музыкальный кружок, который собирался на квартире священника привокзальной церкви, большого любителя музыки Лавра Фенелонова. 	Летом 1906 года И.А. Шатров создает первую редакцию своего вальса, посвященного погибшим друзьям, с названием «Мокшанский полк на сопках Манчжурии». Вскоре это произведение становится известным не только в Российской империи, но и за ее пределами. В эту пору  композитору  Илье Алексеевичу Шатрову было 27 лет.</a:t>
            </a:r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41" y="3356992"/>
            <a:ext cx="550257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После волнений мокшанцев, с сентября 1906 года до расформирования в июле 1910 года, передислоцировали в Самару. Здесь  И.А. Шатров сдружился с педагогом, композитором и нотоиздателем О.Ф. Кнаубом, который оказал  начинающему композитору серьезную помощь в завершении работы над вальсом и его последующем издании. В июне 1907 года ноты вальса «Мокшанский полк на сопках Манчжурии» уже продавались в магазине дешевых изданий О. Кнауба.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В Самаре и состоялось первое исполнение вальса полковым оркестром. Это произошло в саду городской усадьбы (Струковском саду).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s://im1-tub-ru.yandex.net/i?id=9a091c73ae4ea2e048dea5550f4dad8e&amp;n=33&amp;h=215&amp;w=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54726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364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 сопках  Маньчжурии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Одно из первых изданий вальса  «Мокшанский полк на сопках Манчжурии»</vt:lpstr>
      <vt:lpstr>Первый текст к вальсу написан в 1906 года Степаном Петровым (Скитальцем)</vt:lpstr>
      <vt:lpstr>Но более известный текст к вальсу  уже исполняется как   «На сопках Маньчжурии»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Нашествие хана Батыя на    Русь</dc:title>
  <dc:creator>1</dc:creator>
  <cp:lastModifiedBy>Home</cp:lastModifiedBy>
  <cp:revision>59</cp:revision>
  <dcterms:created xsi:type="dcterms:W3CDTF">2012-03-14T13:58:56Z</dcterms:created>
  <dcterms:modified xsi:type="dcterms:W3CDTF">2017-12-26T06:15:29Z</dcterms:modified>
</cp:coreProperties>
</file>