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56" r:id="rId8"/>
    <p:sldId id="269" r:id="rId9"/>
    <p:sldId id="270" r:id="rId10"/>
    <p:sldId id="272" r:id="rId11"/>
    <p:sldId id="273" r:id="rId12"/>
    <p:sldId id="274" r:id="rId13"/>
    <p:sldId id="267" r:id="rId14"/>
    <p:sldId id="264" r:id="rId15"/>
    <p:sldId id="265" r:id="rId16"/>
    <p:sldId id="275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3" autoAdjust="0"/>
    <p:restoredTop sz="94660"/>
  </p:normalViewPr>
  <p:slideViewPr>
    <p:cSldViewPr>
      <p:cViewPr varScale="1">
        <p:scale>
          <a:sx n="80" d="100"/>
          <a:sy n="80" d="100"/>
        </p:scale>
        <p:origin x="-153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21.10.2024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tube.ru/video/ae340b2bc60cd0836947205125498edc/?&amp;utm_source=embed&amp;utm_medium=referral&amp;utm_campaign=logo&amp;utm_content=ae340b2bc60cd0836947205125498edc&amp;utm_term=yandex-video.naydex.net/&amp;referrer=appmetrica_tracking_id=1037600761300671389&amp;ym_tracking_id=10679045775559924692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gor\Desktop\&#1059;&#1088;&#1086;&#1082;%20&#1044;&#1080;&#1087;&#1083;&#1086;&#1084;&#1072;&#1090;&#1080;&#1080;\VIDEO-2024-10-19-20-08-05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770485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Язык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– всякая система знаков, пригодная для того, чтобы служить средством общения между индивидами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sz="3200" b="1" i="1" dirty="0" smtClean="0"/>
              <a:t>Language </a:t>
            </a:r>
            <a:r>
              <a:rPr lang="en-US" sz="3200" b="1" dirty="0" smtClean="0"/>
              <a:t>is the ability to use words in order to communicate. </a:t>
            </a:r>
            <a:endParaRPr lang="ru-RU" sz="3200" b="1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20900"/>
            <a:ext cx="3312368" cy="3756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03648" y="836712"/>
            <a:ext cx="6552728" cy="4886357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/>
              <a:t>Вежливый, сдержанный, педантичный, малообщительный, невозмутимый, консервативный, аккуратный, добросовестный, изящный.</a:t>
            </a:r>
          </a:p>
          <a:p>
            <a:pPr lvl="0"/>
            <a:r>
              <a:rPr lang="ru-RU" b="1" dirty="0" smtClean="0"/>
              <a:t>Элегантный, галантный, болтливый,  обаятельный, скупой, легкомысленный, раскованный. </a:t>
            </a:r>
          </a:p>
          <a:p>
            <a:pPr lvl="0"/>
            <a:r>
              <a:rPr lang="ru-RU" b="1" dirty="0" smtClean="0"/>
              <a:t>Аккуратный, педантичный, исполнительный, экономный, неинтересный, въедливый, сдержанный, упорный, работоспособный.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836713"/>
            <a:ext cx="6965245" cy="10081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ФОРМУЛА МЕЖКУЛЬТУРНОЙ КОММУНИКАЦИИ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5"/>
            <a:ext cx="684076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24944"/>
            <a:ext cx="3672408" cy="2736303"/>
          </a:xfrm>
          <a:prstGeom prst="rect">
            <a:avLst/>
          </a:prstGeom>
          <a:noFill/>
        </p:spPr>
      </p:pic>
      <p:pic>
        <p:nvPicPr>
          <p:cNvPr id="6" name="Объект 5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196753"/>
            <a:ext cx="4248472" cy="3816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6929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C\Desktop\Внеклассное-мероприятие-Карасев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20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Лао</a:t>
            </a:r>
            <a:r>
              <a:rPr lang="ru-RU" b="1" dirty="0" smtClean="0"/>
              <a:t> </a:t>
            </a:r>
            <a:r>
              <a:rPr lang="ru-RU" b="1" dirty="0" err="1" smtClean="0"/>
              <a:t>Цзы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b="1" i="1" dirty="0"/>
              <a:t>«Преодоление трудного начинается с легкого, а с малого начинается великое».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PC\Desktop\og_og_153528586625597098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00" t="5967" r="2125"/>
          <a:stretch/>
        </p:blipFill>
        <p:spPr bwMode="auto">
          <a:xfrm>
            <a:off x="4716016" y="2060848"/>
            <a:ext cx="3240360" cy="37444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60517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r="-56" b="10798"/>
          <a:stretch>
            <a:fillRect/>
          </a:stretch>
        </p:blipFill>
        <p:spPr bwMode="auto">
          <a:xfrm>
            <a:off x="1187624" y="1196752"/>
            <a:ext cx="6902147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i="1" u="sng" dirty="0" smtClean="0"/>
              <a:t/>
            </a:r>
            <a:br>
              <a:rPr lang="ru-RU" sz="1600" b="1" i="1" u="sng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i="1" dirty="0" smtClean="0"/>
              <a:t> 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1857356" y="1857364"/>
            <a:ext cx="6286544" cy="3605212"/>
          </a:xfrm>
        </p:spPr>
        <p:txBody>
          <a:bodyPr>
            <a:normAutofit fontScale="92500" lnSpcReduction="20000"/>
          </a:bodyPr>
          <a:lstStyle/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endParaRPr lang="ru-RU" sz="1000" b="1" i="1" u="sng" dirty="0" smtClean="0">
              <a:solidFill>
                <a:schemeClr val="bg1">
                  <a:lumMod val="95000"/>
                </a:schemeClr>
              </a:solidFill>
              <a:latin typeface="Bahnschrift" pitchFamily="34" charset="0"/>
              <a:hlinkClick r:id="rId3"/>
            </a:endParaRPr>
          </a:p>
          <a:p>
            <a:r>
              <a:rPr lang="ru-RU" sz="1000" b="1" i="1" u="sng" dirty="0" smtClean="0">
                <a:solidFill>
                  <a:schemeClr val="bg1">
                    <a:lumMod val="95000"/>
                  </a:schemeClr>
                </a:solidFill>
                <a:latin typeface="Bahnschrift" pitchFamily="34" charset="0"/>
                <a:hlinkClick r:id="rId3"/>
              </a:rPr>
              <a:t>https</a:t>
            </a:r>
            <a:r>
              <a:rPr lang="ru-RU" sz="1000" b="1" i="1" u="sng" dirty="0" smtClean="0">
                <a:solidFill>
                  <a:schemeClr val="bg1">
                    <a:lumMod val="95000"/>
                  </a:schemeClr>
                </a:solidFill>
                <a:latin typeface="Bahnschrift" pitchFamily="34" charset="0"/>
                <a:hlinkClick r:id="rId3"/>
              </a:rPr>
              <a:t>://rutube.ru/video/ae340b2bc60cd0836947205125498edc/?&amp;utm_source=embed&amp;utm_medium=referral&amp;utm_campaign=logo&amp;utm_content=ae340b2bc60cd0836947205125498edc&amp;utm_term=yandex-video.naydex.net%2F&amp;referrer=appmetrica_tracking_id%3D1037600761300671389%26ym_tracking_id%3D10679045775559924692</a:t>
            </a:r>
            <a:r>
              <a:rPr lang="ru-RU" sz="1000" b="1" i="1" u="sng" dirty="0" smtClean="0">
                <a:solidFill>
                  <a:schemeClr val="bg1">
                    <a:lumMod val="95000"/>
                  </a:schemeClr>
                </a:solidFill>
                <a:latin typeface="Bahnschrift" pitchFamily="34" charset="0"/>
              </a:rPr>
              <a:t> </a:t>
            </a:r>
          </a:p>
          <a:p>
            <a:pPr>
              <a:buNone/>
            </a:pPr>
            <a:r>
              <a:rPr lang="ru-RU" b="1" i="1" u="sng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Egor\Desktop\1ff63e30a4b9c49c025a30fd0c0ee28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272808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ДИПЛОМАТ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916832"/>
            <a:ext cx="6768752" cy="3960440"/>
          </a:xfrm>
        </p:spPr>
        <p:txBody>
          <a:bodyPr>
            <a:normAutofit lnSpcReduction="10000"/>
          </a:bodyPr>
          <a:lstStyle/>
          <a:p>
            <a:pPr lvl="0" fontAlgn="base"/>
            <a:r>
              <a:rPr lang="ru-RU" b="1" i="1" dirty="0"/>
              <a:t>Должностное лицо, специалист, занимающийся дипломатической деятельностью, работой в области внешних отношений</a:t>
            </a:r>
            <a:r>
              <a:rPr lang="ru-RU" b="1" i="1" dirty="0" smtClean="0"/>
              <a:t>.</a:t>
            </a:r>
          </a:p>
          <a:p>
            <a:pPr lvl="0" fontAlgn="base"/>
            <a:endParaRPr lang="ru-RU" b="1" i="1" dirty="0"/>
          </a:p>
          <a:p>
            <a:pPr lvl="0" fontAlgn="base"/>
            <a:r>
              <a:rPr lang="ru-RU" b="1" i="1" dirty="0"/>
              <a:t>Плоский чемоданчик для ношения бумаг, тетрадей, книг</a:t>
            </a:r>
            <a:r>
              <a:rPr lang="ru-RU" b="1" i="1" dirty="0" smtClean="0"/>
              <a:t>.</a:t>
            </a:r>
          </a:p>
          <a:p>
            <a:pPr lvl="0" fontAlgn="base"/>
            <a:endParaRPr lang="ru-RU" b="1" i="1" dirty="0"/>
          </a:p>
          <a:p>
            <a:pPr lvl="0" fontAlgn="base"/>
            <a:r>
              <a:rPr lang="ru-RU" b="1" i="1" dirty="0"/>
              <a:t>Человек, действующий дипломатично, тонко.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8776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66720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Чем занимаются дипломаты?</a:t>
            </a:r>
            <a:endParaRPr lang="ru-RU" sz="3600" b="1" dirty="0"/>
          </a:p>
        </p:txBody>
      </p:sp>
      <p:pic>
        <p:nvPicPr>
          <p:cNvPr id="4" name="VIDEO-2024-10-19-20-08-0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484784"/>
            <a:ext cx="7272808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389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ru-RU" dirty="0"/>
              <a:t>«Сегодня дипломатия помимо переговоров на тему войны и мира занимается почти всем. Практически любая сфера человеческой деятельности должна быть знакома дипломату, хотя бы в общих чертах».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 rot="-60000">
            <a:off x="1155981" y="4513321"/>
            <a:ext cx="3048891" cy="1221437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/>
              <a:t>Министр иностранных дел Российской Федерации </a:t>
            </a:r>
            <a:endParaRPr lang="ru-RU" sz="1800" b="1" dirty="0" smtClean="0"/>
          </a:p>
          <a:p>
            <a:r>
              <a:rPr lang="ru-RU" sz="1800" b="1" dirty="0" smtClean="0"/>
              <a:t>Сергей </a:t>
            </a:r>
            <a:r>
              <a:rPr lang="ru-RU" sz="1800" b="1" dirty="0"/>
              <a:t>Лавров</a:t>
            </a:r>
            <a:br>
              <a:rPr lang="ru-RU" sz="1800" b="1" dirty="0"/>
            </a:br>
            <a:endParaRPr lang="ru-RU" sz="1800" b="1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331236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314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Определить, какими качествами должен обладать дипломатический работник. </a:t>
            </a: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ru-RU" sz="2000" b="1" i="1" dirty="0"/>
              <a:t>Д – доброжелательный, добросовестный</a:t>
            </a:r>
          </a:p>
          <a:p>
            <a:pPr fontAlgn="base"/>
            <a:r>
              <a:rPr lang="ru-RU" sz="2000" b="1" i="1" dirty="0"/>
              <a:t>И – интеллигентный, интересный</a:t>
            </a:r>
          </a:p>
          <a:p>
            <a:pPr fontAlgn="base"/>
            <a:r>
              <a:rPr lang="ru-RU" sz="2000" b="1" i="1" dirty="0"/>
              <a:t>П – порядочный, правильный, преданный</a:t>
            </a:r>
          </a:p>
          <a:p>
            <a:pPr fontAlgn="base"/>
            <a:r>
              <a:rPr lang="ru-RU" sz="2000" b="1" i="1" dirty="0"/>
              <a:t>Л – любознательный, лояльный</a:t>
            </a:r>
          </a:p>
          <a:p>
            <a:pPr fontAlgn="base"/>
            <a:r>
              <a:rPr lang="ru-RU" sz="2000" b="1" i="1" dirty="0"/>
              <a:t>О – обаятельный, опрятный</a:t>
            </a:r>
          </a:p>
          <a:p>
            <a:pPr fontAlgn="base"/>
            <a:r>
              <a:rPr lang="ru-RU" sz="2000" b="1" i="1" dirty="0"/>
              <a:t>М – мудрый, мужественный</a:t>
            </a:r>
          </a:p>
          <a:p>
            <a:pPr fontAlgn="base"/>
            <a:r>
              <a:rPr lang="ru-RU" sz="2000" b="1" i="1" dirty="0"/>
              <a:t>А – аккуратный, артистичный</a:t>
            </a:r>
          </a:p>
          <a:p>
            <a:pPr fontAlgn="base"/>
            <a:r>
              <a:rPr lang="ru-RU" sz="2000" b="1" i="1" dirty="0"/>
              <a:t>Т – трудолюбивый, талантливый</a:t>
            </a:r>
          </a:p>
          <a:p>
            <a:endParaRPr lang="ru-RU" sz="2000" b="1" i="1" dirty="0"/>
          </a:p>
        </p:txBody>
      </p:sp>
    </p:spTree>
    <p:extLst>
      <p:ext uri="{BB962C8B-B14F-4D97-AF65-F5344CB8AC3E}">
        <p14:creationId xmlns:p14="http://schemas.microsoft.com/office/powerpoint/2010/main" xmlns="" val="129886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3600" b="1" i="1" dirty="0"/>
              <a:t>Человек, действующий дипломатично, тонко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dirty="0"/>
          </a:p>
        </p:txBody>
      </p:sp>
      <p:pic>
        <p:nvPicPr>
          <p:cNvPr id="1026" name="Picture 2" descr="C:\Users\PC\Desktop\c98f9db3a5947dc7c1b684bf1ca3ea1b2b004387ce7d738344aa6c512a744d8c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87624" y="2132856"/>
            <a:ext cx="320040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4992" y="2204864"/>
            <a:ext cx="3590925" cy="3024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7535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817582"/>
            <a:ext cx="6872644" cy="174732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ДИПЛОМАТИЯ-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ДОРОГА К МИРУ И МЕЖКУЛЬТУРНОЙ КОММУНИКАЦИИ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Egor\Desktop\mezhdunarodnoe_sotrudnichestv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852936"/>
            <a:ext cx="5328592" cy="309634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278315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2557463" y="2120900"/>
            <a:ext cx="6586537" cy="36036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0888" y="3421063"/>
            <a:ext cx="2222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36712"/>
            <a:ext cx="763284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32848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980</TotalTime>
  <Words>209</Words>
  <Application>Microsoft Office PowerPoint</Application>
  <PresentationFormat>Экран (4:3)</PresentationFormat>
  <Paragraphs>53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Кнопка</vt:lpstr>
      <vt:lpstr>Слайд 1</vt:lpstr>
      <vt:lpstr>ДИПЛОМАТ</vt:lpstr>
      <vt:lpstr>Чем занимаются дипломаты?</vt:lpstr>
      <vt:lpstr>Слайд 4</vt:lpstr>
      <vt:lpstr>Определить, какими качествами должен обладать дипломатический работник. </vt:lpstr>
      <vt:lpstr>Человек, действующий дипломатично, тонко </vt:lpstr>
      <vt:lpstr>ДИПЛОМАТИЯ- ДОРОГА К МИРУ И МЕЖКУЛЬТУРНОЙ КОММУНИКАЦИИ</vt:lpstr>
      <vt:lpstr>Слайд 8</vt:lpstr>
      <vt:lpstr>Слайд 9</vt:lpstr>
      <vt:lpstr>Язык – всякая система знаков, пригодная для того, чтобы служить средством общения между индивидами</vt:lpstr>
      <vt:lpstr>Слайд 11</vt:lpstr>
      <vt:lpstr>ФОРМУЛА МЕЖКУЛЬТУРНОЙ КОММУНИКАЦИИ </vt:lpstr>
      <vt:lpstr>Слайд 13</vt:lpstr>
      <vt:lpstr>Слайд 14</vt:lpstr>
      <vt:lpstr>Лао Цзы</vt:lpstr>
      <vt:lpstr>   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</dc:creator>
  <cp:lastModifiedBy>Egor</cp:lastModifiedBy>
  <cp:revision>57</cp:revision>
  <dcterms:created xsi:type="dcterms:W3CDTF">2023-04-13T08:25:22Z</dcterms:created>
  <dcterms:modified xsi:type="dcterms:W3CDTF">2024-10-21T11:39:01Z</dcterms:modified>
</cp:coreProperties>
</file>