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63" r:id="rId4"/>
    <p:sldId id="265" r:id="rId5"/>
    <p:sldId id="272" r:id="rId6"/>
    <p:sldId id="266" r:id="rId7"/>
    <p:sldId id="268" r:id="rId8"/>
    <p:sldId id="269" r:id="rId9"/>
    <p:sldId id="259" r:id="rId10"/>
    <p:sldId id="260" r:id="rId11"/>
    <p:sldId id="262" r:id="rId12"/>
    <p:sldId id="270" r:id="rId13"/>
    <p:sldId id="26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364333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"Особенности речевого развития обучающихся с ОВЗ, и обусловленные ими нарушения устной и письменной речи"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b="1" dirty="0" smtClean="0"/>
              <a:t>(Рекомендации учителя-логопеда учителю, сопровождающему обучающихся с особыми образовательными потребностями)</a:t>
            </a: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000" b="1" dirty="0" smtClean="0">
                <a:latin typeface="Arial Black" pitchFamily="34" charset="0"/>
              </a:rPr>
              <a:t>Учитель-логопед МБОУ ТСОШ </a:t>
            </a:r>
          </a:p>
          <a:p>
            <a:pPr algn="r"/>
            <a:r>
              <a:rPr lang="ru-RU" sz="2000" b="1" dirty="0" smtClean="0">
                <a:latin typeface="Arial Black" pitchFamily="34" charset="0"/>
              </a:rPr>
              <a:t>Мусина Наталья Викторовна</a:t>
            </a:r>
          </a:p>
          <a:p>
            <a:pPr algn="r"/>
            <a:endParaRPr lang="ru-RU" sz="2000" b="1" dirty="0" smtClean="0">
              <a:latin typeface="Arial Black" pitchFamily="34" charset="0"/>
            </a:endParaRPr>
          </a:p>
          <a:p>
            <a:pPr algn="r"/>
            <a:r>
              <a:rPr lang="ru-RU" sz="2000" b="1" dirty="0" smtClean="0">
                <a:latin typeface="Arial Black" pitchFamily="34" charset="0"/>
              </a:rPr>
              <a:t>03.11.2022 учебный год</a:t>
            </a:r>
            <a:endParaRPr lang="ru-RU" sz="20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Результаты обследования речи в логопункте школы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1700" dirty="0" smtClean="0"/>
              <a:t> 1.Нарушения письма без </a:t>
            </a:r>
            <a:r>
              <a:rPr lang="ru-RU" sz="1700" dirty="0" err="1" smtClean="0"/>
              <a:t>звуконарушений=</a:t>
            </a:r>
            <a:r>
              <a:rPr lang="ru-RU" sz="1700" dirty="0" smtClean="0"/>
              <a:t>  30 %</a:t>
            </a:r>
          </a:p>
          <a:p>
            <a:pPr algn="just">
              <a:buNone/>
            </a:pPr>
            <a:r>
              <a:rPr lang="ru-RU" sz="1700" dirty="0" smtClean="0"/>
              <a:t> 2.Нарушения письма в сочетании с фонетическими нарушениями =  32 %</a:t>
            </a:r>
          </a:p>
          <a:p>
            <a:pPr algn="just">
              <a:buNone/>
            </a:pPr>
            <a:r>
              <a:rPr lang="ru-RU" sz="1700" dirty="0" smtClean="0"/>
              <a:t> 3.Нарушения письма на фоне ЗПР = 35 %</a:t>
            </a:r>
          </a:p>
          <a:p>
            <a:pPr algn="just">
              <a:buNone/>
            </a:pPr>
            <a:r>
              <a:rPr lang="ru-RU" sz="1700" dirty="0" smtClean="0"/>
              <a:t> 4.Нарушения письма  с </a:t>
            </a:r>
            <a:r>
              <a:rPr lang="ru-RU" sz="1700" dirty="0" err="1" smtClean="0"/>
              <a:t>аффектной</a:t>
            </a:r>
            <a:r>
              <a:rPr lang="ru-RU" sz="1700" dirty="0" smtClean="0"/>
              <a:t> неуравновешенностью ,  незрелостью = 3 %</a:t>
            </a:r>
          </a:p>
          <a:p>
            <a:pPr algn="just">
              <a:buNone/>
            </a:pPr>
            <a:r>
              <a:rPr lang="ru-RU" sz="1700" dirty="0" smtClean="0"/>
              <a:t> 5.Нормативные дети = откуда берутся нарушения письма?(аграфия):</a:t>
            </a:r>
          </a:p>
          <a:p>
            <a:pPr algn="just"/>
            <a:r>
              <a:rPr lang="ru-RU" sz="1700" dirty="0" smtClean="0"/>
              <a:t>Состояние </a:t>
            </a:r>
            <a:r>
              <a:rPr lang="ru-RU" sz="1700" dirty="0" err="1" smtClean="0"/>
              <a:t>латералиты</a:t>
            </a:r>
            <a:r>
              <a:rPr lang="ru-RU" sz="1700" dirty="0" smtClean="0"/>
              <a:t>, т.е. левая или правая рука ведущая- пространственные нарушения = не определяет правую/левую стороны</a:t>
            </a:r>
          </a:p>
          <a:p>
            <a:pPr algn="just"/>
            <a:r>
              <a:rPr lang="ru-RU" sz="1700" dirty="0" smtClean="0"/>
              <a:t>Состояние ориентировки в пространстве (дни недели, времена года, предложные нарушения)</a:t>
            </a:r>
          </a:p>
          <a:p>
            <a:pPr algn="just"/>
            <a:r>
              <a:rPr lang="ru-RU" sz="1700" dirty="0" smtClean="0"/>
              <a:t>Координация движений руки(динамические </a:t>
            </a:r>
            <a:r>
              <a:rPr lang="ru-RU" sz="1700" dirty="0" err="1" smtClean="0"/>
              <a:t>затруднения,г</a:t>
            </a:r>
            <a:r>
              <a:rPr lang="ru-RU" sz="1700" dirty="0" smtClean="0"/>
              <a:t> </a:t>
            </a:r>
            <a:r>
              <a:rPr lang="ru-RU" sz="1700" dirty="0" err="1" smtClean="0"/>
              <a:t>рафо-моторные</a:t>
            </a:r>
            <a:r>
              <a:rPr lang="ru-RU" sz="1700" dirty="0" smtClean="0"/>
              <a:t> </a:t>
            </a:r>
            <a:r>
              <a:rPr lang="ru-RU" sz="1700" dirty="0" err="1" smtClean="0"/>
              <a:t>наыки</a:t>
            </a:r>
            <a:r>
              <a:rPr lang="ru-RU" sz="1700" dirty="0" smtClean="0"/>
              <a:t>)</a:t>
            </a:r>
          </a:p>
          <a:p>
            <a:pPr algn="just"/>
            <a:r>
              <a:rPr lang="ru-RU" sz="1700" dirty="0" err="1" smtClean="0"/>
              <a:t>Слухомоторная</a:t>
            </a:r>
            <a:r>
              <a:rPr lang="ru-RU" sz="1700" dirty="0" smtClean="0"/>
              <a:t> координация (затруднения  определения ритма, </a:t>
            </a:r>
            <a:r>
              <a:rPr lang="ru-RU" sz="1700" dirty="0" err="1" smtClean="0"/>
              <a:t>несоотнесение</a:t>
            </a:r>
            <a:r>
              <a:rPr lang="ru-RU" sz="1700" dirty="0" smtClean="0"/>
              <a:t>)</a:t>
            </a:r>
          </a:p>
          <a:p>
            <a:pPr algn="just"/>
            <a:r>
              <a:rPr lang="ru-RU" sz="1700" dirty="0" smtClean="0"/>
              <a:t>Состояние речевого внимания и фонематического восприятия (трудности различения сходных звуков, слогов); (истощаемость внимания, отвлекаемость повышена, поверхностное речевое внимание)</a:t>
            </a:r>
          </a:p>
          <a:p>
            <a:pPr algn="just"/>
            <a:r>
              <a:rPr lang="ru-RU" sz="1700" dirty="0" smtClean="0"/>
              <a:t>Состояние звукового анализа и синтеза слов ( искажают последовательность звуков или их заменяют) (</a:t>
            </a:r>
            <a:r>
              <a:rPr lang="ru-RU" sz="1700" dirty="0" err="1" smtClean="0"/>
              <a:t>к,т,о</a:t>
            </a:r>
            <a:r>
              <a:rPr lang="ru-RU" sz="1700" dirty="0" smtClean="0"/>
              <a:t> </a:t>
            </a:r>
            <a:r>
              <a:rPr lang="ru-RU" sz="1700" dirty="0" err="1" smtClean="0"/>
              <a:t>=сто,кот,кото</a:t>
            </a:r>
            <a:r>
              <a:rPr lang="ru-RU" sz="1700" dirty="0" smtClean="0"/>
              <a:t>), т.к. нарушено пространство</a:t>
            </a:r>
          </a:p>
          <a:p>
            <a:pPr algn="just"/>
            <a:r>
              <a:rPr lang="ru-RU" sz="1700" dirty="0" smtClean="0"/>
              <a:t>Особенности словарного запаса - низкий уровень активного и пассивного словаря  (смешение значений слов по звуковому составу сходных) «рассада- что блестит на траве».</a:t>
            </a:r>
          </a:p>
          <a:p>
            <a:pPr algn="just"/>
            <a:r>
              <a:rPr lang="ru-RU" sz="1700" dirty="0" smtClean="0"/>
              <a:t>Особенности грамматического строя речи – значительно ниже нормы: задержка формирования навыков словоизменения и словообразования.</a:t>
            </a:r>
          </a:p>
          <a:p>
            <a:pPr>
              <a:buNone/>
            </a:pPr>
            <a:endParaRPr lang="ru-RU" sz="17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Эволюционная , или ложная </a:t>
            </a:r>
            <a:r>
              <a:rPr lang="ru-RU" sz="2700" b="1" dirty="0" err="1" smtClean="0"/>
              <a:t>дисграфия</a:t>
            </a:r>
            <a:r>
              <a:rPr lang="ru-RU" sz="2700" b="1" dirty="0" smtClean="0"/>
              <a:t> – это незрелость (неготовность к обучению)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		Проявляется как естественные затруднения детей в ходе начального обучения письму, что связано со сложностью этого вида речевой деятельности.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r>
              <a:rPr lang="ru-RU" b="1" dirty="0" smtClean="0"/>
              <a:t>Ошибки начинающих обучение школьников могут быть объяснены трудностью распределения внимания между техническими, орфографическими и мыслительными операциями  письма.</a:t>
            </a:r>
          </a:p>
          <a:p>
            <a:pPr algn="just"/>
            <a:endParaRPr lang="ru-RU" dirty="0" smtClean="0"/>
          </a:p>
          <a:p>
            <a:pPr algn="just"/>
            <a:r>
              <a:rPr lang="ru-RU" b="1" dirty="0" smtClean="0"/>
              <a:t>Признаки незрелого письма:</a:t>
            </a:r>
            <a:endParaRPr lang="ru-RU" dirty="0" smtClean="0"/>
          </a:p>
          <a:p>
            <a:pPr lvl="0" algn="just">
              <a:buNone/>
            </a:pPr>
            <a:r>
              <a:rPr lang="ru-RU" b="1" dirty="0" smtClean="0"/>
              <a:t>	- отсутствие обозначения границ предложений;</a:t>
            </a:r>
            <a:endParaRPr lang="ru-RU" dirty="0" smtClean="0"/>
          </a:p>
          <a:p>
            <a:pPr lvl="0" algn="just">
              <a:buNone/>
            </a:pPr>
            <a:r>
              <a:rPr lang="ru-RU" b="1" dirty="0" smtClean="0"/>
              <a:t>	- слитное написание слов;</a:t>
            </a:r>
            <a:endParaRPr lang="ru-RU" dirty="0" smtClean="0"/>
          </a:p>
          <a:p>
            <a:pPr lvl="0" algn="just">
              <a:buNone/>
            </a:pPr>
            <a:r>
              <a:rPr lang="ru-RU" b="1" dirty="0" smtClean="0"/>
              <a:t>	- нетвёрдое знание (забывание) букв, особенно прописных;</a:t>
            </a:r>
            <a:endParaRPr lang="ru-RU" dirty="0" smtClean="0"/>
          </a:p>
          <a:p>
            <a:pPr lvl="0" algn="just">
              <a:buNone/>
            </a:pPr>
            <a:r>
              <a:rPr lang="ru-RU" b="1" dirty="0" smtClean="0"/>
              <a:t>	- нехарактерные смешения</a:t>
            </a:r>
            <a:endParaRPr lang="ru-RU" dirty="0" smtClean="0"/>
          </a:p>
          <a:p>
            <a:pPr lvl="0" algn="just">
              <a:buNone/>
            </a:pPr>
            <a:r>
              <a:rPr lang="ru-RU" b="1" dirty="0" smtClean="0"/>
              <a:t>	- зеркальная обращённость букв</a:t>
            </a:r>
          </a:p>
          <a:p>
            <a:pPr lvl="0" algn="just">
              <a:buNone/>
            </a:pPr>
            <a:endParaRPr lang="ru-RU" b="1" dirty="0" smtClean="0"/>
          </a:p>
          <a:p>
            <a:pPr algn="just"/>
            <a:r>
              <a:rPr lang="ru-RU" dirty="0" smtClean="0"/>
              <a:t> </a:t>
            </a:r>
            <a:r>
              <a:rPr lang="ru-RU" b="1" dirty="0" smtClean="0"/>
              <a:t>Несформированность психологических функций (восприятие, внимание, моторная память) с нормативным речевым развитием:</a:t>
            </a:r>
          </a:p>
          <a:p>
            <a:pPr algn="just">
              <a:buNone/>
            </a:pPr>
            <a:r>
              <a:rPr lang="ru-RU" b="1" dirty="0" smtClean="0"/>
              <a:t>	- не усваивает графическое обозначение букв письма и чтения (аграфия, алексия)</a:t>
            </a:r>
          </a:p>
          <a:p>
            <a:pPr algn="just">
              <a:buNone/>
            </a:pPr>
            <a:r>
              <a:rPr lang="ru-RU" b="1" dirty="0" smtClean="0"/>
              <a:t>	- трудности усвоения математических навыков</a:t>
            </a:r>
          </a:p>
          <a:p>
            <a:pPr algn="just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28597" y="1357298"/>
            <a:ext cx="7786742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1.Изучите речевой статус обучающихся вашего класса.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 Какова устная речь ваших обучающихся: звукопроизношение,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темпо-ритмическая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 сторона речи (заикание), связная речь, лексика,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аграмматизмы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 (исключите билингвизм).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itchFamily="18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2. Ознакомьтесь с документацией из ДОУ(готовность к обучению), педагогической характеристикой обучающегося при переходе на следующую ступень обучения.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itchFamily="18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3. Наблюдайте за детьми, фиксируйте в дневнике наблюдения речевые нарушения,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 их частоту,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sz="1600" dirty="0" err="1" smtClean="0">
                <a:latin typeface="Liberation Serif" pitchFamily="18" charset="0"/>
                <a:ea typeface="Times New Roman" pitchFamily="18" charset="0"/>
                <a:cs typeface="Times New Roman" pitchFamily="18" charset="0"/>
              </a:rPr>
              <a:t>ФГОС</a:t>
            </a:r>
            <a:r>
              <a:rPr lang="ru-RU" sz="1600" dirty="0" smtClean="0">
                <a:latin typeface="Liberation Serif" pitchFamily="18" charset="0"/>
                <a:ea typeface="Times New Roman" pitchFamily="18" charset="0"/>
                <a:cs typeface="Times New Roman" pitchFamily="18" charset="0"/>
              </a:rPr>
              <a:t> начального общего образования обучающихся с Приказ Министерства просвещения РФ от 24 ноября 2022 г. № 1023 </a:t>
            </a:r>
            <a:r>
              <a:rPr lang="ru-RU" sz="1600" dirty="0" smtClean="0">
                <a:ea typeface="Times New Roman" pitchFamily="18" charset="0"/>
                <a:cs typeface="Times New Roman" pitchFamily="18" charset="0"/>
              </a:rPr>
              <a:t>“</a:t>
            </a:r>
            <a:r>
              <a:rPr lang="ru-RU" sz="1600" dirty="0" smtClean="0">
                <a:latin typeface="Liberation Serif" pitchFamily="18" charset="0"/>
                <a:ea typeface="Times New Roman" pitchFamily="18" charset="0"/>
                <a:cs typeface="Times New Roman" pitchFamily="18" charset="0"/>
              </a:rPr>
              <a:t>Об утверждении федеральной адаптированной образовательной программы начального общего образования для обучающихся с ограниченными возможностями здоровья»;</a:t>
            </a:r>
            <a:endParaRPr lang="ru-RU" sz="7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овторяемость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или разнообразие. Важно отметить поведенческие нарушения (медленный,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гиперактивный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особенности учебной деятельности.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itchFamily="18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4. Четко разграничьте детей по речевому развитию,  приступая к  обучению грамоте и письму в начальной школе, овладению разделов Русский язык  в старшей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 школе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itchFamily="18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5. Определите группу обучающихся на которых следует больше обратить внимание.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latin typeface="PT Astra Serif" pitchFamily="18" charset="-52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cs typeface="Times New Roman" pitchFamily="18" charset="0"/>
              </a:rPr>
              <a:t>6. Выделите особую категорию обучающихся –дети с заиканием. (Памятка  учителю)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РЕКОМЕНДАЦИИ УЧИТЕЛЯ-ЛОГОПЕДА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800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1800" dirty="0" smtClean="0"/>
              <a:t>1. Нарушения письменной речи имеют место быть:</a:t>
            </a:r>
          </a:p>
          <a:p>
            <a:pPr algn="just">
              <a:buNone/>
            </a:pPr>
            <a:r>
              <a:rPr lang="ru-RU" sz="1800" dirty="0" smtClean="0"/>
              <a:t>-при нарушении речевого развития;</a:t>
            </a:r>
          </a:p>
          <a:p>
            <a:pPr algn="just">
              <a:buNone/>
            </a:pPr>
            <a:r>
              <a:rPr lang="ru-RU" sz="1800" dirty="0" smtClean="0"/>
              <a:t>-при несформированности функций неречевого характера;</a:t>
            </a:r>
          </a:p>
          <a:p>
            <a:pPr algn="just">
              <a:buNone/>
            </a:pPr>
            <a:r>
              <a:rPr lang="ru-RU" sz="1800" dirty="0" smtClean="0"/>
              <a:t>2. Специфическое нарушение письменной речи – ДИСГРАФИЯ</a:t>
            </a:r>
          </a:p>
          <a:p>
            <a:pPr algn="just">
              <a:buNone/>
            </a:pPr>
            <a:r>
              <a:rPr lang="ru-RU" sz="1800" dirty="0" smtClean="0"/>
              <a:t>(при нормативном развитии ребёнка)-сочетает в себе выше названные  нарушения. </a:t>
            </a:r>
          </a:p>
          <a:p>
            <a:pPr algn="just">
              <a:buNone/>
            </a:pPr>
            <a:r>
              <a:rPr lang="ru-RU" sz="1800" dirty="0" smtClean="0"/>
              <a:t>3. Методика начального обучения не учитывает своеобразие развития</a:t>
            </a:r>
          </a:p>
          <a:p>
            <a:pPr algn="just">
              <a:buNone/>
            </a:pPr>
            <a:r>
              <a:rPr lang="ru-RU" sz="1800" dirty="0" smtClean="0"/>
              <a:t>определённого процента младших школьников.</a:t>
            </a:r>
          </a:p>
          <a:p>
            <a:pPr algn="just">
              <a:buNone/>
            </a:pPr>
            <a:r>
              <a:rPr lang="ru-RU" sz="1800" dirty="0" smtClean="0"/>
              <a:t>4. Учитель не владеет симптоматикой нарушений письменной речи разных категорий обучающихся с ОВЗ.</a:t>
            </a:r>
          </a:p>
          <a:p>
            <a:pPr algn="just">
              <a:buNone/>
            </a:pPr>
            <a:r>
              <a:rPr lang="ru-RU" sz="1800" dirty="0" smtClean="0"/>
              <a:t>5.Имеются трудности дифференциации письменных  (специфических) и </a:t>
            </a:r>
            <a:r>
              <a:rPr lang="ru-RU" sz="1800" dirty="0" err="1" smtClean="0"/>
              <a:t>дизорфографических</a:t>
            </a:r>
            <a:r>
              <a:rPr lang="ru-RU" sz="1800" dirty="0" smtClean="0"/>
              <a:t>  ошибок обучающихся.</a:t>
            </a:r>
          </a:p>
          <a:p>
            <a:pPr algn="just">
              <a:buNone/>
            </a:pPr>
            <a:r>
              <a:rPr lang="ru-RU" sz="1800" dirty="0" smtClean="0"/>
              <a:t>6. Обучение в массовых классах детей-инвалидов, обучающихся с ОВЗ представляет значительные трудности прохождения ими программы НОО, СОО, ООО без коррекционной поддержки специалистов и пропедевтики нарушений письма и чтения учителем конкретного нарушения. </a:t>
            </a:r>
          </a:p>
          <a:p>
            <a:pPr algn="just">
              <a:buNone/>
            </a:pPr>
            <a:r>
              <a:rPr lang="ru-RU" sz="1800" dirty="0" smtClean="0"/>
              <a:t>7. Типичные ошибки у детей проявляются в зависимости от механизма трудностей обучения (нарушения психологических функций первичные).</a:t>
            </a:r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643866" cy="1143000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sz="1200" b="1" dirty="0" smtClean="0"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</a:br>
            <a:r>
              <a:rPr lang="ru-RU" sz="1300" b="1" dirty="0" smtClean="0"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План проведения семинара-практикума </a:t>
            </a:r>
            <a:r>
              <a:rPr lang="ru-RU" sz="13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300" b="1" dirty="0" smtClean="0">
                <a:latin typeface="Arial" pitchFamily="34" charset="0"/>
                <a:cs typeface="Arial" pitchFamily="34" charset="0"/>
              </a:rPr>
            </a:br>
            <a:r>
              <a:rPr lang="ru-RU" sz="13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300" b="1" dirty="0" smtClean="0">
                <a:latin typeface="Arial" pitchFamily="34" charset="0"/>
                <a:cs typeface="Arial" pitchFamily="34" charset="0"/>
              </a:rPr>
            </a:br>
            <a:r>
              <a:rPr lang="ru-RU" sz="1300" b="1" dirty="0" smtClean="0"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"Особенности речевого развития обучающихся с ОВЗ, и обусловленные ими нарушения устной и письменной речи"</a:t>
            </a:r>
            <a:r>
              <a:rPr lang="ru-RU" sz="13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300" b="1" dirty="0" smtClean="0">
                <a:latin typeface="Arial" pitchFamily="34" charset="0"/>
                <a:cs typeface="Arial" pitchFamily="34" charset="0"/>
              </a:rPr>
            </a:br>
            <a:r>
              <a:rPr lang="ru-RU" sz="1300" b="1" dirty="0" smtClean="0"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(рекомендации учителя-логопеда учителю</a:t>
            </a:r>
            <a:r>
              <a:rPr lang="ru-RU" sz="1300" dirty="0" smtClean="0"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)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800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57224" y="1928802"/>
            <a:ext cx="757242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T Astra Serif" pitchFamily="18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Вступление. О проблеме.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 2.Анкета учителя.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 3.Презентация.Диалог по теме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 4.Сообщение по теме учителя-логопеда Мусиной Н.В.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 5.Работа с таблицей ошибок . Практика (варианты нарушений).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Astra Serif" pitchFamily="18" charset="-52"/>
                <a:ea typeface="Times New Roman" pitchFamily="18" charset="0"/>
                <a:cs typeface="Times New Roman" pitchFamily="18" charset="0"/>
              </a:rPr>
              <a:t> 6.Рекомендации учителя-логопеда учителю.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857356" y="71414"/>
            <a:ext cx="6072230" cy="50006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АНКЕТА УЧИТЕЛЯ</a:t>
            </a:r>
            <a:endParaRPr lang="ru-RU" sz="1800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200" dirty="0" smtClean="0"/>
              <a:t> 1.Как Вы понимаете аббревиатуру ОВЗ? Кого считают детьми ограниченными возможностями с здоровья?</a:t>
            </a:r>
          </a:p>
          <a:p>
            <a:pPr algn="just">
              <a:buNone/>
            </a:pPr>
            <a:r>
              <a:rPr lang="ru-RU" sz="1200" dirty="0" smtClean="0"/>
              <a:t>________________________________________________________________________________________________________</a:t>
            </a:r>
          </a:p>
          <a:p>
            <a:pPr algn="just">
              <a:buNone/>
            </a:pPr>
            <a:endParaRPr lang="ru-RU" sz="1200" dirty="0" smtClean="0"/>
          </a:p>
          <a:p>
            <a:pPr algn="just">
              <a:buNone/>
            </a:pPr>
            <a:r>
              <a:rPr lang="ru-RU" sz="1200" dirty="0" smtClean="0"/>
              <a:t>2. Какие категории обучающихся с ОВЗ Вы знаете?</a:t>
            </a:r>
          </a:p>
          <a:p>
            <a:pPr algn="just">
              <a:buNone/>
            </a:pPr>
            <a:r>
              <a:rPr lang="ru-RU" sz="1200" dirty="0" smtClean="0"/>
              <a:t>________________________________________________________________________________________________________</a:t>
            </a:r>
          </a:p>
          <a:p>
            <a:pPr algn="just">
              <a:buNone/>
            </a:pPr>
            <a:endParaRPr lang="ru-RU" sz="1200" dirty="0" smtClean="0"/>
          </a:p>
          <a:p>
            <a:pPr algn="just">
              <a:buNone/>
            </a:pPr>
            <a:r>
              <a:rPr lang="ru-RU" sz="1200" dirty="0" smtClean="0"/>
              <a:t>3. Сколько вариантов ФГОС ОВЗ Вы знаете?</a:t>
            </a:r>
          </a:p>
          <a:p>
            <a:pPr algn="just">
              <a:buNone/>
            </a:pPr>
            <a:r>
              <a:rPr lang="ru-RU" sz="1200" dirty="0" smtClean="0"/>
              <a:t>_________________________________________________________________________________________________________</a:t>
            </a:r>
          </a:p>
          <a:p>
            <a:pPr algn="just">
              <a:buNone/>
            </a:pPr>
            <a:endParaRPr lang="ru-RU" sz="1200" dirty="0" smtClean="0"/>
          </a:p>
          <a:p>
            <a:pPr algn="just">
              <a:buNone/>
            </a:pPr>
            <a:r>
              <a:rPr lang="ru-RU" sz="1200" dirty="0" smtClean="0"/>
              <a:t>4. Какие категории обучающихся с ОВЗ представлены в нашем учреждении?</a:t>
            </a:r>
          </a:p>
          <a:p>
            <a:pPr algn="just">
              <a:buNone/>
            </a:pPr>
            <a:r>
              <a:rPr lang="ru-RU" sz="1200" dirty="0" smtClean="0"/>
              <a:t>_________________________________________________________________________________________________________</a:t>
            </a:r>
          </a:p>
          <a:p>
            <a:pPr algn="just">
              <a:buNone/>
            </a:pPr>
            <a:endParaRPr lang="ru-RU" sz="1200" dirty="0" smtClean="0"/>
          </a:p>
          <a:p>
            <a:pPr algn="just">
              <a:buNone/>
            </a:pPr>
            <a:r>
              <a:rPr lang="ru-RU" sz="1200" dirty="0" smtClean="0"/>
              <a:t>5. С какими категориями обучающихся с ОВЗ Вы работали или работаете в настоящее время? А может быть предполагаете работать в дальнейшем?</a:t>
            </a:r>
          </a:p>
          <a:p>
            <a:pPr algn="just">
              <a:buNone/>
            </a:pPr>
            <a:r>
              <a:rPr lang="ru-RU" sz="1200" dirty="0" smtClean="0"/>
              <a:t>_________________________________________________________________________________________________________</a:t>
            </a:r>
          </a:p>
          <a:p>
            <a:pPr algn="just">
              <a:buNone/>
            </a:pPr>
            <a:r>
              <a:rPr lang="ru-RU" sz="1200" dirty="0" smtClean="0"/>
              <a:t>6.С какими трудностями Вы сталкиваетесь в работе по овладению грамотой  с обучающимися с ОВЗ? Какие виды речевых нарушений Вы знаете?</a:t>
            </a:r>
          </a:p>
          <a:p>
            <a:pPr algn="just">
              <a:buNone/>
            </a:pPr>
            <a:r>
              <a:rPr lang="ru-RU" sz="1200" dirty="0" smtClean="0"/>
              <a:t>________________________________________________________________________________________________________</a:t>
            </a:r>
          </a:p>
          <a:p>
            <a:pPr algn="just">
              <a:buNone/>
            </a:pPr>
            <a:r>
              <a:rPr lang="ru-RU" sz="1200" dirty="0" smtClean="0"/>
              <a:t>7. Что Вы знаете о специфических речевых ошибках обучающихся с ОВЗ и можете  ли их разграничить с другими ошибками? Какие типы ошибок на письме  Вам чаще встречаются?</a:t>
            </a:r>
          </a:p>
          <a:p>
            <a:pPr algn="just">
              <a:buNone/>
            </a:pPr>
            <a:r>
              <a:rPr lang="ru-RU" sz="1200" dirty="0" smtClean="0"/>
              <a:t>_________________________________________________________________________________________________________</a:t>
            </a:r>
          </a:p>
          <a:p>
            <a:pPr algn="just">
              <a:buNone/>
            </a:pPr>
            <a:r>
              <a:rPr lang="ru-RU" sz="1200" dirty="0" smtClean="0"/>
              <a:t>8. Какие ошибки на письме детей  у Вас вызывают затруднения в работе?</a:t>
            </a:r>
          </a:p>
          <a:p>
            <a:pPr algn="just">
              <a:buNone/>
            </a:pPr>
            <a:r>
              <a:rPr lang="ru-RU" sz="1200" dirty="0" smtClean="0"/>
              <a:t>_________________________________________________________________________________________________________</a:t>
            </a:r>
          </a:p>
          <a:p>
            <a:pPr algn="just">
              <a:buNone/>
            </a:pPr>
            <a:r>
              <a:rPr lang="ru-RU" sz="1200" dirty="0" smtClean="0"/>
              <a:t>9.Какие  образовательные проблемы обучающихся с ОВЗ Вас беспокоят более всего?</a:t>
            </a:r>
          </a:p>
          <a:p>
            <a:pPr algn="just">
              <a:buNone/>
            </a:pPr>
            <a:r>
              <a:rPr lang="ru-RU" sz="1200" dirty="0" smtClean="0"/>
              <a:t>_________________________________________________________________________________________________________</a:t>
            </a:r>
          </a:p>
          <a:p>
            <a:pPr algn="ctr">
              <a:buNone/>
            </a:pPr>
            <a:r>
              <a:rPr lang="ru-RU" sz="1200" b="1" dirty="0" smtClean="0"/>
              <a:t>Спасибо за работу!</a:t>
            </a:r>
            <a:endParaRPr lang="ru-RU" sz="1200" dirty="0" smtClean="0"/>
          </a:p>
          <a:p>
            <a:pPr algn="ctr">
              <a:buNone/>
            </a:pPr>
            <a:endParaRPr lang="ru-RU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Образование детей особой заботы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831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Кого считают детьми ограниченными возможностями с здоровья?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i="1" smtClean="0"/>
              <a:t>1.Детей-инвалидов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i="1" smtClean="0"/>
              <a:t>2.Детей, имеющих недостатки в физическом и (или) психологическом развитии, препятствующих получению образования без создания специальных условий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i="1" smtClean="0"/>
              <a:t>3. Детей, имеющих недостатки в физическом и (или) психологическом развитии, подтверждённые ПМПК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42844" y="0"/>
            <a:ext cx="8858312" cy="16430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Федеральный закон</a:t>
            </a:r>
            <a:br>
              <a:rPr lang="ru-RU" sz="2000" b="1" dirty="0" smtClean="0"/>
            </a:br>
            <a:r>
              <a:rPr lang="ru-RU" sz="2000" b="1" dirty="0" smtClean="0"/>
              <a:t>Российской Федерации от 29 декабря 2012 г. N 273-ФЗ "Об образовании в Российской Федерации"</a:t>
            </a:r>
            <a:br>
              <a:rPr lang="ru-RU" sz="2000" b="1" dirty="0" smtClean="0"/>
            </a:br>
            <a:r>
              <a:rPr lang="ru-RU" sz="2000" b="1" dirty="0" smtClean="0"/>
              <a:t>Глава 1. Общие положения</a:t>
            </a:r>
            <a:br>
              <a:rPr lang="ru-RU" sz="2000" b="1" dirty="0" smtClean="0"/>
            </a:br>
            <a:r>
              <a:rPr lang="ru-RU" sz="2000" b="1" dirty="0" smtClean="0"/>
              <a:t>Статья 2. Основные понятия, используемые в настоящем Федеральном законе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16) </a:t>
            </a:r>
            <a:r>
              <a:rPr lang="ru-RU" sz="3200" b="1" dirty="0" smtClean="0"/>
              <a:t>обучающийся с ограниченными возможностями здоровья</a:t>
            </a:r>
            <a:r>
              <a:rPr lang="ru-RU" sz="3200" dirty="0" smtClean="0"/>
              <a:t> - физическое лицо, имеющее недостатки в физическом и (или) психологическом развитии, подтвержденные </a:t>
            </a:r>
            <a:r>
              <a:rPr lang="ru-RU" sz="3200" b="1" i="1" dirty="0" err="1" smtClean="0"/>
              <a:t>психолого-медико-педагогической</a:t>
            </a:r>
            <a:r>
              <a:rPr lang="ru-RU" sz="3200" b="1" i="1" dirty="0" smtClean="0"/>
              <a:t> комиссией,</a:t>
            </a:r>
            <a:r>
              <a:rPr lang="ru-RU" sz="3200" dirty="0" smtClean="0"/>
              <a:t> и препятствующие получению образования без создания специальных условий;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4400" b="1" dirty="0" smtClean="0">
                <a:solidFill>
                  <a:srgbClr val="FF0066"/>
                </a:solidFill>
              </a:rPr>
              <a:t>Дети с ОВЗ </a:t>
            </a:r>
            <a:r>
              <a:rPr lang="ru-RU" sz="3800" b="1" dirty="0" smtClean="0">
                <a:solidFill>
                  <a:srgbClr val="FF0066"/>
                </a:solidFill>
              </a:rPr>
              <a:t>(</a:t>
            </a:r>
            <a:r>
              <a:rPr lang="ru-RU" sz="3800" b="1" u="sng" dirty="0" smtClean="0">
                <a:solidFill>
                  <a:srgbClr val="FF0066"/>
                </a:solidFill>
              </a:rPr>
              <a:t>заключение РПМПК!</a:t>
            </a:r>
            <a:r>
              <a:rPr lang="ru-RU" sz="3800" dirty="0" smtClean="0">
                <a:solidFill>
                  <a:srgbClr val="FF0066"/>
                </a:solidFill>
              </a:rPr>
              <a:t>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Формы обучения:</a:t>
            </a:r>
          </a:p>
          <a:p>
            <a:pPr eaLnBrk="1" hangingPunct="1">
              <a:defRPr/>
            </a:pPr>
            <a:r>
              <a:rPr lang="ru-RU" dirty="0" smtClean="0"/>
              <a:t>Инклюзия(после ДОУ)</a:t>
            </a:r>
          </a:p>
          <a:p>
            <a:pPr eaLnBrk="1" hangingPunct="1">
              <a:defRPr/>
            </a:pPr>
            <a:r>
              <a:rPr lang="ru-RU" dirty="0" smtClean="0"/>
              <a:t>Интеграция(частичная, полная)</a:t>
            </a:r>
          </a:p>
          <a:p>
            <a:pPr eaLnBrk="1" hangingPunct="1">
              <a:defRPr/>
            </a:pPr>
            <a:r>
              <a:rPr lang="ru-RU" dirty="0" smtClean="0"/>
              <a:t>Обучение в СКОУ(коррекционное учреждение)</a:t>
            </a:r>
          </a:p>
          <a:p>
            <a:pPr eaLnBrk="1" hangingPunct="1">
              <a:defRPr/>
            </a:pPr>
            <a:r>
              <a:rPr lang="ru-RU" dirty="0" smtClean="0"/>
              <a:t>Обучение в классе (категория нарушения, вид класса) в ОУ(общеобразовательное учреждение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42853"/>
            <a:ext cx="8229600" cy="69534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800" dirty="0" smtClean="0"/>
              <a:t>Дети особой заботы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57200" y="1000108"/>
            <a:ext cx="4038600" cy="5130817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None/>
              <a:defRPr/>
            </a:pPr>
            <a:r>
              <a:rPr lang="ru-RU" sz="2200" dirty="0" smtClean="0">
                <a:solidFill>
                  <a:srgbClr val="6600CC"/>
                </a:solidFill>
              </a:rPr>
              <a:t>Дети-инвалиды (по болезни) (</a:t>
            </a:r>
            <a:r>
              <a:rPr lang="ru-RU" sz="2200" b="1" dirty="0" smtClean="0">
                <a:solidFill>
                  <a:srgbClr val="6600CC"/>
                </a:solidFill>
              </a:rPr>
              <a:t>статус МСЭ</a:t>
            </a:r>
            <a:r>
              <a:rPr lang="ru-RU" sz="2200" dirty="0" smtClean="0">
                <a:solidFill>
                  <a:srgbClr val="6600CC"/>
                </a:solidFill>
              </a:rPr>
              <a:t>)-20 обучающихся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000" i="1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i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Виды заболевания: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000" i="1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000" i="1" dirty="0" smtClean="0"/>
              <a:t>Бронхиальная астма, сахарный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000" i="1" dirty="0" smtClean="0"/>
              <a:t>диабет, РАС, </a:t>
            </a:r>
            <a:r>
              <a:rPr lang="ru-RU" sz="2000" i="1" dirty="0" err="1" smtClean="0"/>
              <a:t>ринолалия</a:t>
            </a:r>
            <a:r>
              <a:rPr lang="ru-RU" sz="2000" i="1" dirty="0" smtClean="0"/>
              <a:t>, ДЦП и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000" i="1" dirty="0" smtClean="0"/>
              <a:t>другие нарушения движения,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000" i="1" dirty="0" smtClean="0"/>
              <a:t>нарушения зрения, соматические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000" i="1" dirty="0" smtClean="0"/>
              <a:t>и прочие заболевания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000" b="1" i="1" u="sng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000" b="1" i="1" u="sng" dirty="0" smtClean="0"/>
              <a:t>1.Обучение в ООУ массовый класс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000" b="1" i="1" u="sng" dirty="0" smtClean="0"/>
              <a:t>2.Возможно индивидуальное(</a:t>
            </a:r>
            <a:r>
              <a:rPr lang="ru-RU" sz="2000" b="1" i="1" u="sng" dirty="0" err="1" smtClean="0"/>
              <a:t>дис</a:t>
            </a:r>
            <a:r>
              <a:rPr lang="ru-RU" sz="2000" b="1" i="1" u="sng" dirty="0" smtClean="0"/>
              <a:t>-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000" b="1" i="1" u="sng" dirty="0" err="1" smtClean="0"/>
              <a:t>танционное</a:t>
            </a:r>
            <a:r>
              <a:rPr lang="ru-RU" sz="2000" b="1" i="1" u="sng" dirty="0" smtClean="0"/>
              <a:t>) обучение на дому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000" b="1" i="1" u="sng" dirty="0" smtClean="0"/>
              <a:t>по тяжести заболевания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648200" y="990600"/>
            <a:ext cx="4038600" cy="5140325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None/>
              <a:defRPr/>
            </a:pPr>
            <a:r>
              <a:rPr lang="ru-RU" sz="1900" dirty="0" smtClean="0">
                <a:solidFill>
                  <a:srgbClr val="FF0066"/>
                </a:solidFill>
              </a:rPr>
              <a:t>Дети с ОВЗ (особые образовательные потребности)     9 категорий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600" dirty="0" smtClean="0">
                <a:solidFill>
                  <a:srgbClr val="FF0066"/>
                </a:solidFill>
              </a:rPr>
              <a:t>(</a:t>
            </a:r>
            <a:r>
              <a:rPr lang="ru-RU" sz="2600" b="1" u="sng" dirty="0" smtClean="0">
                <a:solidFill>
                  <a:srgbClr val="FF0066"/>
                </a:solidFill>
              </a:rPr>
              <a:t>заключение ПМПК</a:t>
            </a:r>
            <a:r>
              <a:rPr lang="ru-RU" sz="2600" dirty="0" smtClean="0">
                <a:solidFill>
                  <a:srgbClr val="FF0066"/>
                </a:solidFill>
              </a:rPr>
              <a:t>)</a:t>
            </a:r>
          </a:p>
          <a:p>
            <a:pPr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sz="2000" b="1" dirty="0" smtClean="0">
                <a:solidFill>
                  <a:srgbClr val="FF0000"/>
                </a:solidFill>
              </a:rPr>
              <a:t>Глухие дети</a:t>
            </a:r>
          </a:p>
          <a:p>
            <a:pPr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Слабослышащие дети</a:t>
            </a:r>
          </a:p>
          <a:p>
            <a:pPr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sz="2000" b="1" dirty="0" smtClean="0">
                <a:solidFill>
                  <a:srgbClr val="FF0000"/>
                </a:solidFill>
              </a:rPr>
              <a:t>Слепые дети</a:t>
            </a:r>
          </a:p>
          <a:p>
            <a:pPr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sz="2000" b="1" dirty="0" smtClean="0">
                <a:solidFill>
                  <a:srgbClr val="FF0000"/>
                </a:solidFill>
              </a:rPr>
              <a:t>Слабовидящие дети</a:t>
            </a:r>
          </a:p>
          <a:p>
            <a:pPr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Дети с речевыми нарушениями</a:t>
            </a:r>
          </a:p>
          <a:p>
            <a:pPr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Дети с двигательными нарушениями-  НОД</a:t>
            </a:r>
          </a:p>
          <a:p>
            <a:pPr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Дети с задержкой психического развития</a:t>
            </a:r>
          </a:p>
          <a:p>
            <a:pPr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Дети с интеллектуальными нарушениями</a:t>
            </a:r>
          </a:p>
          <a:p>
            <a:pPr algn="just" eaLnBrk="1" hangingPunct="1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sz="2000" b="1" dirty="0" smtClean="0">
                <a:solidFill>
                  <a:srgbClr val="FF0000"/>
                </a:solidFill>
              </a:rPr>
              <a:t>Дети с расстройствами </a:t>
            </a:r>
            <a:r>
              <a:rPr lang="ru-RU" sz="2000" b="1" dirty="0" err="1" smtClean="0">
                <a:solidFill>
                  <a:srgbClr val="FF0000"/>
                </a:solidFill>
              </a:rPr>
              <a:t>аутистического</a:t>
            </a:r>
            <a:r>
              <a:rPr lang="ru-RU" sz="2000" b="1" dirty="0" smtClean="0">
                <a:solidFill>
                  <a:srgbClr val="FF0000"/>
                </a:solidFill>
              </a:rPr>
              <a:t> спектра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457200" y="1371600"/>
            <a:ext cx="8305800" cy="518160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457200" indent="-457200" eaLnBrk="1" hangingPunct="1">
              <a:spcBef>
                <a:spcPct val="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ru-RU" sz="2400" b="1" dirty="0" smtClean="0">
                <a:solidFill>
                  <a:schemeClr val="bg1"/>
                </a:solidFill>
              </a:rPr>
              <a:t>Федеральный государственный образовательный стандарт начального общего образования обучающихся с ОВЗ.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ru-RU" sz="2400" b="1" dirty="0" smtClean="0"/>
              <a:t>Федеральный государственный образовательный стандарт образования обучающихся с умственной отсталостью (интеллектуальными нарушениями)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ru-RU" sz="2400" b="1" dirty="0" smtClean="0">
                <a:solidFill>
                  <a:schemeClr val="bg1"/>
                </a:solidFill>
              </a:rPr>
              <a:t>Примерные адаптированные основные образовательные программы начального общего образования для 9-ти категорий обучающихся.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ru-RU" sz="2400" dirty="0" smtClean="0">
              <a:solidFill>
                <a:schemeClr val="bg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250825" y="228600"/>
            <a:ext cx="8642350" cy="838200"/>
          </a:xfrm>
        </p:spPr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ru-RU" sz="3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Стандартизация образования для обучающихся с ОВЗ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8001056" cy="428628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Особенности речевого развития обучающихся с ОВЗ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642919"/>
          <a:ext cx="9144000" cy="6946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797023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 smtClean="0"/>
                        <a:t>Категории обучающихся с ОВЗ</a:t>
                      </a:r>
                    </a:p>
                    <a:p>
                      <a:pPr algn="ctr">
                        <a:buNone/>
                      </a:pPr>
                      <a:r>
                        <a:rPr lang="ru-RU" sz="1600" dirty="0" smtClean="0"/>
                        <a:t> в МБОУ ТСОШ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Специфика речевых нарушений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данных категорий</a:t>
                      </a:r>
                    </a:p>
                  </a:txBody>
                  <a:tcPr/>
                </a:tc>
              </a:tr>
              <a:tr h="10531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1.ЗПР (адаптированные</a:t>
                      </a:r>
                      <a:r>
                        <a:rPr lang="ru-RU" sz="1600" baseline="0" dirty="0" smtClean="0"/>
                        <a:t> и массовые </a:t>
                      </a:r>
                      <a:r>
                        <a:rPr lang="ru-RU" sz="1600" dirty="0" smtClean="0"/>
                        <a:t>классы)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1.Нарушения основных психических функций (внимание, память, восприятие, речь), и обусловленные специфические</a:t>
                      </a:r>
                      <a:r>
                        <a:rPr lang="ru-RU" sz="1400" baseline="0" dirty="0" smtClean="0"/>
                        <a:t> ошибки устной и письменной речи</a:t>
                      </a:r>
                      <a:endParaRPr lang="ru-RU" sz="1400" dirty="0" smtClean="0"/>
                    </a:p>
                  </a:txBody>
                  <a:tcPr/>
                </a:tc>
              </a:tr>
              <a:tr h="8153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2. Слабослышащие  (</a:t>
                      </a:r>
                      <a:r>
                        <a:rPr lang="ru-RU" sz="1600" baseline="0" dirty="0" smtClean="0"/>
                        <a:t>массовые </a:t>
                      </a:r>
                      <a:r>
                        <a:rPr lang="ru-RU" sz="1600" dirty="0" smtClean="0"/>
                        <a:t>классы)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2.Нарушение физиологического слуха разной степени,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и обусловленные им специфические</a:t>
                      </a:r>
                      <a:r>
                        <a:rPr lang="ru-RU" sz="1400" baseline="0" dirty="0" smtClean="0"/>
                        <a:t> ошибки устной и письменной речи</a:t>
                      </a:r>
                      <a:endParaRPr lang="ru-RU" sz="1400" dirty="0" smtClean="0"/>
                    </a:p>
                  </a:txBody>
                  <a:tcPr/>
                </a:tc>
              </a:tr>
              <a:tr h="12910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3.Нарушения речи (</a:t>
                      </a:r>
                      <a:r>
                        <a:rPr lang="ru-RU" sz="1600" baseline="0" dirty="0" smtClean="0"/>
                        <a:t>массовые </a:t>
                      </a:r>
                      <a:r>
                        <a:rPr lang="ru-RU" sz="1600" dirty="0" smtClean="0"/>
                        <a:t>классы)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3.Первичные нарушения речевого развития при сохранном слухе и интеллекте различного генеза (Заикание, </a:t>
                      </a:r>
                      <a:r>
                        <a:rPr lang="ru-RU" sz="1400" dirty="0" err="1" smtClean="0"/>
                        <a:t>ринолалия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звуконарушения</a:t>
                      </a:r>
                      <a:r>
                        <a:rPr lang="ru-RU" sz="1400" dirty="0" smtClean="0"/>
                        <a:t>, ОНР) и обусловленные ими специфические</a:t>
                      </a:r>
                      <a:r>
                        <a:rPr lang="ru-RU" sz="1400" baseline="0" dirty="0" smtClean="0"/>
                        <a:t> ошибки устной и письменной речи</a:t>
                      </a:r>
                      <a:endParaRPr lang="ru-RU" sz="1400" dirty="0"/>
                    </a:p>
                  </a:txBody>
                  <a:tcPr/>
                </a:tc>
              </a:tr>
              <a:tr h="81537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4.НОД (адаптированные</a:t>
                      </a:r>
                      <a:r>
                        <a:rPr lang="ru-RU" sz="1600" baseline="0" dirty="0" smtClean="0"/>
                        <a:t> и массовые </a:t>
                      </a:r>
                      <a:r>
                        <a:rPr lang="ru-RU" sz="1600" dirty="0" smtClean="0"/>
                        <a:t>классы)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4.Дети с двигательными</a:t>
                      </a:r>
                      <a:r>
                        <a:rPr lang="ru-RU" sz="1400" baseline="0" dirty="0" smtClean="0"/>
                        <a:t> нарушениями (ограничениями),</a:t>
                      </a:r>
                      <a:r>
                        <a:rPr lang="ru-RU" sz="1400" dirty="0" smtClean="0"/>
                        <a:t> и обусловленные ими специфические</a:t>
                      </a:r>
                      <a:r>
                        <a:rPr lang="ru-RU" sz="1400" baseline="0" dirty="0" smtClean="0"/>
                        <a:t> ошибки устной и письменной речи</a:t>
                      </a:r>
                      <a:endParaRPr lang="ru-RU" sz="1400" dirty="0"/>
                    </a:p>
                  </a:txBody>
                  <a:tcPr/>
                </a:tc>
              </a:tr>
              <a:tr h="8153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5. Слабовидящие  (</a:t>
                      </a:r>
                      <a:r>
                        <a:rPr lang="ru-RU" sz="1600" baseline="0" dirty="0" smtClean="0"/>
                        <a:t>массовые </a:t>
                      </a:r>
                      <a:r>
                        <a:rPr lang="ru-RU" sz="1600" dirty="0" smtClean="0"/>
                        <a:t>классы)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5.Нарушения зрения разной степени, и обусловленные ими специфические</a:t>
                      </a:r>
                      <a:r>
                        <a:rPr lang="ru-RU" sz="1400" baseline="0" dirty="0" smtClean="0"/>
                        <a:t> ошибки письменной речи</a:t>
                      </a:r>
                      <a:endParaRPr lang="ru-RU" sz="1400" dirty="0"/>
                    </a:p>
                  </a:txBody>
                  <a:tcPr/>
                </a:tc>
              </a:tr>
              <a:tr h="135895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6.РАС  (индивидуальное/инклюзивное обучение)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6.Нарушения коммуникации,  специфические особенности речевого</a:t>
                      </a:r>
                      <a:r>
                        <a:rPr lang="ru-RU" sz="1400" baseline="0" dirty="0" smtClean="0"/>
                        <a:t> развития, </a:t>
                      </a:r>
                      <a:r>
                        <a:rPr lang="ru-RU" sz="1400" dirty="0" smtClean="0"/>
                        <a:t>и обусловленные ими специфические</a:t>
                      </a:r>
                      <a:r>
                        <a:rPr lang="ru-RU" sz="1400" baseline="0" dirty="0" smtClean="0"/>
                        <a:t> ошибки устной и письменной речи</a:t>
                      </a:r>
                      <a:endParaRPr lang="ru-RU" sz="1400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1126</Words>
  <PresentationFormat>Экран (4:3)</PresentationFormat>
  <Paragraphs>154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"Особенности речевого развития обучающихся с ОВЗ, и обусловленные ими нарушения устной и письменной речи" (Рекомендации учителя-логопеда учителю, сопровождающему обучающихся с особыми образовательными потребностями)</vt:lpstr>
      <vt:lpstr>   План проведения семинара-практикума   "Особенности речевого развития обучающихся с ОВЗ, и обусловленные ими нарушения устной и письменной речи" (рекомендации учителя-логопеда учителю) </vt:lpstr>
      <vt:lpstr>АНКЕТА УЧИТЕЛЯ</vt:lpstr>
      <vt:lpstr>Образование детей особой заботы</vt:lpstr>
      <vt:lpstr>               Федеральный закон Российской Федерации от 29 декабря 2012 г. N 273-ФЗ "Об образовании в Российской Федерации" Глава 1. Общие положения Статья 2. Основные понятия, используемые в настоящем Федеральном законе    16) обучающийся с ограниченными возможностями здоровья - физическое лицо, имеющее недостатки в физическом и (или) психологическом развитии, подтвержденные психолого-медико-педагогической комиссией, и препятствующие получению образования без создания специальных условий;</vt:lpstr>
      <vt:lpstr>Дети с ОВЗ (заключение РПМПК!)</vt:lpstr>
      <vt:lpstr>Дети особой заботы</vt:lpstr>
      <vt:lpstr>Стандартизация образования для обучающихся с ОВЗ</vt:lpstr>
      <vt:lpstr>Особенности речевого развития обучающихся с ОВЗ</vt:lpstr>
      <vt:lpstr>  Результаты обследования речи в логопункте школы </vt:lpstr>
      <vt:lpstr> Эволюционная , или ложная дисграфия – это незрелость (неготовность к обучению) </vt:lpstr>
      <vt:lpstr> РЕКОМЕНДАЦИИ УЧИТЕЛЯ-ЛОГОПЕДА </vt:lpstr>
      <vt:lpstr>Выводы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речевого развития обучающихся с ОВЗ</dc:title>
  <dc:creator>User</dc:creator>
  <cp:lastModifiedBy>User</cp:lastModifiedBy>
  <cp:revision>76</cp:revision>
  <dcterms:created xsi:type="dcterms:W3CDTF">2022-11-02T07:41:43Z</dcterms:created>
  <dcterms:modified xsi:type="dcterms:W3CDTF">2023-11-17T12:56:53Z</dcterms:modified>
</cp:coreProperties>
</file>